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8" autoAdjust="0"/>
    <p:restoredTop sz="94660" autoAdjust="0"/>
  </p:normalViewPr>
  <p:slideViewPr>
    <p:cSldViewPr>
      <p:cViewPr>
        <p:scale>
          <a:sx n="70" d="100"/>
          <a:sy n="70" d="100"/>
        </p:scale>
        <p:origin x="1572" y="1232"/>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4800" b="1" i="0">
                <a:solidFill>
                  <a:schemeClr val="tx1"/>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315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10/26/2026</a:t>
            </a:fld>
            <a:endParaRPr lang="en-US"/>
          </a:p>
        </p:txBody>
      </p:sp>
      <p:sp>
        <p:nvSpPr>
          <p:cNvPr id="6" name="Holder 6"/>
          <p:cNvSpPr>
            <a:spLocks noGrp="1"/>
          </p:cNvSpPr>
          <p:nvPr>
            <p:ph type="sldNum" sz="quarter" idx="7"/>
          </p:nvPr>
        </p:nvSpPr>
        <p:spPr/>
        <p:txBody>
          <a:bodyPr lIns="0" tIns="0" rIns="0" bIns="0"/>
          <a:lstStyle>
            <a:lvl1pPr>
              <a:defRPr sz="800" b="0" i="0">
                <a:solidFill>
                  <a:schemeClr val="tx1"/>
                </a:solidFill>
                <a:latin typeface="Arial"/>
                <a:cs typeface="Arial"/>
              </a:defRPr>
            </a:lvl1pPr>
          </a:lstStyle>
          <a:p>
            <a:pPr marL="369570" marR="5080" indent="-357505">
              <a:lnSpc>
                <a:spcPct val="100000"/>
              </a:lnSpc>
              <a:spcBef>
                <a:spcPts val="25"/>
              </a:spcBef>
            </a:pPr>
            <a:r>
              <a:rPr dirty="0"/>
              <a:t>Full</a:t>
            </a:r>
            <a:r>
              <a:rPr spc="-20" dirty="0"/>
              <a:t> </a:t>
            </a:r>
            <a:r>
              <a:rPr dirty="0"/>
              <a:t>Board</a:t>
            </a:r>
            <a:r>
              <a:rPr spc="-20" dirty="0"/>
              <a:t> </a:t>
            </a:r>
            <a:r>
              <a:rPr dirty="0"/>
              <a:t>of</a:t>
            </a:r>
            <a:r>
              <a:rPr spc="-20" dirty="0"/>
              <a:t> </a:t>
            </a:r>
            <a:r>
              <a:rPr dirty="0"/>
              <a:t>Trustees</a:t>
            </a:r>
            <a:r>
              <a:rPr spc="-25" dirty="0"/>
              <a:t> </a:t>
            </a:r>
            <a:r>
              <a:rPr spc="-10" dirty="0"/>
              <a:t>Meeting</a:t>
            </a:r>
            <a:r>
              <a:rPr spc="-15" dirty="0"/>
              <a:t> </a:t>
            </a:r>
            <a:r>
              <a:rPr spc="-10" dirty="0"/>
              <a:t>Materials </a:t>
            </a:r>
            <a:r>
              <a:rPr dirty="0"/>
              <a:t>22</a:t>
            </a:r>
            <a:r>
              <a:rPr spc="-30" dirty="0"/>
              <a:t> </a:t>
            </a:r>
            <a:r>
              <a:rPr dirty="0"/>
              <a:t>October</a:t>
            </a:r>
            <a:r>
              <a:rPr spc="-30" dirty="0"/>
              <a:t> </a:t>
            </a:r>
            <a:r>
              <a:rPr dirty="0"/>
              <a:t>2026</a:t>
            </a:r>
            <a:r>
              <a:rPr spc="-25" dirty="0"/>
              <a:t> </a:t>
            </a:r>
            <a:r>
              <a:rPr dirty="0"/>
              <a:t>|</a:t>
            </a:r>
            <a:r>
              <a:rPr spc="-30" dirty="0"/>
              <a:t> </a:t>
            </a:r>
            <a:r>
              <a:rPr dirty="0"/>
              <a:t>Page</a:t>
            </a:r>
            <a:r>
              <a:rPr spc="-25" dirty="0"/>
              <a:t> </a:t>
            </a:r>
            <a:fld id="{81D60167-4931-47E6-BA6A-407CBD079E47}" type="slidenum">
              <a:rPr dirty="0"/>
              <a:t>‹#›</a:t>
            </a:fld>
            <a:r>
              <a:rPr spc="-30" dirty="0"/>
              <a:t> </a:t>
            </a:r>
            <a:r>
              <a:rPr dirty="0"/>
              <a:t>of</a:t>
            </a:r>
            <a:r>
              <a:rPr spc="-30" dirty="0"/>
              <a:t> </a:t>
            </a:r>
            <a:r>
              <a:rPr spc="-25" dirty="0"/>
              <a:t>24</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315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10/26/2026</a:t>
            </a:fld>
            <a:endParaRPr lang="en-US"/>
          </a:p>
        </p:txBody>
      </p:sp>
      <p:sp>
        <p:nvSpPr>
          <p:cNvPr id="6" name="Holder 6" descr="Slide footer: meeting name, date and page number"/>
          <p:cNvSpPr>
            <a:spLocks noGrp="1"/>
          </p:cNvSpPr>
          <p:nvPr>
            <p:ph type="sldNum" sz="quarter" idx="7"/>
          </p:nvPr>
        </p:nvSpPr>
        <p:spPr/>
        <p:txBody>
          <a:bodyPr lIns="0" tIns="0" rIns="0" bIns="0"/>
          <a:lstStyle>
            <a:lvl1pPr>
              <a:defRPr sz="800" b="0" i="0">
                <a:solidFill>
                  <a:schemeClr val="tx1"/>
                </a:solidFill>
                <a:latin typeface="Arial"/>
                <a:cs typeface="Arial"/>
              </a:defRPr>
            </a:lvl1pPr>
          </a:lstStyle>
          <a:p>
            <a:pPr marL="369570" marR="5080" indent="-357505">
              <a:lnSpc>
                <a:spcPct val="100000"/>
              </a:lnSpc>
              <a:spcBef>
                <a:spcPts val="25"/>
              </a:spcBef>
            </a:pPr>
            <a:r>
              <a:rPr dirty="0"/>
              <a:t>Full</a:t>
            </a:r>
            <a:r>
              <a:rPr spc="-20" dirty="0"/>
              <a:t> </a:t>
            </a:r>
            <a:r>
              <a:rPr dirty="0"/>
              <a:t>Board</a:t>
            </a:r>
            <a:r>
              <a:rPr spc="-20" dirty="0"/>
              <a:t> </a:t>
            </a:r>
            <a:r>
              <a:rPr dirty="0"/>
              <a:t>of</a:t>
            </a:r>
            <a:r>
              <a:rPr spc="-20" dirty="0"/>
              <a:t> </a:t>
            </a:r>
            <a:r>
              <a:rPr dirty="0"/>
              <a:t>Trustees</a:t>
            </a:r>
            <a:r>
              <a:rPr spc="-25" dirty="0"/>
              <a:t> </a:t>
            </a:r>
            <a:r>
              <a:rPr spc="-10" dirty="0"/>
              <a:t>Meeting</a:t>
            </a:r>
            <a:r>
              <a:rPr spc="-15" dirty="0"/>
              <a:t> </a:t>
            </a:r>
            <a:r>
              <a:rPr spc="-10" dirty="0"/>
              <a:t>Materials </a:t>
            </a:r>
            <a:r>
              <a:rPr dirty="0"/>
              <a:t>22</a:t>
            </a:r>
            <a:r>
              <a:rPr spc="-30" dirty="0"/>
              <a:t> </a:t>
            </a:r>
            <a:r>
              <a:rPr dirty="0"/>
              <a:t>October</a:t>
            </a:r>
            <a:r>
              <a:rPr spc="-30" dirty="0"/>
              <a:t> </a:t>
            </a:r>
            <a:r>
              <a:rPr dirty="0"/>
              <a:t>2026</a:t>
            </a:r>
            <a:r>
              <a:rPr spc="-25" dirty="0"/>
              <a:t> </a:t>
            </a:r>
            <a:r>
              <a:rPr dirty="0"/>
              <a:t>|</a:t>
            </a:r>
            <a:r>
              <a:rPr spc="-30" dirty="0"/>
              <a:t> </a:t>
            </a:r>
            <a:r>
              <a:rPr dirty="0"/>
              <a:t>Page</a:t>
            </a:r>
            <a:r>
              <a:rPr spc="-25" dirty="0"/>
              <a:t> </a:t>
            </a:r>
            <a:fld id="{81D60167-4931-47E6-BA6A-407CBD079E47}" type="slidenum">
              <a:rPr dirty="0"/>
              <a:t>‹#›</a:t>
            </a:fld>
            <a:r>
              <a:rPr spc="-30" dirty="0"/>
              <a:t> </a:t>
            </a:r>
            <a:r>
              <a:rPr dirty="0"/>
              <a:t>of</a:t>
            </a:r>
            <a:r>
              <a:rPr spc="-30" dirty="0"/>
              <a:t> </a:t>
            </a:r>
            <a:r>
              <a:rPr spc="-25" dirty="0"/>
              <a:t>24</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chemeClr val="tx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10/26/2026</a:t>
            </a:fld>
            <a:endParaRPr lang="en-US"/>
          </a:p>
        </p:txBody>
      </p:sp>
      <p:sp>
        <p:nvSpPr>
          <p:cNvPr id="7" name="Holder 7"/>
          <p:cNvSpPr>
            <a:spLocks noGrp="1"/>
          </p:cNvSpPr>
          <p:nvPr>
            <p:ph type="sldNum" sz="quarter" idx="7"/>
          </p:nvPr>
        </p:nvSpPr>
        <p:spPr/>
        <p:txBody>
          <a:bodyPr lIns="0" tIns="0" rIns="0" bIns="0"/>
          <a:lstStyle>
            <a:lvl1pPr>
              <a:defRPr sz="800" b="0" i="0">
                <a:solidFill>
                  <a:schemeClr val="tx1"/>
                </a:solidFill>
                <a:latin typeface="Arial"/>
                <a:cs typeface="Arial"/>
              </a:defRPr>
            </a:lvl1pPr>
          </a:lstStyle>
          <a:p>
            <a:pPr marL="369570" marR="5080" indent="-357505">
              <a:lnSpc>
                <a:spcPct val="100000"/>
              </a:lnSpc>
              <a:spcBef>
                <a:spcPts val="25"/>
              </a:spcBef>
            </a:pPr>
            <a:r>
              <a:rPr dirty="0"/>
              <a:t>Full</a:t>
            </a:r>
            <a:r>
              <a:rPr spc="-20" dirty="0"/>
              <a:t> </a:t>
            </a:r>
            <a:r>
              <a:rPr dirty="0"/>
              <a:t>Board</a:t>
            </a:r>
            <a:r>
              <a:rPr spc="-20" dirty="0"/>
              <a:t> </a:t>
            </a:r>
            <a:r>
              <a:rPr dirty="0"/>
              <a:t>of</a:t>
            </a:r>
            <a:r>
              <a:rPr spc="-20" dirty="0"/>
              <a:t> </a:t>
            </a:r>
            <a:r>
              <a:rPr dirty="0"/>
              <a:t>Trustees</a:t>
            </a:r>
            <a:r>
              <a:rPr spc="-25" dirty="0"/>
              <a:t> </a:t>
            </a:r>
            <a:r>
              <a:rPr spc="-10" dirty="0"/>
              <a:t>Meeting</a:t>
            </a:r>
            <a:r>
              <a:rPr spc="-15" dirty="0"/>
              <a:t> </a:t>
            </a:r>
            <a:r>
              <a:rPr spc="-10" dirty="0"/>
              <a:t>Materials </a:t>
            </a:r>
            <a:r>
              <a:rPr dirty="0"/>
              <a:t>22</a:t>
            </a:r>
            <a:r>
              <a:rPr spc="-30" dirty="0"/>
              <a:t> </a:t>
            </a:r>
            <a:r>
              <a:rPr dirty="0"/>
              <a:t>October</a:t>
            </a:r>
            <a:r>
              <a:rPr spc="-30" dirty="0"/>
              <a:t> </a:t>
            </a:r>
            <a:r>
              <a:rPr dirty="0"/>
              <a:t>2026</a:t>
            </a:r>
            <a:r>
              <a:rPr spc="-25" dirty="0"/>
              <a:t> </a:t>
            </a:r>
            <a:r>
              <a:rPr dirty="0"/>
              <a:t>|</a:t>
            </a:r>
            <a:r>
              <a:rPr spc="-30" dirty="0"/>
              <a:t> </a:t>
            </a:r>
            <a:r>
              <a:rPr dirty="0"/>
              <a:t>Page</a:t>
            </a:r>
            <a:r>
              <a:rPr spc="-25" dirty="0"/>
              <a:t> </a:t>
            </a:r>
            <a:fld id="{81D60167-4931-47E6-BA6A-407CBD079E47}" type="slidenum">
              <a:rPr dirty="0"/>
              <a:t>‹#›</a:t>
            </a:fld>
            <a:r>
              <a:rPr spc="-30" dirty="0"/>
              <a:t> </a:t>
            </a:r>
            <a:r>
              <a:rPr dirty="0"/>
              <a:t>of</a:t>
            </a:r>
            <a:r>
              <a:rPr spc="-30" dirty="0"/>
              <a:t> </a:t>
            </a:r>
            <a:r>
              <a:rPr spc="-25" dirty="0"/>
              <a:t>24</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10/26/2026</a:t>
            </a:fld>
            <a:endParaRPr lang="en-US"/>
          </a:p>
        </p:txBody>
      </p:sp>
      <p:sp>
        <p:nvSpPr>
          <p:cNvPr id="5" name="Holder 5"/>
          <p:cNvSpPr>
            <a:spLocks noGrp="1"/>
          </p:cNvSpPr>
          <p:nvPr>
            <p:ph type="sldNum" sz="quarter" idx="7"/>
          </p:nvPr>
        </p:nvSpPr>
        <p:spPr/>
        <p:txBody>
          <a:bodyPr lIns="0" tIns="0" rIns="0" bIns="0"/>
          <a:lstStyle>
            <a:lvl1pPr>
              <a:defRPr sz="800" b="0" i="0">
                <a:solidFill>
                  <a:schemeClr val="tx1"/>
                </a:solidFill>
                <a:latin typeface="Arial"/>
                <a:cs typeface="Arial"/>
              </a:defRPr>
            </a:lvl1pPr>
          </a:lstStyle>
          <a:p>
            <a:pPr marL="369570" marR="5080" indent="-357505">
              <a:lnSpc>
                <a:spcPct val="100000"/>
              </a:lnSpc>
              <a:spcBef>
                <a:spcPts val="25"/>
              </a:spcBef>
            </a:pPr>
            <a:r>
              <a:rPr dirty="0"/>
              <a:t>Full</a:t>
            </a:r>
            <a:r>
              <a:rPr spc="-20" dirty="0"/>
              <a:t> </a:t>
            </a:r>
            <a:r>
              <a:rPr dirty="0"/>
              <a:t>Board</a:t>
            </a:r>
            <a:r>
              <a:rPr spc="-20" dirty="0"/>
              <a:t> </a:t>
            </a:r>
            <a:r>
              <a:rPr dirty="0"/>
              <a:t>of</a:t>
            </a:r>
            <a:r>
              <a:rPr spc="-20" dirty="0"/>
              <a:t> </a:t>
            </a:r>
            <a:r>
              <a:rPr dirty="0"/>
              <a:t>Trustees</a:t>
            </a:r>
            <a:r>
              <a:rPr spc="-25" dirty="0"/>
              <a:t> </a:t>
            </a:r>
            <a:r>
              <a:rPr spc="-10" dirty="0"/>
              <a:t>Meeting</a:t>
            </a:r>
            <a:r>
              <a:rPr spc="-15" dirty="0"/>
              <a:t> </a:t>
            </a:r>
            <a:r>
              <a:rPr spc="-10" dirty="0"/>
              <a:t>Materials </a:t>
            </a:r>
            <a:r>
              <a:rPr dirty="0"/>
              <a:t>22</a:t>
            </a:r>
            <a:r>
              <a:rPr spc="-30" dirty="0"/>
              <a:t> </a:t>
            </a:r>
            <a:r>
              <a:rPr dirty="0"/>
              <a:t>October</a:t>
            </a:r>
            <a:r>
              <a:rPr spc="-30" dirty="0"/>
              <a:t> </a:t>
            </a:r>
            <a:r>
              <a:rPr dirty="0"/>
              <a:t>2026</a:t>
            </a:r>
            <a:r>
              <a:rPr spc="-25" dirty="0"/>
              <a:t> </a:t>
            </a:r>
            <a:r>
              <a:rPr dirty="0"/>
              <a:t>|</a:t>
            </a:r>
            <a:r>
              <a:rPr spc="-30" dirty="0"/>
              <a:t> </a:t>
            </a:r>
            <a:r>
              <a:rPr dirty="0"/>
              <a:t>Page</a:t>
            </a:r>
            <a:r>
              <a:rPr spc="-25" dirty="0"/>
              <a:t> </a:t>
            </a:r>
            <a:fld id="{81D60167-4931-47E6-BA6A-407CBD079E47}" type="slidenum">
              <a:rPr dirty="0"/>
              <a:t>‹#›</a:t>
            </a:fld>
            <a:r>
              <a:rPr spc="-30" dirty="0"/>
              <a:t> </a:t>
            </a:r>
            <a:r>
              <a:rPr dirty="0"/>
              <a:t>of</a:t>
            </a:r>
            <a:r>
              <a:rPr spc="-30" dirty="0"/>
              <a:t> </a:t>
            </a:r>
            <a:r>
              <a:rPr spc="-25" dirty="0"/>
              <a:t>24</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10/26/2026</a:t>
            </a:fld>
            <a:endParaRPr lang="en-US"/>
          </a:p>
        </p:txBody>
      </p:sp>
      <p:sp>
        <p:nvSpPr>
          <p:cNvPr id="4" name="Holder 4"/>
          <p:cNvSpPr>
            <a:spLocks noGrp="1"/>
          </p:cNvSpPr>
          <p:nvPr>
            <p:ph type="sldNum" sz="quarter" idx="7"/>
          </p:nvPr>
        </p:nvSpPr>
        <p:spPr/>
        <p:txBody>
          <a:bodyPr lIns="0" tIns="0" rIns="0" bIns="0"/>
          <a:lstStyle>
            <a:lvl1pPr>
              <a:defRPr sz="800" b="0" i="0">
                <a:solidFill>
                  <a:schemeClr val="tx1"/>
                </a:solidFill>
                <a:latin typeface="Arial"/>
                <a:cs typeface="Arial"/>
              </a:defRPr>
            </a:lvl1pPr>
          </a:lstStyle>
          <a:p>
            <a:pPr marL="369570" marR="5080" indent="-357505">
              <a:lnSpc>
                <a:spcPct val="100000"/>
              </a:lnSpc>
              <a:spcBef>
                <a:spcPts val="25"/>
              </a:spcBef>
            </a:pPr>
            <a:r>
              <a:rPr dirty="0"/>
              <a:t>Full</a:t>
            </a:r>
            <a:r>
              <a:rPr spc="-20" dirty="0"/>
              <a:t> </a:t>
            </a:r>
            <a:r>
              <a:rPr dirty="0"/>
              <a:t>Board</a:t>
            </a:r>
            <a:r>
              <a:rPr spc="-20" dirty="0"/>
              <a:t> </a:t>
            </a:r>
            <a:r>
              <a:rPr dirty="0"/>
              <a:t>of</a:t>
            </a:r>
            <a:r>
              <a:rPr spc="-20" dirty="0"/>
              <a:t> </a:t>
            </a:r>
            <a:r>
              <a:rPr dirty="0"/>
              <a:t>Trustees</a:t>
            </a:r>
            <a:r>
              <a:rPr spc="-25" dirty="0"/>
              <a:t> </a:t>
            </a:r>
            <a:r>
              <a:rPr spc="-10" dirty="0"/>
              <a:t>Meeting</a:t>
            </a:r>
            <a:r>
              <a:rPr spc="-15" dirty="0"/>
              <a:t> </a:t>
            </a:r>
            <a:r>
              <a:rPr spc="-10" dirty="0"/>
              <a:t>Materials </a:t>
            </a:r>
            <a:r>
              <a:rPr dirty="0"/>
              <a:t>22</a:t>
            </a:r>
            <a:r>
              <a:rPr spc="-30" dirty="0"/>
              <a:t> </a:t>
            </a:r>
            <a:r>
              <a:rPr dirty="0"/>
              <a:t>October</a:t>
            </a:r>
            <a:r>
              <a:rPr spc="-30" dirty="0"/>
              <a:t> </a:t>
            </a:r>
            <a:r>
              <a:rPr dirty="0"/>
              <a:t>2026</a:t>
            </a:r>
            <a:r>
              <a:rPr spc="-25" dirty="0"/>
              <a:t> </a:t>
            </a:r>
            <a:r>
              <a:rPr dirty="0"/>
              <a:t>|</a:t>
            </a:r>
            <a:r>
              <a:rPr spc="-30" dirty="0"/>
              <a:t> </a:t>
            </a:r>
            <a:r>
              <a:rPr dirty="0"/>
              <a:t>Page</a:t>
            </a:r>
            <a:r>
              <a:rPr spc="-25" dirty="0"/>
              <a:t> </a:t>
            </a:r>
            <a:fld id="{81D60167-4931-47E6-BA6A-407CBD079E47}" type="slidenum">
              <a:rPr dirty="0"/>
              <a:t>‹#›</a:t>
            </a:fld>
            <a:r>
              <a:rPr spc="-30" dirty="0"/>
              <a:t> </a:t>
            </a:r>
            <a:r>
              <a:rPr dirty="0"/>
              <a:t>of</a:t>
            </a:r>
            <a:r>
              <a:rPr spc="-30" dirty="0"/>
              <a:t> </a:t>
            </a:r>
            <a:r>
              <a:rPr spc="-25" dirty="0"/>
              <a:t>24</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17460" y="305130"/>
            <a:ext cx="9288145" cy="1280795"/>
          </a:xfrm>
          <a:prstGeom prst="rect">
            <a:avLst/>
          </a:prstGeom>
        </p:spPr>
        <p:txBody>
          <a:bodyPr wrap="square" lIns="0" tIns="0" rIns="0" bIns="0">
            <a:spAutoFit/>
          </a:bodyPr>
          <a:lstStyle>
            <a:lvl1pPr>
              <a:defRPr sz="4800" b="1" i="0">
                <a:solidFill>
                  <a:schemeClr val="tx1"/>
                </a:solidFill>
                <a:latin typeface="Calibri"/>
                <a:cs typeface="Calibri"/>
              </a:defRPr>
            </a:lvl1pPr>
          </a:lstStyle>
          <a:p>
            <a:endParaRPr/>
          </a:p>
        </p:txBody>
      </p:sp>
      <p:sp>
        <p:nvSpPr>
          <p:cNvPr id="3" name="Holder 3"/>
          <p:cNvSpPr>
            <a:spLocks noGrp="1"/>
          </p:cNvSpPr>
          <p:nvPr>
            <p:ph type="body" idx="1"/>
          </p:nvPr>
        </p:nvSpPr>
        <p:spPr>
          <a:xfrm>
            <a:off x="917460" y="1788287"/>
            <a:ext cx="9930765" cy="4099560"/>
          </a:xfrm>
          <a:prstGeom prst="rect">
            <a:avLst/>
          </a:prstGeom>
        </p:spPr>
        <p:txBody>
          <a:bodyPr wrap="square" lIns="0" tIns="0" rIns="0" bIns="0">
            <a:spAutoFit/>
          </a:bodyPr>
          <a:lstStyle>
            <a:lvl1pPr>
              <a:defRPr sz="315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10/26/2026</a:t>
            </a:fld>
            <a:endParaRPr lang="en-US"/>
          </a:p>
        </p:txBody>
      </p:sp>
      <p:sp>
        <p:nvSpPr>
          <p:cNvPr id="6" name="Holder 6"/>
          <p:cNvSpPr>
            <a:spLocks noGrp="1"/>
          </p:cNvSpPr>
          <p:nvPr>
            <p:ph type="sldNum" sz="quarter" idx="7"/>
          </p:nvPr>
        </p:nvSpPr>
        <p:spPr>
          <a:xfrm>
            <a:off x="10255256" y="6576405"/>
            <a:ext cx="1855470" cy="266147"/>
          </a:xfrm>
          <a:prstGeom prst="rect">
            <a:avLst/>
          </a:prstGeom>
        </p:spPr>
        <p:txBody>
          <a:bodyPr wrap="square" lIns="0" tIns="0" rIns="0" bIns="0">
            <a:spAutoFit/>
          </a:bodyPr>
          <a:lstStyle>
            <a:lvl1pPr>
              <a:defRPr sz="800" b="0" i="0">
                <a:solidFill>
                  <a:schemeClr val="tx1"/>
                </a:solidFill>
                <a:latin typeface="Arial"/>
                <a:cs typeface="Arial"/>
              </a:defRPr>
            </a:lvl1pPr>
          </a:lstStyle>
          <a:p>
            <a:pPr marL="369570" marR="5080" indent="-357505">
              <a:lnSpc>
                <a:spcPct val="100000"/>
              </a:lnSpc>
              <a:spcBef>
                <a:spcPts val="25"/>
              </a:spcBef>
            </a:pPr>
            <a:r>
              <a:rPr dirty="0"/>
              <a:t>Full</a:t>
            </a:r>
            <a:r>
              <a:rPr spc="-20" dirty="0"/>
              <a:t> </a:t>
            </a:r>
            <a:r>
              <a:rPr dirty="0"/>
              <a:t>Board</a:t>
            </a:r>
            <a:r>
              <a:rPr spc="-20" dirty="0"/>
              <a:t> </a:t>
            </a:r>
            <a:r>
              <a:rPr dirty="0"/>
              <a:t>of</a:t>
            </a:r>
            <a:r>
              <a:rPr spc="-20" dirty="0"/>
              <a:t> </a:t>
            </a:r>
            <a:r>
              <a:rPr dirty="0"/>
              <a:t>Trustees</a:t>
            </a:r>
            <a:r>
              <a:rPr spc="-25" dirty="0"/>
              <a:t> </a:t>
            </a:r>
            <a:r>
              <a:rPr spc="-10" dirty="0"/>
              <a:t>Meeting</a:t>
            </a:r>
            <a:r>
              <a:rPr spc="-15" dirty="0"/>
              <a:t> </a:t>
            </a:r>
            <a:r>
              <a:rPr spc="-10" dirty="0"/>
              <a:t>Materials </a:t>
            </a:r>
            <a:r>
              <a:rPr dirty="0"/>
              <a:t>22</a:t>
            </a:r>
            <a:r>
              <a:rPr spc="-30" dirty="0"/>
              <a:t> </a:t>
            </a:r>
            <a:r>
              <a:rPr dirty="0"/>
              <a:t>October</a:t>
            </a:r>
            <a:r>
              <a:rPr spc="-30" dirty="0"/>
              <a:t> </a:t>
            </a:r>
            <a:r>
              <a:rPr dirty="0"/>
              <a:t>2026</a:t>
            </a:r>
            <a:r>
              <a:rPr spc="-25" dirty="0"/>
              <a:t> </a:t>
            </a:r>
            <a:r>
              <a:rPr dirty="0"/>
              <a:t>|</a:t>
            </a:r>
            <a:r>
              <a:rPr spc="-30" dirty="0"/>
              <a:t> </a:t>
            </a:r>
            <a:r>
              <a:rPr dirty="0"/>
              <a:t>Page</a:t>
            </a:r>
            <a:r>
              <a:rPr spc="-25" dirty="0"/>
              <a:t> </a:t>
            </a:r>
            <a:fld id="{81D60167-4931-47E6-BA6A-407CBD079E47}" type="slidenum">
              <a:rPr dirty="0"/>
              <a:t>‹#›</a:t>
            </a:fld>
            <a:r>
              <a:rPr spc="-30" dirty="0"/>
              <a:t> </a:t>
            </a:r>
            <a:r>
              <a:rPr dirty="0"/>
              <a:t>of</a:t>
            </a:r>
            <a:r>
              <a:rPr spc="-30" dirty="0"/>
              <a:t> </a:t>
            </a:r>
            <a:r>
              <a:rPr spc="-25" dirty="0"/>
              <a:t>24</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6858000"/>
            <a:ext cx="12189460" cy="1905"/>
          </a:xfrm>
          <a:custGeom>
            <a:avLst/>
            <a:gdLst/>
            <a:ahLst/>
            <a:cxnLst/>
            <a:rect l="l" t="t" r="r" b="b"/>
            <a:pathLst>
              <a:path w="12189460" h="1904">
                <a:moveTo>
                  <a:pt x="0" y="1714"/>
                </a:moveTo>
                <a:lnTo>
                  <a:pt x="12188952" y="1714"/>
                </a:lnTo>
                <a:lnTo>
                  <a:pt x="12188952" y="0"/>
                </a:lnTo>
                <a:lnTo>
                  <a:pt x="0" y="0"/>
                </a:lnTo>
                <a:lnTo>
                  <a:pt x="0" y="1714"/>
                </a:lnTo>
                <a:close/>
              </a:path>
            </a:pathLst>
          </a:custGeom>
          <a:solidFill>
            <a:srgbClr val="006F2F"/>
          </a:solidFill>
        </p:spPr>
        <p:txBody>
          <a:bodyPr wrap="square" lIns="0" tIns="0" rIns="0" bIns="0" rtlCol="0"/>
          <a:lstStyle/>
          <a:p>
            <a:endParaRPr/>
          </a:p>
        </p:txBody>
      </p:sp>
      <p:grpSp>
        <p:nvGrpSpPr>
          <p:cNvPr id="3" name="object 3"/>
          <p:cNvGrpSpPr/>
          <p:nvPr/>
        </p:nvGrpSpPr>
        <p:grpSpPr>
          <a:xfrm>
            <a:off x="0" y="-63"/>
            <a:ext cx="12189460" cy="6858634"/>
            <a:chOff x="0" y="-63"/>
            <a:chExt cx="12189460" cy="6858634"/>
          </a:xfrm>
        </p:grpSpPr>
        <p:sp>
          <p:nvSpPr>
            <p:cNvPr id="4" name="object 4"/>
            <p:cNvSpPr/>
            <p:nvPr/>
          </p:nvSpPr>
          <p:spPr>
            <a:xfrm>
              <a:off x="0" y="-63"/>
              <a:ext cx="12189460" cy="4811395"/>
            </a:xfrm>
            <a:custGeom>
              <a:avLst/>
              <a:gdLst/>
              <a:ahLst/>
              <a:cxnLst/>
              <a:rect l="l" t="t" r="r" b="b"/>
              <a:pathLst>
                <a:path w="12189460" h="4811395">
                  <a:moveTo>
                    <a:pt x="0" y="4811039"/>
                  </a:moveTo>
                  <a:lnTo>
                    <a:pt x="12188952" y="4811039"/>
                  </a:lnTo>
                  <a:lnTo>
                    <a:pt x="12188952" y="0"/>
                  </a:lnTo>
                  <a:lnTo>
                    <a:pt x="0" y="0"/>
                  </a:lnTo>
                  <a:lnTo>
                    <a:pt x="0" y="4811039"/>
                  </a:lnTo>
                  <a:close/>
                </a:path>
              </a:pathLst>
            </a:custGeom>
            <a:solidFill>
              <a:srgbClr val="006F2F"/>
            </a:solidFill>
          </p:spPr>
          <p:txBody>
            <a:bodyPr wrap="square" lIns="0" tIns="0" rIns="0" bIns="0" rtlCol="0"/>
            <a:lstStyle/>
            <a:p>
              <a:endParaRPr/>
            </a:p>
          </p:txBody>
        </p:sp>
        <p:sp>
          <p:nvSpPr>
            <p:cNvPr id="5" name="object 5"/>
            <p:cNvSpPr/>
            <p:nvPr/>
          </p:nvSpPr>
          <p:spPr>
            <a:xfrm>
              <a:off x="0" y="4810975"/>
              <a:ext cx="12189460" cy="2047239"/>
            </a:xfrm>
            <a:custGeom>
              <a:avLst/>
              <a:gdLst/>
              <a:ahLst/>
              <a:cxnLst/>
              <a:rect l="l" t="t" r="r" b="b"/>
              <a:pathLst>
                <a:path w="12189460" h="2047240">
                  <a:moveTo>
                    <a:pt x="12188952" y="0"/>
                  </a:moveTo>
                  <a:lnTo>
                    <a:pt x="0" y="0"/>
                  </a:lnTo>
                  <a:lnTo>
                    <a:pt x="0" y="2047024"/>
                  </a:lnTo>
                  <a:lnTo>
                    <a:pt x="12188952" y="2047024"/>
                  </a:lnTo>
                  <a:lnTo>
                    <a:pt x="12188952" y="0"/>
                  </a:lnTo>
                  <a:close/>
                </a:path>
              </a:pathLst>
            </a:custGeom>
            <a:solidFill>
              <a:srgbClr val="FFFFFF"/>
            </a:solidFill>
          </p:spPr>
          <p:txBody>
            <a:bodyPr wrap="square" lIns="0" tIns="0" rIns="0" bIns="0" rtlCol="0"/>
            <a:lstStyle/>
            <a:p>
              <a:endParaRPr/>
            </a:p>
          </p:txBody>
        </p:sp>
        <p:sp>
          <p:nvSpPr>
            <p:cNvPr id="6" name="object 6"/>
            <p:cNvSpPr/>
            <p:nvPr/>
          </p:nvSpPr>
          <p:spPr>
            <a:xfrm>
              <a:off x="9204913" y="5676684"/>
              <a:ext cx="606425" cy="492125"/>
            </a:xfrm>
            <a:custGeom>
              <a:avLst/>
              <a:gdLst/>
              <a:ahLst/>
              <a:cxnLst/>
              <a:rect l="l" t="t" r="r" b="b"/>
              <a:pathLst>
                <a:path w="606425" h="492125">
                  <a:moveTo>
                    <a:pt x="303233" y="0"/>
                  </a:moveTo>
                  <a:lnTo>
                    <a:pt x="259126" y="1845"/>
                  </a:lnTo>
                  <a:lnTo>
                    <a:pt x="215632" y="7230"/>
                  </a:lnTo>
                  <a:lnTo>
                    <a:pt x="173486" y="16260"/>
                  </a:lnTo>
                  <a:lnTo>
                    <a:pt x="133424" y="29040"/>
                  </a:lnTo>
                  <a:lnTo>
                    <a:pt x="88659" y="51201"/>
                  </a:lnTo>
                  <a:lnTo>
                    <a:pt x="50381" y="81564"/>
                  </a:lnTo>
                  <a:lnTo>
                    <a:pt x="21925" y="119505"/>
                  </a:lnTo>
                  <a:lnTo>
                    <a:pt x="6625" y="164404"/>
                  </a:lnTo>
                  <a:lnTo>
                    <a:pt x="1858" y="203718"/>
                  </a:lnTo>
                  <a:lnTo>
                    <a:pt x="0" y="245790"/>
                  </a:lnTo>
                  <a:lnTo>
                    <a:pt x="373" y="264373"/>
                  </a:lnTo>
                  <a:lnTo>
                    <a:pt x="429" y="267167"/>
                  </a:lnTo>
                  <a:lnTo>
                    <a:pt x="3890" y="307927"/>
                  </a:lnTo>
                  <a:lnTo>
                    <a:pt x="21925" y="372071"/>
                  </a:lnTo>
                  <a:lnTo>
                    <a:pt x="50381" y="410032"/>
                  </a:lnTo>
                  <a:lnTo>
                    <a:pt x="88659" y="440384"/>
                  </a:lnTo>
                  <a:lnTo>
                    <a:pt x="133425" y="462481"/>
                  </a:lnTo>
                  <a:lnTo>
                    <a:pt x="173602" y="475346"/>
                  </a:lnTo>
                  <a:lnTo>
                    <a:pt x="215940" y="484448"/>
                  </a:lnTo>
                  <a:lnTo>
                    <a:pt x="216166" y="484448"/>
                  </a:lnTo>
                  <a:lnTo>
                    <a:pt x="259727" y="489845"/>
                  </a:lnTo>
                  <a:lnTo>
                    <a:pt x="260926" y="489845"/>
                  </a:lnTo>
                  <a:lnTo>
                    <a:pt x="303233" y="491594"/>
                  </a:lnTo>
                  <a:lnTo>
                    <a:pt x="347431" y="489845"/>
                  </a:lnTo>
                  <a:lnTo>
                    <a:pt x="390906" y="484448"/>
                  </a:lnTo>
                  <a:lnTo>
                    <a:pt x="432985" y="475346"/>
                  </a:lnTo>
                  <a:lnTo>
                    <a:pt x="472997" y="462481"/>
                  </a:lnTo>
                  <a:lnTo>
                    <a:pt x="487487" y="455320"/>
                  </a:lnTo>
                  <a:lnTo>
                    <a:pt x="303218" y="455320"/>
                  </a:lnTo>
                  <a:lnTo>
                    <a:pt x="265553" y="451751"/>
                  </a:lnTo>
                  <a:lnTo>
                    <a:pt x="197418" y="422356"/>
                  </a:lnTo>
                  <a:lnTo>
                    <a:pt x="170773" y="394461"/>
                  </a:lnTo>
                  <a:lnTo>
                    <a:pt x="155345" y="357021"/>
                  </a:lnTo>
                  <a:lnTo>
                    <a:pt x="150391" y="315545"/>
                  </a:lnTo>
                  <a:lnTo>
                    <a:pt x="148856" y="267167"/>
                  </a:lnTo>
                  <a:lnTo>
                    <a:pt x="148931" y="227206"/>
                  </a:lnTo>
                  <a:lnTo>
                    <a:pt x="150702" y="176020"/>
                  </a:lnTo>
                  <a:lnTo>
                    <a:pt x="155473" y="134579"/>
                  </a:lnTo>
                  <a:lnTo>
                    <a:pt x="170773" y="97163"/>
                  </a:lnTo>
                  <a:lnTo>
                    <a:pt x="197225" y="69381"/>
                  </a:lnTo>
                  <a:lnTo>
                    <a:pt x="265601" y="39870"/>
                  </a:lnTo>
                  <a:lnTo>
                    <a:pt x="303218" y="36289"/>
                  </a:lnTo>
                  <a:lnTo>
                    <a:pt x="487622" y="36289"/>
                  </a:lnTo>
                  <a:lnTo>
                    <a:pt x="472996" y="29040"/>
                  </a:lnTo>
                  <a:lnTo>
                    <a:pt x="433056" y="16260"/>
                  </a:lnTo>
                  <a:lnTo>
                    <a:pt x="391187" y="7230"/>
                  </a:lnTo>
                  <a:lnTo>
                    <a:pt x="391395" y="7230"/>
                  </a:lnTo>
                  <a:lnTo>
                    <a:pt x="347981" y="1845"/>
                  </a:lnTo>
                  <a:lnTo>
                    <a:pt x="349128" y="1845"/>
                  </a:lnTo>
                  <a:lnTo>
                    <a:pt x="303233" y="0"/>
                  </a:lnTo>
                  <a:close/>
                </a:path>
                <a:path w="606425" h="492125">
                  <a:moveTo>
                    <a:pt x="487622" y="36289"/>
                  </a:moveTo>
                  <a:lnTo>
                    <a:pt x="303218" y="36289"/>
                  </a:lnTo>
                  <a:lnTo>
                    <a:pt x="340787" y="39510"/>
                  </a:lnTo>
                  <a:lnTo>
                    <a:pt x="376818" y="50272"/>
                  </a:lnTo>
                  <a:lnTo>
                    <a:pt x="435722" y="97163"/>
                  </a:lnTo>
                  <a:lnTo>
                    <a:pt x="450976" y="134579"/>
                  </a:lnTo>
                  <a:lnTo>
                    <a:pt x="455733" y="176020"/>
                  </a:lnTo>
                  <a:lnTo>
                    <a:pt x="456665" y="287907"/>
                  </a:lnTo>
                  <a:lnTo>
                    <a:pt x="456511" y="299712"/>
                  </a:lnTo>
                  <a:lnTo>
                    <a:pt x="451087" y="357021"/>
                  </a:lnTo>
                  <a:lnTo>
                    <a:pt x="435722" y="394461"/>
                  </a:lnTo>
                  <a:lnTo>
                    <a:pt x="409191" y="422356"/>
                  </a:lnTo>
                  <a:lnTo>
                    <a:pt x="340838" y="452105"/>
                  </a:lnTo>
                  <a:lnTo>
                    <a:pt x="303218" y="455320"/>
                  </a:lnTo>
                  <a:lnTo>
                    <a:pt x="487487" y="455320"/>
                  </a:lnTo>
                  <a:lnTo>
                    <a:pt x="555971" y="410032"/>
                  </a:lnTo>
                  <a:lnTo>
                    <a:pt x="584439" y="372071"/>
                  </a:lnTo>
                  <a:lnTo>
                    <a:pt x="599781" y="327146"/>
                  </a:lnTo>
                  <a:lnTo>
                    <a:pt x="604545" y="287907"/>
                  </a:lnTo>
                  <a:lnTo>
                    <a:pt x="606362" y="245790"/>
                  </a:lnTo>
                  <a:lnTo>
                    <a:pt x="605949" y="227206"/>
                  </a:lnTo>
                  <a:lnTo>
                    <a:pt x="602470" y="183679"/>
                  </a:lnTo>
                  <a:lnTo>
                    <a:pt x="584439" y="119505"/>
                  </a:lnTo>
                  <a:lnTo>
                    <a:pt x="555971" y="81564"/>
                  </a:lnTo>
                  <a:lnTo>
                    <a:pt x="517711" y="51201"/>
                  </a:lnTo>
                  <a:lnTo>
                    <a:pt x="487622" y="36289"/>
                  </a:lnTo>
                  <a:close/>
                </a:path>
              </a:pathLst>
            </a:custGeom>
            <a:solidFill>
              <a:srgbClr val="006F2F"/>
            </a:solidFill>
          </p:spPr>
          <p:txBody>
            <a:bodyPr wrap="square" lIns="0" tIns="0" rIns="0" bIns="0" rtlCol="0"/>
            <a:lstStyle/>
            <a:p>
              <a:endParaRPr/>
            </a:p>
          </p:txBody>
        </p:sp>
        <p:sp>
          <p:nvSpPr>
            <p:cNvPr id="7" name="object 7"/>
            <p:cNvSpPr/>
            <p:nvPr/>
          </p:nvSpPr>
          <p:spPr>
            <a:xfrm>
              <a:off x="9961309" y="5674640"/>
              <a:ext cx="7620" cy="495934"/>
            </a:xfrm>
            <a:custGeom>
              <a:avLst/>
              <a:gdLst/>
              <a:ahLst/>
              <a:cxnLst/>
              <a:rect l="l" t="t" r="r" b="b"/>
              <a:pathLst>
                <a:path w="7620" h="495935">
                  <a:moveTo>
                    <a:pt x="7472" y="0"/>
                  </a:moveTo>
                  <a:lnTo>
                    <a:pt x="0" y="0"/>
                  </a:lnTo>
                  <a:lnTo>
                    <a:pt x="0" y="495682"/>
                  </a:lnTo>
                  <a:lnTo>
                    <a:pt x="7473" y="495682"/>
                  </a:lnTo>
                  <a:lnTo>
                    <a:pt x="7472" y="0"/>
                  </a:lnTo>
                  <a:close/>
                </a:path>
              </a:pathLst>
            </a:custGeom>
            <a:solidFill>
              <a:srgbClr val="4D5757"/>
            </a:solidFill>
          </p:spPr>
          <p:txBody>
            <a:bodyPr wrap="square" lIns="0" tIns="0" rIns="0" bIns="0" rtlCol="0"/>
            <a:lstStyle/>
            <a:p>
              <a:endParaRPr/>
            </a:p>
          </p:txBody>
        </p:sp>
        <p:pic>
          <p:nvPicPr>
            <p:cNvPr id="8" name="object 8"/>
            <p:cNvPicPr/>
            <p:nvPr/>
          </p:nvPicPr>
          <p:blipFill>
            <a:blip r:embed="rId2" cstate="print"/>
            <a:stretch>
              <a:fillRect/>
            </a:stretch>
          </p:blipFill>
          <p:spPr>
            <a:xfrm>
              <a:off x="10111819" y="5715973"/>
              <a:ext cx="1468269" cy="413017"/>
            </a:xfrm>
            <a:prstGeom prst="rect">
              <a:avLst/>
            </a:prstGeom>
          </p:spPr>
        </p:pic>
        <p:sp>
          <p:nvSpPr>
            <p:cNvPr id="9" name="object 9"/>
            <p:cNvSpPr/>
            <p:nvPr/>
          </p:nvSpPr>
          <p:spPr>
            <a:xfrm>
              <a:off x="9204913" y="5676684"/>
              <a:ext cx="606425" cy="492125"/>
            </a:xfrm>
            <a:custGeom>
              <a:avLst/>
              <a:gdLst/>
              <a:ahLst/>
              <a:cxnLst/>
              <a:rect l="l" t="t" r="r" b="b"/>
              <a:pathLst>
                <a:path w="606425" h="492125">
                  <a:moveTo>
                    <a:pt x="303233" y="0"/>
                  </a:moveTo>
                  <a:lnTo>
                    <a:pt x="259126" y="1845"/>
                  </a:lnTo>
                  <a:lnTo>
                    <a:pt x="215632" y="7230"/>
                  </a:lnTo>
                  <a:lnTo>
                    <a:pt x="173486" y="16260"/>
                  </a:lnTo>
                  <a:lnTo>
                    <a:pt x="133424" y="29040"/>
                  </a:lnTo>
                  <a:lnTo>
                    <a:pt x="88659" y="51201"/>
                  </a:lnTo>
                  <a:lnTo>
                    <a:pt x="50381" y="81564"/>
                  </a:lnTo>
                  <a:lnTo>
                    <a:pt x="21925" y="119505"/>
                  </a:lnTo>
                  <a:lnTo>
                    <a:pt x="6625" y="164404"/>
                  </a:lnTo>
                  <a:lnTo>
                    <a:pt x="1858" y="203718"/>
                  </a:lnTo>
                  <a:lnTo>
                    <a:pt x="0" y="245790"/>
                  </a:lnTo>
                  <a:lnTo>
                    <a:pt x="373" y="264373"/>
                  </a:lnTo>
                  <a:lnTo>
                    <a:pt x="429" y="267167"/>
                  </a:lnTo>
                  <a:lnTo>
                    <a:pt x="3890" y="307927"/>
                  </a:lnTo>
                  <a:lnTo>
                    <a:pt x="21925" y="372071"/>
                  </a:lnTo>
                  <a:lnTo>
                    <a:pt x="50381" y="410032"/>
                  </a:lnTo>
                  <a:lnTo>
                    <a:pt x="88659" y="440384"/>
                  </a:lnTo>
                  <a:lnTo>
                    <a:pt x="133425" y="462481"/>
                  </a:lnTo>
                  <a:lnTo>
                    <a:pt x="173602" y="475346"/>
                  </a:lnTo>
                  <a:lnTo>
                    <a:pt x="215940" y="484448"/>
                  </a:lnTo>
                  <a:lnTo>
                    <a:pt x="216166" y="484448"/>
                  </a:lnTo>
                  <a:lnTo>
                    <a:pt x="259727" y="489845"/>
                  </a:lnTo>
                  <a:lnTo>
                    <a:pt x="260926" y="489845"/>
                  </a:lnTo>
                  <a:lnTo>
                    <a:pt x="303233" y="491594"/>
                  </a:lnTo>
                  <a:lnTo>
                    <a:pt x="347431" y="489845"/>
                  </a:lnTo>
                  <a:lnTo>
                    <a:pt x="390906" y="484448"/>
                  </a:lnTo>
                  <a:lnTo>
                    <a:pt x="432985" y="475346"/>
                  </a:lnTo>
                  <a:lnTo>
                    <a:pt x="472997" y="462481"/>
                  </a:lnTo>
                  <a:lnTo>
                    <a:pt x="487487" y="455320"/>
                  </a:lnTo>
                  <a:lnTo>
                    <a:pt x="303218" y="455320"/>
                  </a:lnTo>
                  <a:lnTo>
                    <a:pt x="265553" y="451751"/>
                  </a:lnTo>
                  <a:lnTo>
                    <a:pt x="197418" y="422356"/>
                  </a:lnTo>
                  <a:lnTo>
                    <a:pt x="170773" y="394461"/>
                  </a:lnTo>
                  <a:lnTo>
                    <a:pt x="155345" y="357021"/>
                  </a:lnTo>
                  <a:lnTo>
                    <a:pt x="150391" y="315545"/>
                  </a:lnTo>
                  <a:lnTo>
                    <a:pt x="148856" y="267167"/>
                  </a:lnTo>
                  <a:lnTo>
                    <a:pt x="148931" y="227206"/>
                  </a:lnTo>
                  <a:lnTo>
                    <a:pt x="150702" y="176020"/>
                  </a:lnTo>
                  <a:lnTo>
                    <a:pt x="155473" y="134579"/>
                  </a:lnTo>
                  <a:lnTo>
                    <a:pt x="170773" y="97163"/>
                  </a:lnTo>
                  <a:lnTo>
                    <a:pt x="197225" y="69381"/>
                  </a:lnTo>
                  <a:lnTo>
                    <a:pt x="265601" y="39870"/>
                  </a:lnTo>
                  <a:lnTo>
                    <a:pt x="303218" y="36289"/>
                  </a:lnTo>
                  <a:lnTo>
                    <a:pt x="487622" y="36289"/>
                  </a:lnTo>
                  <a:lnTo>
                    <a:pt x="472996" y="29040"/>
                  </a:lnTo>
                  <a:lnTo>
                    <a:pt x="433056" y="16260"/>
                  </a:lnTo>
                  <a:lnTo>
                    <a:pt x="391187" y="7230"/>
                  </a:lnTo>
                  <a:lnTo>
                    <a:pt x="391395" y="7230"/>
                  </a:lnTo>
                  <a:lnTo>
                    <a:pt x="347981" y="1845"/>
                  </a:lnTo>
                  <a:lnTo>
                    <a:pt x="349128" y="1845"/>
                  </a:lnTo>
                  <a:lnTo>
                    <a:pt x="303233" y="0"/>
                  </a:lnTo>
                  <a:close/>
                </a:path>
                <a:path w="606425" h="492125">
                  <a:moveTo>
                    <a:pt x="487622" y="36289"/>
                  </a:moveTo>
                  <a:lnTo>
                    <a:pt x="303218" y="36289"/>
                  </a:lnTo>
                  <a:lnTo>
                    <a:pt x="340787" y="39510"/>
                  </a:lnTo>
                  <a:lnTo>
                    <a:pt x="376818" y="50272"/>
                  </a:lnTo>
                  <a:lnTo>
                    <a:pt x="435722" y="97163"/>
                  </a:lnTo>
                  <a:lnTo>
                    <a:pt x="450976" y="134579"/>
                  </a:lnTo>
                  <a:lnTo>
                    <a:pt x="455733" y="176020"/>
                  </a:lnTo>
                  <a:lnTo>
                    <a:pt x="456665" y="287907"/>
                  </a:lnTo>
                  <a:lnTo>
                    <a:pt x="456511" y="299712"/>
                  </a:lnTo>
                  <a:lnTo>
                    <a:pt x="451087" y="357021"/>
                  </a:lnTo>
                  <a:lnTo>
                    <a:pt x="435722" y="394461"/>
                  </a:lnTo>
                  <a:lnTo>
                    <a:pt x="409191" y="422356"/>
                  </a:lnTo>
                  <a:lnTo>
                    <a:pt x="340838" y="452105"/>
                  </a:lnTo>
                  <a:lnTo>
                    <a:pt x="303218" y="455320"/>
                  </a:lnTo>
                  <a:lnTo>
                    <a:pt x="487487" y="455320"/>
                  </a:lnTo>
                  <a:lnTo>
                    <a:pt x="555971" y="410032"/>
                  </a:lnTo>
                  <a:lnTo>
                    <a:pt x="584439" y="372071"/>
                  </a:lnTo>
                  <a:lnTo>
                    <a:pt x="599781" y="327146"/>
                  </a:lnTo>
                  <a:lnTo>
                    <a:pt x="604545" y="287907"/>
                  </a:lnTo>
                  <a:lnTo>
                    <a:pt x="606362" y="245790"/>
                  </a:lnTo>
                  <a:lnTo>
                    <a:pt x="605949" y="227206"/>
                  </a:lnTo>
                  <a:lnTo>
                    <a:pt x="602470" y="183679"/>
                  </a:lnTo>
                  <a:lnTo>
                    <a:pt x="584439" y="119505"/>
                  </a:lnTo>
                  <a:lnTo>
                    <a:pt x="555971" y="81564"/>
                  </a:lnTo>
                  <a:lnTo>
                    <a:pt x="517711" y="51201"/>
                  </a:lnTo>
                  <a:lnTo>
                    <a:pt x="487622" y="36289"/>
                  </a:lnTo>
                  <a:close/>
                </a:path>
              </a:pathLst>
            </a:custGeom>
            <a:solidFill>
              <a:srgbClr val="006F2F"/>
            </a:solidFill>
          </p:spPr>
          <p:txBody>
            <a:bodyPr wrap="square" lIns="0" tIns="0" rIns="0" bIns="0" rtlCol="0"/>
            <a:lstStyle/>
            <a:p>
              <a:endParaRPr/>
            </a:p>
          </p:txBody>
        </p:sp>
        <p:sp>
          <p:nvSpPr>
            <p:cNvPr id="10" name="object 10"/>
            <p:cNvSpPr/>
            <p:nvPr/>
          </p:nvSpPr>
          <p:spPr>
            <a:xfrm>
              <a:off x="9961309" y="5674640"/>
              <a:ext cx="7620" cy="495934"/>
            </a:xfrm>
            <a:custGeom>
              <a:avLst/>
              <a:gdLst/>
              <a:ahLst/>
              <a:cxnLst/>
              <a:rect l="l" t="t" r="r" b="b"/>
              <a:pathLst>
                <a:path w="7620" h="495935">
                  <a:moveTo>
                    <a:pt x="7472" y="0"/>
                  </a:moveTo>
                  <a:lnTo>
                    <a:pt x="0" y="0"/>
                  </a:lnTo>
                  <a:lnTo>
                    <a:pt x="0" y="495682"/>
                  </a:lnTo>
                  <a:lnTo>
                    <a:pt x="7473" y="495682"/>
                  </a:lnTo>
                  <a:lnTo>
                    <a:pt x="7472" y="0"/>
                  </a:lnTo>
                  <a:close/>
                </a:path>
              </a:pathLst>
            </a:custGeom>
            <a:solidFill>
              <a:srgbClr val="4D5757"/>
            </a:solidFill>
          </p:spPr>
          <p:txBody>
            <a:bodyPr wrap="square" lIns="0" tIns="0" rIns="0" bIns="0" rtlCol="0"/>
            <a:lstStyle/>
            <a:p>
              <a:endParaRPr/>
            </a:p>
          </p:txBody>
        </p:sp>
        <p:sp>
          <p:nvSpPr>
            <p:cNvPr id="11" name="object 11"/>
            <p:cNvSpPr/>
            <p:nvPr/>
          </p:nvSpPr>
          <p:spPr>
            <a:xfrm>
              <a:off x="9204913" y="5676684"/>
              <a:ext cx="606425" cy="492125"/>
            </a:xfrm>
            <a:custGeom>
              <a:avLst/>
              <a:gdLst/>
              <a:ahLst/>
              <a:cxnLst/>
              <a:rect l="l" t="t" r="r" b="b"/>
              <a:pathLst>
                <a:path w="606425" h="492125">
                  <a:moveTo>
                    <a:pt x="303233" y="0"/>
                  </a:moveTo>
                  <a:lnTo>
                    <a:pt x="259126" y="1845"/>
                  </a:lnTo>
                  <a:lnTo>
                    <a:pt x="215632" y="7230"/>
                  </a:lnTo>
                  <a:lnTo>
                    <a:pt x="173486" y="16260"/>
                  </a:lnTo>
                  <a:lnTo>
                    <a:pt x="133424" y="29040"/>
                  </a:lnTo>
                  <a:lnTo>
                    <a:pt x="88659" y="51201"/>
                  </a:lnTo>
                  <a:lnTo>
                    <a:pt x="50381" y="81564"/>
                  </a:lnTo>
                  <a:lnTo>
                    <a:pt x="21925" y="119505"/>
                  </a:lnTo>
                  <a:lnTo>
                    <a:pt x="6625" y="164404"/>
                  </a:lnTo>
                  <a:lnTo>
                    <a:pt x="1858" y="203718"/>
                  </a:lnTo>
                  <a:lnTo>
                    <a:pt x="0" y="245790"/>
                  </a:lnTo>
                  <a:lnTo>
                    <a:pt x="373" y="264373"/>
                  </a:lnTo>
                  <a:lnTo>
                    <a:pt x="429" y="267167"/>
                  </a:lnTo>
                  <a:lnTo>
                    <a:pt x="3890" y="307927"/>
                  </a:lnTo>
                  <a:lnTo>
                    <a:pt x="21925" y="372071"/>
                  </a:lnTo>
                  <a:lnTo>
                    <a:pt x="50381" y="410032"/>
                  </a:lnTo>
                  <a:lnTo>
                    <a:pt x="88659" y="440384"/>
                  </a:lnTo>
                  <a:lnTo>
                    <a:pt x="133425" y="462481"/>
                  </a:lnTo>
                  <a:lnTo>
                    <a:pt x="173602" y="475346"/>
                  </a:lnTo>
                  <a:lnTo>
                    <a:pt x="215940" y="484448"/>
                  </a:lnTo>
                  <a:lnTo>
                    <a:pt x="216166" y="484448"/>
                  </a:lnTo>
                  <a:lnTo>
                    <a:pt x="259727" y="489845"/>
                  </a:lnTo>
                  <a:lnTo>
                    <a:pt x="260926" y="489845"/>
                  </a:lnTo>
                  <a:lnTo>
                    <a:pt x="303233" y="491594"/>
                  </a:lnTo>
                  <a:lnTo>
                    <a:pt x="347431" y="489845"/>
                  </a:lnTo>
                  <a:lnTo>
                    <a:pt x="390906" y="484448"/>
                  </a:lnTo>
                  <a:lnTo>
                    <a:pt x="432985" y="475346"/>
                  </a:lnTo>
                  <a:lnTo>
                    <a:pt x="472997" y="462481"/>
                  </a:lnTo>
                  <a:lnTo>
                    <a:pt x="487487" y="455320"/>
                  </a:lnTo>
                  <a:lnTo>
                    <a:pt x="303218" y="455320"/>
                  </a:lnTo>
                  <a:lnTo>
                    <a:pt x="265553" y="451751"/>
                  </a:lnTo>
                  <a:lnTo>
                    <a:pt x="197418" y="422356"/>
                  </a:lnTo>
                  <a:lnTo>
                    <a:pt x="170773" y="394461"/>
                  </a:lnTo>
                  <a:lnTo>
                    <a:pt x="155345" y="357021"/>
                  </a:lnTo>
                  <a:lnTo>
                    <a:pt x="150391" y="315545"/>
                  </a:lnTo>
                  <a:lnTo>
                    <a:pt x="148856" y="267167"/>
                  </a:lnTo>
                  <a:lnTo>
                    <a:pt x="148931" y="227206"/>
                  </a:lnTo>
                  <a:lnTo>
                    <a:pt x="150702" y="176020"/>
                  </a:lnTo>
                  <a:lnTo>
                    <a:pt x="155473" y="134579"/>
                  </a:lnTo>
                  <a:lnTo>
                    <a:pt x="170773" y="97163"/>
                  </a:lnTo>
                  <a:lnTo>
                    <a:pt x="197225" y="69381"/>
                  </a:lnTo>
                  <a:lnTo>
                    <a:pt x="265601" y="39870"/>
                  </a:lnTo>
                  <a:lnTo>
                    <a:pt x="303218" y="36289"/>
                  </a:lnTo>
                  <a:lnTo>
                    <a:pt x="487622" y="36289"/>
                  </a:lnTo>
                  <a:lnTo>
                    <a:pt x="472996" y="29040"/>
                  </a:lnTo>
                  <a:lnTo>
                    <a:pt x="433056" y="16260"/>
                  </a:lnTo>
                  <a:lnTo>
                    <a:pt x="391187" y="7230"/>
                  </a:lnTo>
                  <a:lnTo>
                    <a:pt x="391395" y="7230"/>
                  </a:lnTo>
                  <a:lnTo>
                    <a:pt x="347981" y="1845"/>
                  </a:lnTo>
                  <a:lnTo>
                    <a:pt x="349128" y="1845"/>
                  </a:lnTo>
                  <a:lnTo>
                    <a:pt x="303233" y="0"/>
                  </a:lnTo>
                  <a:close/>
                </a:path>
                <a:path w="606425" h="492125">
                  <a:moveTo>
                    <a:pt x="487622" y="36289"/>
                  </a:moveTo>
                  <a:lnTo>
                    <a:pt x="303218" y="36289"/>
                  </a:lnTo>
                  <a:lnTo>
                    <a:pt x="340787" y="39510"/>
                  </a:lnTo>
                  <a:lnTo>
                    <a:pt x="376818" y="50272"/>
                  </a:lnTo>
                  <a:lnTo>
                    <a:pt x="435722" y="97163"/>
                  </a:lnTo>
                  <a:lnTo>
                    <a:pt x="450976" y="134579"/>
                  </a:lnTo>
                  <a:lnTo>
                    <a:pt x="455733" y="176020"/>
                  </a:lnTo>
                  <a:lnTo>
                    <a:pt x="456665" y="287907"/>
                  </a:lnTo>
                  <a:lnTo>
                    <a:pt x="456511" y="299712"/>
                  </a:lnTo>
                  <a:lnTo>
                    <a:pt x="451087" y="357021"/>
                  </a:lnTo>
                  <a:lnTo>
                    <a:pt x="435722" y="394461"/>
                  </a:lnTo>
                  <a:lnTo>
                    <a:pt x="409191" y="422356"/>
                  </a:lnTo>
                  <a:lnTo>
                    <a:pt x="340838" y="452105"/>
                  </a:lnTo>
                  <a:lnTo>
                    <a:pt x="303218" y="455320"/>
                  </a:lnTo>
                  <a:lnTo>
                    <a:pt x="487487" y="455320"/>
                  </a:lnTo>
                  <a:lnTo>
                    <a:pt x="555971" y="410032"/>
                  </a:lnTo>
                  <a:lnTo>
                    <a:pt x="584439" y="372071"/>
                  </a:lnTo>
                  <a:lnTo>
                    <a:pt x="599781" y="327146"/>
                  </a:lnTo>
                  <a:lnTo>
                    <a:pt x="604545" y="287907"/>
                  </a:lnTo>
                  <a:lnTo>
                    <a:pt x="606362" y="245790"/>
                  </a:lnTo>
                  <a:lnTo>
                    <a:pt x="605949" y="227206"/>
                  </a:lnTo>
                  <a:lnTo>
                    <a:pt x="602470" y="183679"/>
                  </a:lnTo>
                  <a:lnTo>
                    <a:pt x="584439" y="119505"/>
                  </a:lnTo>
                  <a:lnTo>
                    <a:pt x="555971" y="81564"/>
                  </a:lnTo>
                  <a:lnTo>
                    <a:pt x="517711" y="51201"/>
                  </a:lnTo>
                  <a:lnTo>
                    <a:pt x="487622" y="36289"/>
                  </a:lnTo>
                  <a:close/>
                </a:path>
              </a:pathLst>
            </a:custGeom>
            <a:solidFill>
              <a:srgbClr val="006F2F"/>
            </a:solidFill>
          </p:spPr>
          <p:txBody>
            <a:bodyPr wrap="square" lIns="0" tIns="0" rIns="0" bIns="0" rtlCol="0"/>
            <a:lstStyle/>
            <a:p>
              <a:endParaRPr/>
            </a:p>
          </p:txBody>
        </p:sp>
        <p:sp>
          <p:nvSpPr>
            <p:cNvPr id="12" name="object 12"/>
            <p:cNvSpPr/>
            <p:nvPr/>
          </p:nvSpPr>
          <p:spPr>
            <a:xfrm>
              <a:off x="9961309" y="5674640"/>
              <a:ext cx="7620" cy="495934"/>
            </a:xfrm>
            <a:custGeom>
              <a:avLst/>
              <a:gdLst/>
              <a:ahLst/>
              <a:cxnLst/>
              <a:rect l="l" t="t" r="r" b="b"/>
              <a:pathLst>
                <a:path w="7620" h="495935">
                  <a:moveTo>
                    <a:pt x="7472" y="0"/>
                  </a:moveTo>
                  <a:lnTo>
                    <a:pt x="0" y="0"/>
                  </a:lnTo>
                  <a:lnTo>
                    <a:pt x="0" y="495682"/>
                  </a:lnTo>
                  <a:lnTo>
                    <a:pt x="7473" y="495682"/>
                  </a:lnTo>
                  <a:lnTo>
                    <a:pt x="7472" y="0"/>
                  </a:lnTo>
                  <a:close/>
                </a:path>
              </a:pathLst>
            </a:custGeom>
            <a:solidFill>
              <a:srgbClr val="4D5757"/>
            </a:solidFill>
          </p:spPr>
          <p:txBody>
            <a:bodyPr wrap="square" lIns="0" tIns="0" rIns="0" bIns="0" rtlCol="0"/>
            <a:lstStyle/>
            <a:p>
              <a:endParaRPr/>
            </a:p>
          </p:txBody>
        </p:sp>
      </p:grpSp>
      <p:sp>
        <p:nvSpPr>
          <p:cNvPr id="13" name="object 13" descr="$PPTXTitle"/>
          <p:cNvSpPr txBox="1">
            <a:spLocks noGrp="1"/>
          </p:cNvSpPr>
          <p:nvPr>
            <p:ph type="title"/>
          </p:nvPr>
        </p:nvSpPr>
        <p:spPr>
          <a:xfrm>
            <a:off x="578192" y="769886"/>
            <a:ext cx="8907145" cy="2501265"/>
          </a:xfrm>
          <a:prstGeom prst="rect">
            <a:avLst/>
          </a:prstGeom>
        </p:spPr>
        <p:txBody>
          <a:bodyPr vert="horz" wrap="square" lIns="0" tIns="126364" rIns="0" bIns="0" rtlCol="0">
            <a:spAutoFit/>
          </a:bodyPr>
          <a:lstStyle/>
          <a:p>
            <a:pPr marL="12700" marR="5080">
              <a:lnSpc>
                <a:spcPts val="6990"/>
              </a:lnSpc>
              <a:spcBef>
                <a:spcPts val="994"/>
              </a:spcBef>
            </a:pPr>
            <a:r>
              <a:rPr sz="6450" dirty="0">
                <a:solidFill>
                  <a:srgbClr val="FDE01A"/>
                </a:solidFill>
              </a:rPr>
              <a:t>HB</a:t>
            </a:r>
            <a:r>
              <a:rPr sz="6450" spc="15" dirty="0">
                <a:solidFill>
                  <a:srgbClr val="FDE01A"/>
                </a:solidFill>
              </a:rPr>
              <a:t> </a:t>
            </a:r>
            <a:r>
              <a:rPr sz="6450" dirty="0">
                <a:solidFill>
                  <a:srgbClr val="FDE01A"/>
                </a:solidFill>
              </a:rPr>
              <a:t>4124</a:t>
            </a:r>
            <a:r>
              <a:rPr sz="6450" spc="65" dirty="0">
                <a:solidFill>
                  <a:srgbClr val="FDE01A"/>
                </a:solidFill>
              </a:rPr>
              <a:t> </a:t>
            </a:r>
            <a:r>
              <a:rPr sz="6450" dirty="0">
                <a:solidFill>
                  <a:srgbClr val="FDE01A"/>
                </a:solidFill>
              </a:rPr>
              <a:t>Higher</a:t>
            </a:r>
            <a:r>
              <a:rPr sz="6450" spc="-20" dirty="0">
                <a:solidFill>
                  <a:srgbClr val="FDE01A"/>
                </a:solidFill>
              </a:rPr>
              <a:t> </a:t>
            </a:r>
            <a:r>
              <a:rPr sz="6450" spc="-10" dirty="0">
                <a:solidFill>
                  <a:srgbClr val="FDE01A"/>
                </a:solidFill>
              </a:rPr>
              <a:t>Education Study</a:t>
            </a:r>
            <a:endParaRPr sz="6450" dirty="0"/>
          </a:p>
          <a:p>
            <a:pPr marL="22225">
              <a:lnSpc>
                <a:spcPct val="100000"/>
              </a:lnSpc>
              <a:spcBef>
                <a:spcPts val="830"/>
              </a:spcBef>
            </a:pPr>
            <a:r>
              <a:rPr sz="3150" b="0" spc="70" dirty="0">
                <a:solidFill>
                  <a:srgbClr val="FDE01A"/>
                </a:solidFill>
                <a:latin typeface="Calibri"/>
                <a:cs typeface="Calibri"/>
              </a:rPr>
              <a:t>Update</a:t>
            </a:r>
            <a:r>
              <a:rPr sz="3150" b="0" spc="190" dirty="0">
                <a:solidFill>
                  <a:srgbClr val="FDE01A"/>
                </a:solidFill>
                <a:latin typeface="Calibri"/>
                <a:cs typeface="Calibri"/>
              </a:rPr>
              <a:t> </a:t>
            </a:r>
            <a:r>
              <a:rPr sz="3150" b="0" dirty="0">
                <a:solidFill>
                  <a:srgbClr val="FDE01A"/>
                </a:solidFill>
                <a:latin typeface="Calibri"/>
                <a:cs typeface="Calibri"/>
              </a:rPr>
              <a:t>for</a:t>
            </a:r>
            <a:r>
              <a:rPr sz="3150" b="0" spc="150" dirty="0">
                <a:solidFill>
                  <a:srgbClr val="FDE01A"/>
                </a:solidFill>
                <a:latin typeface="Calibri"/>
                <a:cs typeface="Calibri"/>
              </a:rPr>
              <a:t> </a:t>
            </a:r>
            <a:r>
              <a:rPr sz="3150" b="0" spc="60" dirty="0">
                <a:solidFill>
                  <a:srgbClr val="FDE01A"/>
                </a:solidFill>
                <a:latin typeface="Calibri"/>
                <a:cs typeface="Calibri"/>
              </a:rPr>
              <a:t>Board</a:t>
            </a:r>
            <a:r>
              <a:rPr sz="3150" b="0" spc="170" dirty="0">
                <a:solidFill>
                  <a:srgbClr val="FDE01A"/>
                </a:solidFill>
                <a:latin typeface="Calibri"/>
                <a:cs typeface="Calibri"/>
              </a:rPr>
              <a:t> </a:t>
            </a:r>
            <a:r>
              <a:rPr sz="3150" b="0" spc="60" dirty="0">
                <a:solidFill>
                  <a:srgbClr val="FDE01A"/>
                </a:solidFill>
                <a:latin typeface="Calibri"/>
                <a:cs typeface="Calibri"/>
              </a:rPr>
              <a:t>of</a:t>
            </a:r>
            <a:r>
              <a:rPr sz="3150" b="0" spc="145" dirty="0">
                <a:solidFill>
                  <a:srgbClr val="FDE01A"/>
                </a:solidFill>
                <a:latin typeface="Calibri"/>
                <a:cs typeface="Calibri"/>
              </a:rPr>
              <a:t> </a:t>
            </a:r>
            <a:r>
              <a:rPr sz="3150" b="0" spc="-10" dirty="0">
                <a:solidFill>
                  <a:srgbClr val="FDE01A"/>
                </a:solidFill>
                <a:latin typeface="Calibri"/>
                <a:cs typeface="Calibri"/>
              </a:rPr>
              <a:t>Trustees</a:t>
            </a:r>
            <a:endParaRPr sz="3150" dirty="0">
              <a:latin typeface="Calibri"/>
              <a:cs typeface="Calibri"/>
            </a:endParaRPr>
          </a:p>
        </p:txBody>
      </p:sp>
      <p:sp>
        <p:nvSpPr>
          <p:cNvPr id="14" name="object 14"/>
          <p:cNvSpPr txBox="1"/>
          <p:nvPr/>
        </p:nvSpPr>
        <p:spPr>
          <a:xfrm>
            <a:off x="598373" y="5018722"/>
            <a:ext cx="7807325" cy="1185545"/>
          </a:xfrm>
          <a:prstGeom prst="rect">
            <a:avLst/>
          </a:prstGeom>
        </p:spPr>
        <p:txBody>
          <a:bodyPr vert="horz" wrap="square" lIns="0" tIns="17145" rIns="0" bIns="0" rtlCol="0">
            <a:spAutoFit/>
          </a:bodyPr>
          <a:lstStyle/>
          <a:p>
            <a:pPr marL="12700">
              <a:lnSpc>
                <a:spcPts val="2620"/>
              </a:lnSpc>
              <a:spcBef>
                <a:spcPts val="135"/>
              </a:spcBef>
            </a:pPr>
            <a:r>
              <a:rPr sz="2200" b="1" dirty="0">
                <a:latin typeface="Source Sans Pro SemiBold"/>
                <a:cs typeface="Source Sans Pro SemiBold"/>
              </a:rPr>
              <a:t>Trent</a:t>
            </a:r>
            <a:r>
              <a:rPr sz="2200" b="1" spc="-50" dirty="0">
                <a:latin typeface="Source Sans Pro SemiBold"/>
                <a:cs typeface="Source Sans Pro SemiBold"/>
              </a:rPr>
              <a:t> </a:t>
            </a:r>
            <a:r>
              <a:rPr sz="2200" b="1" dirty="0">
                <a:latin typeface="Source Sans Pro SemiBold"/>
                <a:cs typeface="Source Sans Pro SemiBold"/>
              </a:rPr>
              <a:t>Lutz</a:t>
            </a:r>
            <a:r>
              <a:rPr sz="2200" dirty="0">
                <a:latin typeface="Source Sans Pro"/>
                <a:cs typeface="Source Sans Pro"/>
              </a:rPr>
              <a:t>,</a:t>
            </a:r>
            <a:r>
              <a:rPr sz="2200" spc="-25" dirty="0">
                <a:latin typeface="Source Sans Pro"/>
                <a:cs typeface="Source Sans Pro"/>
              </a:rPr>
              <a:t> </a:t>
            </a:r>
            <a:r>
              <a:rPr sz="2200" dirty="0">
                <a:latin typeface="Source Sans Pro"/>
                <a:cs typeface="Source Sans Pro"/>
              </a:rPr>
              <a:t>Exec</a:t>
            </a:r>
            <a:r>
              <a:rPr sz="2200" spc="-50" dirty="0">
                <a:latin typeface="Source Sans Pro"/>
                <a:cs typeface="Source Sans Pro"/>
              </a:rPr>
              <a:t> </a:t>
            </a:r>
            <a:r>
              <a:rPr sz="2200" dirty="0">
                <a:latin typeface="Source Sans Pro"/>
                <a:cs typeface="Source Sans Pro"/>
              </a:rPr>
              <a:t>Director</a:t>
            </a:r>
            <a:r>
              <a:rPr sz="2200" spc="-25" dirty="0">
                <a:latin typeface="Source Sans Pro"/>
                <a:cs typeface="Source Sans Pro"/>
              </a:rPr>
              <a:t> </a:t>
            </a:r>
            <a:r>
              <a:rPr sz="2200" dirty="0">
                <a:latin typeface="Source Sans Pro"/>
                <a:cs typeface="Source Sans Pro"/>
              </a:rPr>
              <a:t>of</a:t>
            </a:r>
            <a:r>
              <a:rPr sz="2200" spc="-45" dirty="0">
                <a:latin typeface="Source Sans Pro"/>
                <a:cs typeface="Source Sans Pro"/>
              </a:rPr>
              <a:t> </a:t>
            </a:r>
            <a:r>
              <a:rPr sz="2200" dirty="0">
                <a:latin typeface="Source Sans Pro"/>
                <a:cs typeface="Source Sans Pro"/>
              </a:rPr>
              <a:t>Government</a:t>
            </a:r>
            <a:r>
              <a:rPr sz="2200" spc="-65" dirty="0">
                <a:latin typeface="Source Sans Pro"/>
                <a:cs typeface="Source Sans Pro"/>
              </a:rPr>
              <a:t> </a:t>
            </a:r>
            <a:r>
              <a:rPr sz="2200" dirty="0">
                <a:latin typeface="Source Sans Pro"/>
                <a:cs typeface="Source Sans Pro"/>
              </a:rPr>
              <a:t>and</a:t>
            </a:r>
            <a:r>
              <a:rPr sz="2200" spc="-50" dirty="0">
                <a:latin typeface="Source Sans Pro"/>
                <a:cs typeface="Source Sans Pro"/>
              </a:rPr>
              <a:t> </a:t>
            </a:r>
            <a:r>
              <a:rPr sz="2200" dirty="0">
                <a:latin typeface="Source Sans Pro"/>
                <a:cs typeface="Source Sans Pro"/>
              </a:rPr>
              <a:t>Community</a:t>
            </a:r>
            <a:r>
              <a:rPr sz="2200" spc="-10" dirty="0">
                <a:latin typeface="Source Sans Pro"/>
                <a:cs typeface="Source Sans Pro"/>
              </a:rPr>
              <a:t> Relations</a:t>
            </a:r>
            <a:endParaRPr sz="2200" dirty="0">
              <a:latin typeface="Source Sans Pro"/>
              <a:cs typeface="Source Sans Pro"/>
            </a:endParaRPr>
          </a:p>
          <a:p>
            <a:pPr marL="12700">
              <a:lnSpc>
                <a:spcPts val="2620"/>
              </a:lnSpc>
            </a:pPr>
            <a:r>
              <a:rPr sz="2200" b="1" dirty="0">
                <a:latin typeface="Source Sans Pro SemiBold"/>
                <a:cs typeface="Source Sans Pro SemiBold"/>
              </a:rPr>
              <a:t>Jamie</a:t>
            </a:r>
            <a:r>
              <a:rPr sz="2200" b="1" spc="-85" dirty="0">
                <a:latin typeface="Source Sans Pro SemiBold"/>
                <a:cs typeface="Source Sans Pro SemiBold"/>
              </a:rPr>
              <a:t> </a:t>
            </a:r>
            <a:r>
              <a:rPr sz="2200" b="1" dirty="0">
                <a:latin typeface="Source Sans Pro SemiBold"/>
                <a:cs typeface="Source Sans Pro SemiBold"/>
              </a:rPr>
              <a:t>Moffitt</a:t>
            </a:r>
            <a:r>
              <a:rPr sz="2200" dirty="0">
                <a:latin typeface="Source Sans Pro"/>
                <a:cs typeface="Source Sans Pro"/>
              </a:rPr>
              <a:t>,</a:t>
            </a:r>
            <a:r>
              <a:rPr sz="2200" spc="-15" dirty="0">
                <a:latin typeface="Source Sans Pro"/>
                <a:cs typeface="Source Sans Pro"/>
              </a:rPr>
              <a:t> </a:t>
            </a:r>
            <a:r>
              <a:rPr sz="2200" dirty="0">
                <a:latin typeface="Source Sans Pro"/>
                <a:cs typeface="Source Sans Pro"/>
              </a:rPr>
              <a:t>Sr</a:t>
            </a:r>
            <a:r>
              <a:rPr sz="2200" spc="-20" dirty="0">
                <a:latin typeface="Source Sans Pro"/>
                <a:cs typeface="Source Sans Pro"/>
              </a:rPr>
              <a:t> </a:t>
            </a:r>
            <a:r>
              <a:rPr sz="2200" dirty="0">
                <a:latin typeface="Source Sans Pro"/>
                <a:cs typeface="Source Sans Pro"/>
              </a:rPr>
              <a:t>VP of</a:t>
            </a:r>
            <a:r>
              <a:rPr sz="2200" spc="-35" dirty="0">
                <a:latin typeface="Source Sans Pro"/>
                <a:cs typeface="Source Sans Pro"/>
              </a:rPr>
              <a:t> </a:t>
            </a:r>
            <a:r>
              <a:rPr sz="2200" dirty="0">
                <a:latin typeface="Source Sans Pro"/>
                <a:cs typeface="Source Sans Pro"/>
              </a:rPr>
              <a:t>Finance</a:t>
            </a:r>
            <a:r>
              <a:rPr sz="2200" spc="-55" dirty="0">
                <a:latin typeface="Source Sans Pro"/>
                <a:cs typeface="Source Sans Pro"/>
              </a:rPr>
              <a:t> </a:t>
            </a:r>
            <a:r>
              <a:rPr sz="2200" dirty="0">
                <a:latin typeface="Source Sans Pro"/>
                <a:cs typeface="Source Sans Pro"/>
              </a:rPr>
              <a:t>and</a:t>
            </a:r>
            <a:r>
              <a:rPr sz="2200" spc="-45" dirty="0">
                <a:latin typeface="Source Sans Pro"/>
                <a:cs typeface="Source Sans Pro"/>
              </a:rPr>
              <a:t> </a:t>
            </a:r>
            <a:r>
              <a:rPr sz="2200" spc="-10" dirty="0">
                <a:latin typeface="Source Sans Pro"/>
                <a:cs typeface="Source Sans Pro"/>
              </a:rPr>
              <a:t>Administration</a:t>
            </a:r>
            <a:endParaRPr sz="2200" dirty="0">
              <a:latin typeface="Source Sans Pro"/>
              <a:cs typeface="Source Sans Pro"/>
            </a:endParaRPr>
          </a:p>
          <a:p>
            <a:pPr marL="12700">
              <a:lnSpc>
                <a:spcPct val="100000"/>
              </a:lnSpc>
              <a:spcBef>
                <a:spcPts val="1814"/>
              </a:spcBef>
            </a:pPr>
            <a:r>
              <a:rPr sz="1700" dirty="0">
                <a:latin typeface="Source Sans Pro"/>
                <a:cs typeface="Source Sans Pro"/>
              </a:rPr>
              <a:t>October</a:t>
            </a:r>
            <a:r>
              <a:rPr sz="1700" spc="-35" dirty="0">
                <a:latin typeface="Source Sans Pro"/>
                <a:cs typeface="Source Sans Pro"/>
              </a:rPr>
              <a:t> </a:t>
            </a:r>
            <a:r>
              <a:rPr sz="1700" dirty="0">
                <a:latin typeface="Source Sans Pro"/>
                <a:cs typeface="Source Sans Pro"/>
              </a:rPr>
              <a:t>22,</a:t>
            </a:r>
            <a:r>
              <a:rPr sz="1700" spc="-15" dirty="0">
                <a:latin typeface="Source Sans Pro"/>
                <a:cs typeface="Source Sans Pro"/>
              </a:rPr>
              <a:t> </a:t>
            </a:r>
            <a:r>
              <a:rPr sz="1700" spc="-20" dirty="0">
                <a:latin typeface="Source Sans Pro"/>
                <a:cs typeface="Source Sans Pro"/>
              </a:rPr>
              <a:t>2026</a:t>
            </a:r>
            <a:endParaRPr sz="1700" dirty="0">
              <a:latin typeface="Source Sans Pro"/>
              <a:cs typeface="Source Sans Pro"/>
            </a:endParaRPr>
          </a:p>
        </p:txBody>
      </p:sp>
      <p:sp>
        <p:nvSpPr>
          <p:cNvPr id="15" name="object 15" descr="Slide footer: meeting name, date and page number"/>
          <p:cNvSpPr txBox="1">
            <a:spLocks noGrp="1"/>
          </p:cNvSpPr>
          <p:nvPr>
            <p:ph type="sldNum" sz="quarter" idx="7"/>
          </p:nvPr>
        </p:nvSpPr>
        <p:spPr>
          <a:prstGeom prst="rect">
            <a:avLst/>
          </a:prstGeom>
        </p:spPr>
        <p:txBody>
          <a:bodyPr vert="horz" wrap="square" lIns="0" tIns="3175" rIns="0" bIns="0" rtlCol="0">
            <a:spAutoFit/>
          </a:bodyPr>
          <a:lstStyle/>
          <a:p>
            <a:pPr marL="369570" marR="5080" indent="-357505">
              <a:lnSpc>
                <a:spcPct val="100000"/>
              </a:lnSpc>
              <a:spcBef>
                <a:spcPts val="25"/>
              </a:spcBef>
            </a:pPr>
            <a:r>
              <a:rPr dirty="0"/>
              <a:t>Full</a:t>
            </a:r>
            <a:r>
              <a:rPr spc="-20" dirty="0"/>
              <a:t> </a:t>
            </a:r>
            <a:r>
              <a:rPr dirty="0"/>
              <a:t>Board</a:t>
            </a:r>
            <a:r>
              <a:rPr spc="-20" dirty="0"/>
              <a:t> </a:t>
            </a:r>
            <a:r>
              <a:rPr dirty="0"/>
              <a:t>of</a:t>
            </a:r>
            <a:r>
              <a:rPr spc="-20" dirty="0"/>
              <a:t> </a:t>
            </a:r>
            <a:r>
              <a:rPr dirty="0"/>
              <a:t>Trustees</a:t>
            </a:r>
            <a:r>
              <a:rPr spc="-25" dirty="0"/>
              <a:t> </a:t>
            </a:r>
            <a:r>
              <a:rPr spc="-10" dirty="0"/>
              <a:t>Meeting</a:t>
            </a:r>
            <a:r>
              <a:rPr spc="-15" dirty="0"/>
              <a:t> </a:t>
            </a:r>
            <a:r>
              <a:rPr spc="-10" dirty="0"/>
              <a:t>Materials </a:t>
            </a:r>
            <a:r>
              <a:rPr dirty="0"/>
              <a:t>22</a:t>
            </a:r>
            <a:r>
              <a:rPr spc="-30" dirty="0"/>
              <a:t> </a:t>
            </a:r>
            <a:r>
              <a:rPr dirty="0"/>
              <a:t>October</a:t>
            </a:r>
            <a:r>
              <a:rPr spc="-30" dirty="0"/>
              <a:t> </a:t>
            </a:r>
            <a:r>
              <a:rPr dirty="0"/>
              <a:t>2026</a:t>
            </a:r>
            <a:r>
              <a:rPr spc="-25" dirty="0"/>
              <a:t> </a:t>
            </a:r>
            <a:r>
              <a:rPr dirty="0"/>
              <a:t>|</a:t>
            </a:r>
            <a:r>
              <a:rPr spc="-30" dirty="0"/>
              <a:t> </a:t>
            </a:r>
            <a:r>
              <a:rPr dirty="0"/>
              <a:t>Page</a:t>
            </a:r>
            <a:r>
              <a:rPr spc="-25" dirty="0"/>
              <a:t> </a:t>
            </a:r>
            <a:r>
              <a:rPr dirty="0"/>
              <a:t>4</a:t>
            </a:r>
            <a:r>
              <a:rPr spc="-30" dirty="0"/>
              <a:t> </a:t>
            </a:r>
            <a:r>
              <a:rPr dirty="0"/>
              <a:t>of</a:t>
            </a:r>
            <a:r>
              <a:rPr spc="-30" dirty="0"/>
              <a:t> </a:t>
            </a:r>
            <a:r>
              <a:rPr spc="-25" dirty="0"/>
              <a:t>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661917" y="2970733"/>
            <a:ext cx="4877435" cy="762000"/>
          </a:xfrm>
          <a:prstGeom prst="rect">
            <a:avLst/>
          </a:prstGeom>
        </p:spPr>
        <p:txBody>
          <a:bodyPr vert="horz" wrap="square" lIns="0" tIns="16510" rIns="0" bIns="0" rtlCol="0">
            <a:spAutoFit/>
          </a:bodyPr>
          <a:lstStyle/>
          <a:p>
            <a:pPr marL="12700">
              <a:lnSpc>
                <a:spcPct val="100000"/>
              </a:lnSpc>
              <a:spcBef>
                <a:spcPts val="130"/>
              </a:spcBef>
            </a:pPr>
            <a:r>
              <a:rPr spc="55" dirty="0"/>
              <a:t>History</a:t>
            </a:r>
            <a:r>
              <a:rPr spc="-155" dirty="0"/>
              <a:t> </a:t>
            </a:r>
            <a:r>
              <a:rPr dirty="0"/>
              <a:t>of</a:t>
            </a:r>
            <a:r>
              <a:rPr spc="-190" dirty="0"/>
              <a:t> </a:t>
            </a:r>
            <a:r>
              <a:rPr spc="200" dirty="0"/>
              <a:t>HB</a:t>
            </a:r>
            <a:r>
              <a:rPr spc="-170" dirty="0"/>
              <a:t> </a:t>
            </a:r>
            <a:r>
              <a:rPr spc="135" dirty="0"/>
              <a:t>4124</a:t>
            </a:r>
          </a:p>
        </p:txBody>
      </p:sp>
      <p:sp>
        <p:nvSpPr>
          <p:cNvPr id="3" name="object 3" descr="Slide footer: meeting name, date and page number"/>
          <p:cNvSpPr txBox="1">
            <a:spLocks noGrp="1"/>
          </p:cNvSpPr>
          <p:nvPr>
            <p:ph type="sldNum" sz="quarter" idx="7"/>
          </p:nvPr>
        </p:nvSpPr>
        <p:spPr>
          <a:prstGeom prst="rect">
            <a:avLst/>
          </a:prstGeom>
        </p:spPr>
        <p:txBody>
          <a:bodyPr vert="horz" wrap="square" lIns="0" tIns="3175" rIns="0" bIns="0" rtlCol="0">
            <a:spAutoFit/>
          </a:bodyPr>
          <a:lstStyle/>
          <a:p>
            <a:pPr marL="369570" marR="5080" indent="-357505">
              <a:lnSpc>
                <a:spcPct val="100000"/>
              </a:lnSpc>
              <a:spcBef>
                <a:spcPts val="25"/>
              </a:spcBef>
            </a:pPr>
            <a:r>
              <a:rPr dirty="0"/>
              <a:t>Full</a:t>
            </a:r>
            <a:r>
              <a:rPr spc="-20" dirty="0"/>
              <a:t> </a:t>
            </a:r>
            <a:r>
              <a:rPr dirty="0"/>
              <a:t>Board</a:t>
            </a:r>
            <a:r>
              <a:rPr spc="-20" dirty="0"/>
              <a:t> </a:t>
            </a:r>
            <a:r>
              <a:rPr dirty="0"/>
              <a:t>of</a:t>
            </a:r>
            <a:r>
              <a:rPr spc="-20" dirty="0"/>
              <a:t> </a:t>
            </a:r>
            <a:r>
              <a:rPr dirty="0"/>
              <a:t>Trustees</a:t>
            </a:r>
            <a:r>
              <a:rPr spc="-25" dirty="0"/>
              <a:t> </a:t>
            </a:r>
            <a:r>
              <a:rPr spc="-10" dirty="0"/>
              <a:t>Meeting</a:t>
            </a:r>
            <a:r>
              <a:rPr spc="-15" dirty="0"/>
              <a:t> </a:t>
            </a:r>
            <a:r>
              <a:rPr spc="-10" dirty="0"/>
              <a:t>Materials </a:t>
            </a:r>
            <a:r>
              <a:rPr dirty="0"/>
              <a:t>22</a:t>
            </a:r>
            <a:r>
              <a:rPr spc="-30" dirty="0"/>
              <a:t> </a:t>
            </a:r>
            <a:r>
              <a:rPr dirty="0"/>
              <a:t>October</a:t>
            </a:r>
            <a:r>
              <a:rPr spc="-30" dirty="0"/>
              <a:t> </a:t>
            </a:r>
            <a:r>
              <a:rPr dirty="0"/>
              <a:t>2026</a:t>
            </a:r>
            <a:r>
              <a:rPr spc="-25" dirty="0"/>
              <a:t> </a:t>
            </a:r>
            <a:r>
              <a:rPr dirty="0"/>
              <a:t>|</a:t>
            </a:r>
            <a:r>
              <a:rPr spc="-30" dirty="0"/>
              <a:t> </a:t>
            </a:r>
            <a:r>
              <a:rPr dirty="0"/>
              <a:t>Page</a:t>
            </a:r>
            <a:r>
              <a:rPr spc="-25" dirty="0"/>
              <a:t> </a:t>
            </a:r>
            <a:r>
              <a:rPr dirty="0"/>
              <a:t>5</a:t>
            </a:r>
            <a:r>
              <a:rPr spc="-30" dirty="0"/>
              <a:t> </a:t>
            </a:r>
            <a:r>
              <a:rPr dirty="0"/>
              <a:t>of</a:t>
            </a:r>
            <a:r>
              <a:rPr spc="-30" dirty="0"/>
              <a:t> </a:t>
            </a:r>
            <a:r>
              <a:rPr spc="-25" dirty="0"/>
              <a:t>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277241" rIns="0" bIns="0" rtlCol="0">
            <a:spAutoFit/>
          </a:bodyPr>
          <a:lstStyle/>
          <a:p>
            <a:pPr marL="12700">
              <a:lnSpc>
                <a:spcPct val="100000"/>
              </a:lnSpc>
              <a:spcBef>
                <a:spcPts val="130"/>
              </a:spcBef>
            </a:pPr>
            <a:r>
              <a:rPr spc="60" dirty="0"/>
              <a:t>How</a:t>
            </a:r>
            <a:r>
              <a:rPr spc="-150" dirty="0"/>
              <a:t> </a:t>
            </a:r>
            <a:r>
              <a:rPr spc="459" dirty="0"/>
              <a:t>HECC</a:t>
            </a:r>
            <a:r>
              <a:rPr spc="-170" dirty="0"/>
              <a:t> </a:t>
            </a:r>
            <a:r>
              <a:rPr spc="85" dirty="0"/>
              <a:t>Defines</a:t>
            </a:r>
            <a:r>
              <a:rPr spc="-185" dirty="0"/>
              <a:t> </a:t>
            </a:r>
            <a:r>
              <a:rPr dirty="0"/>
              <a:t>the</a:t>
            </a:r>
            <a:r>
              <a:rPr spc="-185" dirty="0"/>
              <a:t> </a:t>
            </a:r>
            <a:r>
              <a:rPr spc="-10" dirty="0"/>
              <a:t>Work:</a:t>
            </a:r>
          </a:p>
        </p:txBody>
      </p:sp>
      <p:sp>
        <p:nvSpPr>
          <p:cNvPr id="3" name="object 3"/>
          <p:cNvSpPr txBox="1"/>
          <p:nvPr/>
        </p:nvSpPr>
        <p:spPr>
          <a:xfrm>
            <a:off x="917460" y="1779143"/>
            <a:ext cx="10329545" cy="3048000"/>
          </a:xfrm>
          <a:prstGeom prst="rect">
            <a:avLst/>
          </a:prstGeom>
        </p:spPr>
        <p:txBody>
          <a:bodyPr vert="horz" wrap="square" lIns="0" tIns="66675" rIns="0" bIns="0" rtlCol="0">
            <a:spAutoFit/>
          </a:bodyPr>
          <a:lstStyle/>
          <a:p>
            <a:pPr marL="241300" marR="5080" indent="-228600">
              <a:lnSpc>
                <a:spcPct val="90200"/>
              </a:lnSpc>
              <a:spcBef>
                <a:spcPts val="525"/>
              </a:spcBef>
              <a:buFont typeface="Arial"/>
              <a:buChar char="•"/>
              <a:tabLst>
                <a:tab pos="241300" algn="l"/>
              </a:tabLst>
            </a:pPr>
            <a:r>
              <a:rPr sz="3600" spc="180" dirty="0">
                <a:latin typeface="Calibri"/>
                <a:cs typeface="Calibri"/>
              </a:rPr>
              <a:t>House</a:t>
            </a:r>
            <a:r>
              <a:rPr sz="3600" spc="-45" dirty="0">
                <a:latin typeface="Calibri"/>
                <a:cs typeface="Calibri"/>
              </a:rPr>
              <a:t> </a:t>
            </a:r>
            <a:r>
              <a:rPr sz="3600" spc="100" dirty="0">
                <a:latin typeface="Calibri"/>
                <a:cs typeface="Calibri"/>
              </a:rPr>
              <a:t>Bill</a:t>
            </a:r>
            <a:r>
              <a:rPr sz="3600" spc="-80" dirty="0">
                <a:latin typeface="Calibri"/>
                <a:cs typeface="Calibri"/>
              </a:rPr>
              <a:t> </a:t>
            </a:r>
            <a:r>
              <a:rPr sz="3600" spc="100" dirty="0">
                <a:latin typeface="Calibri"/>
                <a:cs typeface="Calibri"/>
              </a:rPr>
              <a:t>4124</a:t>
            </a:r>
            <a:r>
              <a:rPr sz="3600" spc="-140" dirty="0">
                <a:latin typeface="Calibri"/>
                <a:cs typeface="Calibri"/>
              </a:rPr>
              <a:t> </a:t>
            </a:r>
            <a:r>
              <a:rPr sz="3600" spc="114" dirty="0">
                <a:latin typeface="Calibri"/>
                <a:cs typeface="Calibri"/>
              </a:rPr>
              <a:t>directs</a:t>
            </a:r>
            <a:r>
              <a:rPr sz="3600" spc="-120" dirty="0">
                <a:latin typeface="Calibri"/>
                <a:cs typeface="Calibri"/>
              </a:rPr>
              <a:t> </a:t>
            </a:r>
            <a:r>
              <a:rPr sz="3600" spc="55" dirty="0">
                <a:latin typeface="Calibri"/>
                <a:cs typeface="Calibri"/>
              </a:rPr>
              <a:t>the</a:t>
            </a:r>
            <a:r>
              <a:rPr sz="3600" spc="-40" dirty="0">
                <a:latin typeface="Calibri"/>
                <a:cs typeface="Calibri"/>
              </a:rPr>
              <a:t> </a:t>
            </a:r>
            <a:r>
              <a:rPr sz="3600" spc="390" dirty="0">
                <a:latin typeface="Calibri"/>
                <a:cs typeface="Calibri"/>
              </a:rPr>
              <a:t>HECC</a:t>
            </a:r>
            <a:r>
              <a:rPr sz="3600" spc="-65" dirty="0">
                <a:latin typeface="Calibri"/>
                <a:cs typeface="Calibri"/>
              </a:rPr>
              <a:t> </a:t>
            </a:r>
            <a:r>
              <a:rPr sz="3600" dirty="0">
                <a:latin typeface="Calibri"/>
                <a:cs typeface="Calibri"/>
              </a:rPr>
              <a:t>to</a:t>
            </a:r>
            <a:r>
              <a:rPr sz="3600" spc="-65" dirty="0">
                <a:latin typeface="Calibri"/>
                <a:cs typeface="Calibri"/>
              </a:rPr>
              <a:t> </a:t>
            </a:r>
            <a:r>
              <a:rPr sz="3600" spc="155" dirty="0">
                <a:latin typeface="Calibri"/>
                <a:cs typeface="Calibri"/>
              </a:rPr>
              <a:t>conduct</a:t>
            </a:r>
            <a:r>
              <a:rPr sz="3600" spc="-100" dirty="0">
                <a:latin typeface="Calibri"/>
                <a:cs typeface="Calibri"/>
              </a:rPr>
              <a:t> </a:t>
            </a:r>
            <a:r>
              <a:rPr sz="3600" spc="135" dirty="0">
                <a:latin typeface="Calibri"/>
                <a:cs typeface="Calibri"/>
              </a:rPr>
              <a:t>a </a:t>
            </a:r>
            <a:r>
              <a:rPr sz="3600" spc="95" dirty="0">
                <a:latin typeface="Calibri"/>
                <a:cs typeface="Calibri"/>
              </a:rPr>
              <a:t>study</a:t>
            </a:r>
            <a:r>
              <a:rPr sz="3600" spc="-55" dirty="0">
                <a:latin typeface="Calibri"/>
                <a:cs typeface="Calibri"/>
              </a:rPr>
              <a:t> </a:t>
            </a:r>
            <a:r>
              <a:rPr sz="3600" dirty="0">
                <a:latin typeface="Calibri"/>
                <a:cs typeface="Calibri"/>
              </a:rPr>
              <a:t>of </a:t>
            </a:r>
            <a:r>
              <a:rPr sz="3600" spc="55" dirty="0">
                <a:latin typeface="Calibri"/>
                <a:cs typeface="Calibri"/>
              </a:rPr>
              <a:t>the</a:t>
            </a:r>
            <a:r>
              <a:rPr sz="3600" spc="-90" dirty="0">
                <a:latin typeface="Calibri"/>
                <a:cs typeface="Calibri"/>
              </a:rPr>
              <a:t> </a:t>
            </a:r>
            <a:r>
              <a:rPr sz="3600" spc="90" dirty="0">
                <a:latin typeface="Calibri"/>
                <a:cs typeface="Calibri"/>
              </a:rPr>
              <a:t>condition</a:t>
            </a:r>
            <a:r>
              <a:rPr sz="3600" spc="-35" dirty="0">
                <a:latin typeface="Calibri"/>
                <a:cs typeface="Calibri"/>
              </a:rPr>
              <a:t> </a:t>
            </a:r>
            <a:r>
              <a:rPr sz="3600" dirty="0">
                <a:latin typeface="Calibri"/>
                <a:cs typeface="Calibri"/>
              </a:rPr>
              <a:t>of</a:t>
            </a:r>
            <a:r>
              <a:rPr sz="3600" spc="-75" dirty="0">
                <a:latin typeface="Calibri"/>
                <a:cs typeface="Calibri"/>
              </a:rPr>
              <a:t> </a:t>
            </a:r>
            <a:r>
              <a:rPr sz="3600" spc="55" dirty="0">
                <a:latin typeface="Calibri"/>
                <a:cs typeface="Calibri"/>
              </a:rPr>
              <a:t>Oregon’s</a:t>
            </a:r>
            <a:r>
              <a:rPr sz="3600" spc="-20" dirty="0">
                <a:latin typeface="Calibri"/>
                <a:cs typeface="Calibri"/>
              </a:rPr>
              <a:t> </a:t>
            </a:r>
            <a:r>
              <a:rPr sz="3600" spc="110" dirty="0">
                <a:latin typeface="Calibri"/>
                <a:cs typeface="Calibri"/>
              </a:rPr>
              <a:t>postsecondary </a:t>
            </a:r>
            <a:r>
              <a:rPr sz="3600" spc="105" dirty="0">
                <a:latin typeface="Calibri"/>
                <a:cs typeface="Calibri"/>
              </a:rPr>
              <a:t>education</a:t>
            </a:r>
            <a:r>
              <a:rPr sz="3600" spc="-45" dirty="0">
                <a:latin typeface="Calibri"/>
                <a:cs typeface="Calibri"/>
              </a:rPr>
              <a:t> </a:t>
            </a:r>
            <a:r>
              <a:rPr sz="3600" spc="120" dirty="0">
                <a:latin typeface="Calibri"/>
                <a:cs typeface="Calibri"/>
              </a:rPr>
              <a:t>system</a:t>
            </a:r>
            <a:r>
              <a:rPr sz="3600" spc="-55" dirty="0">
                <a:latin typeface="Calibri"/>
                <a:cs typeface="Calibri"/>
              </a:rPr>
              <a:t> </a:t>
            </a:r>
            <a:r>
              <a:rPr sz="3600" spc="130" dirty="0">
                <a:latin typeface="Calibri"/>
                <a:cs typeface="Calibri"/>
              </a:rPr>
              <a:t>and</a:t>
            </a:r>
            <a:r>
              <a:rPr sz="3600" spc="-75" dirty="0">
                <a:latin typeface="Calibri"/>
                <a:cs typeface="Calibri"/>
              </a:rPr>
              <a:t> </a:t>
            </a:r>
            <a:r>
              <a:rPr sz="3600" dirty="0">
                <a:latin typeface="Calibri"/>
                <a:cs typeface="Calibri"/>
              </a:rPr>
              <a:t>to</a:t>
            </a:r>
            <a:r>
              <a:rPr sz="3600" spc="-55" dirty="0">
                <a:latin typeface="Calibri"/>
                <a:cs typeface="Calibri"/>
              </a:rPr>
              <a:t> </a:t>
            </a:r>
            <a:r>
              <a:rPr sz="3600" spc="80" dirty="0">
                <a:latin typeface="Calibri"/>
                <a:cs typeface="Calibri"/>
              </a:rPr>
              <a:t>develop</a:t>
            </a:r>
            <a:r>
              <a:rPr sz="3600" spc="-10" dirty="0">
                <a:latin typeface="Calibri"/>
                <a:cs typeface="Calibri"/>
              </a:rPr>
              <a:t> </a:t>
            </a:r>
            <a:r>
              <a:rPr sz="3600" spc="75" dirty="0">
                <a:latin typeface="Calibri"/>
                <a:cs typeface="Calibri"/>
              </a:rPr>
              <a:t>detailed </a:t>
            </a:r>
            <a:r>
              <a:rPr sz="3600" spc="114" dirty="0">
                <a:latin typeface="Calibri"/>
                <a:cs typeface="Calibri"/>
              </a:rPr>
              <a:t>recommendations</a:t>
            </a:r>
            <a:r>
              <a:rPr sz="3600" spc="-95" dirty="0">
                <a:latin typeface="Calibri"/>
                <a:cs typeface="Calibri"/>
              </a:rPr>
              <a:t> </a:t>
            </a:r>
            <a:r>
              <a:rPr sz="3600" dirty="0">
                <a:latin typeface="Calibri"/>
                <a:cs typeface="Calibri"/>
              </a:rPr>
              <a:t>for</a:t>
            </a:r>
            <a:r>
              <a:rPr sz="3600" spc="-125" dirty="0">
                <a:latin typeface="Calibri"/>
                <a:cs typeface="Calibri"/>
              </a:rPr>
              <a:t> </a:t>
            </a:r>
            <a:r>
              <a:rPr sz="3600" spc="55" dirty="0">
                <a:latin typeface="Calibri"/>
                <a:cs typeface="Calibri"/>
              </a:rPr>
              <a:t>the</a:t>
            </a:r>
            <a:r>
              <a:rPr sz="3600" spc="-25" dirty="0">
                <a:latin typeface="Calibri"/>
                <a:cs typeface="Calibri"/>
              </a:rPr>
              <a:t> </a:t>
            </a:r>
            <a:r>
              <a:rPr sz="3600" spc="110" dirty="0">
                <a:latin typeface="Calibri"/>
                <a:cs typeface="Calibri"/>
              </a:rPr>
              <a:t>design,</a:t>
            </a:r>
            <a:r>
              <a:rPr sz="3600" spc="-20" dirty="0">
                <a:latin typeface="Calibri"/>
                <a:cs typeface="Calibri"/>
              </a:rPr>
              <a:t> </a:t>
            </a:r>
            <a:r>
              <a:rPr sz="3600" spc="70" dirty="0">
                <a:latin typeface="Calibri"/>
                <a:cs typeface="Calibri"/>
              </a:rPr>
              <a:t>implementation </a:t>
            </a:r>
            <a:r>
              <a:rPr sz="3600" spc="130" dirty="0">
                <a:latin typeface="Calibri"/>
                <a:cs typeface="Calibri"/>
              </a:rPr>
              <a:t>and</a:t>
            </a:r>
            <a:r>
              <a:rPr sz="3600" spc="-75" dirty="0">
                <a:latin typeface="Calibri"/>
                <a:cs typeface="Calibri"/>
              </a:rPr>
              <a:t> </a:t>
            </a:r>
            <a:r>
              <a:rPr sz="3600" spc="50" dirty="0">
                <a:latin typeface="Calibri"/>
                <a:cs typeface="Calibri"/>
              </a:rPr>
              <a:t>operation</a:t>
            </a:r>
            <a:r>
              <a:rPr sz="3600" spc="-45" dirty="0">
                <a:latin typeface="Calibri"/>
                <a:cs typeface="Calibri"/>
              </a:rPr>
              <a:t> </a:t>
            </a:r>
            <a:r>
              <a:rPr sz="3600" dirty="0">
                <a:latin typeface="Calibri"/>
                <a:cs typeface="Calibri"/>
              </a:rPr>
              <a:t>of</a:t>
            </a:r>
            <a:r>
              <a:rPr sz="3600" spc="-80" dirty="0">
                <a:latin typeface="Calibri"/>
                <a:cs typeface="Calibri"/>
              </a:rPr>
              <a:t> </a:t>
            </a:r>
            <a:r>
              <a:rPr sz="3600" spc="185" dirty="0">
                <a:latin typeface="Calibri"/>
                <a:cs typeface="Calibri"/>
              </a:rPr>
              <a:t>a</a:t>
            </a:r>
            <a:r>
              <a:rPr sz="3600" spc="-40" dirty="0">
                <a:latin typeface="Calibri"/>
                <a:cs typeface="Calibri"/>
              </a:rPr>
              <a:t> </a:t>
            </a:r>
            <a:r>
              <a:rPr sz="3600" spc="85" dirty="0">
                <a:latin typeface="Calibri"/>
                <a:cs typeface="Calibri"/>
              </a:rPr>
              <a:t>viable</a:t>
            </a:r>
            <a:r>
              <a:rPr sz="3600" spc="-35" dirty="0">
                <a:latin typeface="Calibri"/>
                <a:cs typeface="Calibri"/>
              </a:rPr>
              <a:t> </a:t>
            </a:r>
            <a:r>
              <a:rPr sz="3600" spc="130" dirty="0">
                <a:latin typeface="Calibri"/>
                <a:cs typeface="Calibri"/>
              </a:rPr>
              <a:t>and</a:t>
            </a:r>
            <a:r>
              <a:rPr sz="3600" spc="-75" dirty="0">
                <a:latin typeface="Calibri"/>
                <a:cs typeface="Calibri"/>
              </a:rPr>
              <a:t> </a:t>
            </a:r>
            <a:r>
              <a:rPr sz="3600" spc="60" dirty="0">
                <a:latin typeface="Calibri"/>
                <a:cs typeface="Calibri"/>
              </a:rPr>
              <a:t>improved</a:t>
            </a:r>
            <a:r>
              <a:rPr sz="3600" spc="-75" dirty="0">
                <a:latin typeface="Calibri"/>
                <a:cs typeface="Calibri"/>
              </a:rPr>
              <a:t> </a:t>
            </a:r>
            <a:r>
              <a:rPr sz="3600" spc="50" dirty="0">
                <a:latin typeface="Calibri"/>
                <a:cs typeface="Calibri"/>
              </a:rPr>
              <a:t>institutional </a:t>
            </a:r>
            <a:r>
              <a:rPr sz="3600" dirty="0">
                <a:latin typeface="Calibri"/>
                <a:cs typeface="Calibri"/>
              </a:rPr>
              <a:t>framework</a:t>
            </a:r>
            <a:r>
              <a:rPr sz="3600" spc="-55" dirty="0">
                <a:latin typeface="Calibri"/>
                <a:cs typeface="Calibri"/>
              </a:rPr>
              <a:t> </a:t>
            </a:r>
            <a:r>
              <a:rPr sz="3600" dirty="0">
                <a:latin typeface="Calibri"/>
                <a:cs typeface="Calibri"/>
              </a:rPr>
              <a:t>for</a:t>
            </a:r>
            <a:r>
              <a:rPr sz="3600" spc="-10" dirty="0">
                <a:latin typeface="Calibri"/>
                <a:cs typeface="Calibri"/>
              </a:rPr>
              <a:t> </a:t>
            </a:r>
            <a:r>
              <a:rPr sz="3600" spc="145" dirty="0">
                <a:latin typeface="Calibri"/>
                <a:cs typeface="Calibri"/>
              </a:rPr>
              <a:t>public</a:t>
            </a:r>
            <a:r>
              <a:rPr sz="3600" spc="30" dirty="0">
                <a:latin typeface="Calibri"/>
                <a:cs typeface="Calibri"/>
              </a:rPr>
              <a:t> </a:t>
            </a:r>
            <a:r>
              <a:rPr sz="3600" spc="50" dirty="0">
                <a:latin typeface="Calibri"/>
                <a:cs typeface="Calibri"/>
              </a:rPr>
              <a:t>higher</a:t>
            </a:r>
            <a:r>
              <a:rPr sz="3600" spc="-5" dirty="0">
                <a:latin typeface="Calibri"/>
                <a:cs typeface="Calibri"/>
              </a:rPr>
              <a:t> </a:t>
            </a:r>
            <a:r>
              <a:rPr sz="3600" spc="105" dirty="0">
                <a:latin typeface="Calibri"/>
                <a:cs typeface="Calibri"/>
              </a:rPr>
              <a:t>education</a:t>
            </a:r>
            <a:r>
              <a:rPr sz="3600" spc="-70" dirty="0">
                <a:latin typeface="Calibri"/>
                <a:cs typeface="Calibri"/>
              </a:rPr>
              <a:t> </a:t>
            </a:r>
            <a:r>
              <a:rPr sz="3600" spc="50" dirty="0">
                <a:latin typeface="Calibri"/>
                <a:cs typeface="Calibri"/>
              </a:rPr>
              <a:t>in</a:t>
            </a:r>
            <a:r>
              <a:rPr sz="3600" spc="10" dirty="0">
                <a:latin typeface="Calibri"/>
                <a:cs typeface="Calibri"/>
              </a:rPr>
              <a:t> </a:t>
            </a:r>
            <a:r>
              <a:rPr sz="3600" spc="60" dirty="0">
                <a:latin typeface="Calibri"/>
                <a:cs typeface="Calibri"/>
              </a:rPr>
              <a:t>Oregon</a:t>
            </a:r>
            <a:endParaRPr sz="3600">
              <a:latin typeface="Calibri"/>
              <a:cs typeface="Calibri"/>
            </a:endParaRPr>
          </a:p>
        </p:txBody>
      </p:sp>
      <p:sp>
        <p:nvSpPr>
          <p:cNvPr id="4" name="object 4" descr="Slide footer: meeting name, date and page number"/>
          <p:cNvSpPr txBox="1">
            <a:spLocks noGrp="1"/>
          </p:cNvSpPr>
          <p:nvPr>
            <p:ph type="sldNum" sz="quarter" idx="7"/>
          </p:nvPr>
        </p:nvSpPr>
        <p:spPr>
          <a:prstGeom prst="rect">
            <a:avLst/>
          </a:prstGeom>
        </p:spPr>
        <p:txBody>
          <a:bodyPr vert="horz" wrap="square" lIns="0" tIns="3175" rIns="0" bIns="0" rtlCol="0">
            <a:spAutoFit/>
          </a:bodyPr>
          <a:lstStyle/>
          <a:p>
            <a:pPr marL="369570" marR="5080" indent="-357505">
              <a:lnSpc>
                <a:spcPct val="100000"/>
              </a:lnSpc>
              <a:spcBef>
                <a:spcPts val="25"/>
              </a:spcBef>
            </a:pPr>
            <a:r>
              <a:rPr dirty="0"/>
              <a:t>Full</a:t>
            </a:r>
            <a:r>
              <a:rPr spc="-20" dirty="0"/>
              <a:t> </a:t>
            </a:r>
            <a:r>
              <a:rPr dirty="0"/>
              <a:t>Board</a:t>
            </a:r>
            <a:r>
              <a:rPr spc="-20" dirty="0"/>
              <a:t> </a:t>
            </a:r>
            <a:r>
              <a:rPr dirty="0"/>
              <a:t>of</a:t>
            </a:r>
            <a:r>
              <a:rPr spc="-20" dirty="0"/>
              <a:t> </a:t>
            </a:r>
            <a:r>
              <a:rPr dirty="0"/>
              <a:t>Trustees</a:t>
            </a:r>
            <a:r>
              <a:rPr spc="-25" dirty="0"/>
              <a:t> </a:t>
            </a:r>
            <a:r>
              <a:rPr spc="-10" dirty="0"/>
              <a:t>Meeting</a:t>
            </a:r>
            <a:r>
              <a:rPr spc="-15" dirty="0"/>
              <a:t> </a:t>
            </a:r>
            <a:r>
              <a:rPr spc="-10" dirty="0"/>
              <a:t>Materials </a:t>
            </a:r>
            <a:r>
              <a:rPr dirty="0"/>
              <a:t>22</a:t>
            </a:r>
            <a:r>
              <a:rPr spc="-30" dirty="0"/>
              <a:t> </a:t>
            </a:r>
            <a:r>
              <a:rPr dirty="0"/>
              <a:t>October</a:t>
            </a:r>
            <a:r>
              <a:rPr spc="-30" dirty="0"/>
              <a:t> </a:t>
            </a:r>
            <a:r>
              <a:rPr dirty="0"/>
              <a:t>2026</a:t>
            </a:r>
            <a:r>
              <a:rPr spc="-25" dirty="0"/>
              <a:t> </a:t>
            </a:r>
            <a:r>
              <a:rPr dirty="0"/>
              <a:t>|</a:t>
            </a:r>
            <a:r>
              <a:rPr spc="-30" dirty="0"/>
              <a:t> </a:t>
            </a:r>
            <a:r>
              <a:rPr dirty="0"/>
              <a:t>Page</a:t>
            </a:r>
            <a:r>
              <a:rPr spc="-25" dirty="0"/>
              <a:t> </a:t>
            </a:r>
            <a:r>
              <a:rPr dirty="0"/>
              <a:t>6</a:t>
            </a:r>
            <a:r>
              <a:rPr spc="-30" dirty="0"/>
              <a:t> </a:t>
            </a:r>
            <a:r>
              <a:rPr dirty="0"/>
              <a:t>of</a:t>
            </a:r>
            <a:r>
              <a:rPr spc="-30" dirty="0"/>
              <a:t> </a:t>
            </a:r>
            <a:r>
              <a:rPr spc="-25" dirty="0"/>
              <a:t>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277241" rIns="0" bIns="0" rtlCol="0">
            <a:spAutoFit/>
          </a:bodyPr>
          <a:lstStyle/>
          <a:p>
            <a:pPr marL="12700">
              <a:lnSpc>
                <a:spcPct val="100000"/>
              </a:lnSpc>
              <a:spcBef>
                <a:spcPts val="130"/>
              </a:spcBef>
            </a:pPr>
            <a:r>
              <a:rPr dirty="0"/>
              <a:t>Three</a:t>
            </a:r>
            <a:r>
              <a:rPr spc="-160" dirty="0"/>
              <a:t> </a:t>
            </a:r>
            <a:r>
              <a:rPr spc="70" dirty="0"/>
              <a:t>Principle</a:t>
            </a:r>
            <a:r>
              <a:rPr spc="-160" dirty="0"/>
              <a:t> </a:t>
            </a:r>
            <a:r>
              <a:rPr spc="114" dirty="0"/>
              <a:t>Goals:</a:t>
            </a:r>
          </a:p>
        </p:txBody>
      </p:sp>
      <p:sp>
        <p:nvSpPr>
          <p:cNvPr id="3" name="object 3"/>
          <p:cNvSpPr txBox="1"/>
          <p:nvPr/>
        </p:nvSpPr>
        <p:spPr>
          <a:xfrm>
            <a:off x="917460" y="1779143"/>
            <a:ext cx="9771380" cy="3295015"/>
          </a:xfrm>
          <a:prstGeom prst="rect">
            <a:avLst/>
          </a:prstGeom>
        </p:spPr>
        <p:txBody>
          <a:bodyPr vert="horz" wrap="square" lIns="0" tIns="74295" rIns="0" bIns="0" rtlCol="0">
            <a:spAutoFit/>
          </a:bodyPr>
          <a:lstStyle/>
          <a:p>
            <a:pPr marL="525780" marR="175260" indent="-513715">
              <a:lnSpc>
                <a:spcPts val="3900"/>
              </a:lnSpc>
              <a:spcBef>
                <a:spcPts val="585"/>
              </a:spcBef>
              <a:buAutoNum type="arabicPeriod"/>
              <a:tabLst>
                <a:tab pos="527050" algn="l"/>
              </a:tabLst>
            </a:pPr>
            <a:r>
              <a:rPr sz="3600" dirty="0">
                <a:latin typeface="Calibri"/>
                <a:cs typeface="Calibri"/>
              </a:rPr>
              <a:t>Improve </a:t>
            </a:r>
            <a:r>
              <a:rPr sz="3600" spc="265" dirty="0">
                <a:latin typeface="Calibri"/>
                <a:cs typeface="Calibri"/>
              </a:rPr>
              <a:t>access</a:t>
            </a:r>
            <a:r>
              <a:rPr sz="3600" spc="5" dirty="0">
                <a:latin typeface="Calibri"/>
                <a:cs typeface="Calibri"/>
              </a:rPr>
              <a:t> </a:t>
            </a:r>
            <a:r>
              <a:rPr sz="3600" dirty="0">
                <a:latin typeface="Calibri"/>
                <a:cs typeface="Calibri"/>
              </a:rPr>
              <a:t>for</a:t>
            </a:r>
            <a:r>
              <a:rPr sz="3600" spc="-30" dirty="0">
                <a:latin typeface="Calibri"/>
                <a:cs typeface="Calibri"/>
              </a:rPr>
              <a:t> </a:t>
            </a:r>
            <a:r>
              <a:rPr sz="3600" spc="114" dirty="0">
                <a:latin typeface="Calibri"/>
                <a:cs typeface="Calibri"/>
              </a:rPr>
              <a:t>students</a:t>
            </a:r>
            <a:r>
              <a:rPr sz="3600" spc="-65" dirty="0">
                <a:latin typeface="Calibri"/>
                <a:cs typeface="Calibri"/>
              </a:rPr>
              <a:t> </a:t>
            </a:r>
            <a:r>
              <a:rPr sz="3600" spc="195" dirty="0">
                <a:latin typeface="Calibri"/>
                <a:cs typeface="Calibri"/>
              </a:rPr>
              <a:t>across</a:t>
            </a:r>
            <a:r>
              <a:rPr sz="3600" spc="-70" dirty="0">
                <a:latin typeface="Calibri"/>
                <a:cs typeface="Calibri"/>
              </a:rPr>
              <a:t> </a:t>
            </a:r>
            <a:r>
              <a:rPr sz="3600" spc="70" dirty="0">
                <a:latin typeface="Calibri"/>
                <a:cs typeface="Calibri"/>
              </a:rPr>
              <a:t>Oregon, 	</a:t>
            </a:r>
            <a:r>
              <a:rPr sz="3600" spc="95" dirty="0">
                <a:latin typeface="Calibri"/>
                <a:cs typeface="Calibri"/>
              </a:rPr>
              <a:t>including</a:t>
            </a:r>
            <a:r>
              <a:rPr sz="3600" spc="10" dirty="0">
                <a:latin typeface="Calibri"/>
                <a:cs typeface="Calibri"/>
              </a:rPr>
              <a:t> </a:t>
            </a:r>
            <a:r>
              <a:rPr sz="3600" dirty="0">
                <a:latin typeface="Calibri"/>
                <a:cs typeface="Calibri"/>
              </a:rPr>
              <a:t>rural</a:t>
            </a:r>
            <a:r>
              <a:rPr sz="3600" spc="-45" dirty="0">
                <a:latin typeface="Calibri"/>
                <a:cs typeface="Calibri"/>
              </a:rPr>
              <a:t> </a:t>
            </a:r>
            <a:r>
              <a:rPr sz="3600" spc="150" dirty="0">
                <a:latin typeface="Calibri"/>
                <a:cs typeface="Calibri"/>
              </a:rPr>
              <a:t>and</a:t>
            </a:r>
            <a:r>
              <a:rPr sz="3600" spc="-50" dirty="0">
                <a:latin typeface="Calibri"/>
                <a:cs typeface="Calibri"/>
              </a:rPr>
              <a:t> </a:t>
            </a:r>
            <a:r>
              <a:rPr sz="3600" spc="75" dirty="0">
                <a:latin typeface="Calibri"/>
                <a:cs typeface="Calibri"/>
              </a:rPr>
              <a:t>underserved</a:t>
            </a:r>
            <a:r>
              <a:rPr sz="3600" spc="25" dirty="0">
                <a:latin typeface="Calibri"/>
                <a:cs typeface="Calibri"/>
              </a:rPr>
              <a:t> </a:t>
            </a:r>
            <a:r>
              <a:rPr sz="3600" spc="105" dirty="0">
                <a:latin typeface="Calibri"/>
                <a:cs typeface="Calibri"/>
              </a:rPr>
              <a:t>communities;</a:t>
            </a:r>
            <a:endParaRPr sz="3600">
              <a:latin typeface="Calibri"/>
              <a:cs typeface="Calibri"/>
            </a:endParaRPr>
          </a:p>
          <a:p>
            <a:pPr marL="525780" marR="458470" indent="-513715">
              <a:lnSpc>
                <a:spcPts val="3890"/>
              </a:lnSpc>
              <a:spcBef>
                <a:spcPts val="935"/>
              </a:spcBef>
              <a:buAutoNum type="arabicPeriod"/>
              <a:tabLst>
                <a:tab pos="527050" algn="l"/>
              </a:tabLst>
            </a:pPr>
            <a:r>
              <a:rPr sz="3600" spc="70" dirty="0">
                <a:latin typeface="Calibri"/>
                <a:cs typeface="Calibri"/>
              </a:rPr>
              <a:t>Strengthen</a:t>
            </a:r>
            <a:r>
              <a:rPr sz="3600" spc="-60" dirty="0">
                <a:latin typeface="Calibri"/>
                <a:cs typeface="Calibri"/>
              </a:rPr>
              <a:t> </a:t>
            </a:r>
            <a:r>
              <a:rPr sz="3600" spc="60" dirty="0">
                <a:latin typeface="Calibri"/>
                <a:cs typeface="Calibri"/>
              </a:rPr>
              <a:t>regional</a:t>
            </a:r>
            <a:r>
              <a:rPr sz="3600" spc="-90" dirty="0">
                <a:latin typeface="Calibri"/>
                <a:cs typeface="Calibri"/>
              </a:rPr>
              <a:t> </a:t>
            </a:r>
            <a:r>
              <a:rPr sz="3600" spc="130" dirty="0">
                <a:latin typeface="Calibri"/>
                <a:cs typeface="Calibri"/>
              </a:rPr>
              <a:t>and</a:t>
            </a:r>
            <a:r>
              <a:rPr sz="3600" spc="-15" dirty="0">
                <a:latin typeface="Calibri"/>
                <a:cs typeface="Calibri"/>
              </a:rPr>
              <a:t> </a:t>
            </a:r>
            <a:r>
              <a:rPr sz="3600" spc="75" dirty="0">
                <a:latin typeface="Calibri"/>
                <a:cs typeface="Calibri"/>
              </a:rPr>
              <a:t>statewide</a:t>
            </a:r>
            <a:r>
              <a:rPr sz="3600" spc="-50" dirty="0">
                <a:latin typeface="Calibri"/>
                <a:cs typeface="Calibri"/>
              </a:rPr>
              <a:t> </a:t>
            </a:r>
            <a:r>
              <a:rPr sz="3600" spc="145" dirty="0">
                <a:latin typeface="Calibri"/>
                <a:cs typeface="Calibri"/>
              </a:rPr>
              <a:t>economic 	</a:t>
            </a:r>
            <a:r>
              <a:rPr sz="3600" spc="80" dirty="0">
                <a:latin typeface="Calibri"/>
                <a:cs typeface="Calibri"/>
              </a:rPr>
              <a:t>development</a:t>
            </a:r>
            <a:r>
              <a:rPr sz="3600" spc="-15" dirty="0">
                <a:latin typeface="Calibri"/>
                <a:cs typeface="Calibri"/>
              </a:rPr>
              <a:t> </a:t>
            </a:r>
            <a:r>
              <a:rPr sz="3600" spc="130" dirty="0">
                <a:latin typeface="Calibri"/>
                <a:cs typeface="Calibri"/>
              </a:rPr>
              <a:t>and</a:t>
            </a:r>
            <a:r>
              <a:rPr sz="3600" spc="-75" dirty="0">
                <a:latin typeface="Calibri"/>
                <a:cs typeface="Calibri"/>
              </a:rPr>
              <a:t> </a:t>
            </a:r>
            <a:r>
              <a:rPr sz="3600" spc="85" dirty="0">
                <a:latin typeface="Calibri"/>
                <a:cs typeface="Calibri"/>
              </a:rPr>
              <a:t>employment;</a:t>
            </a:r>
            <a:r>
              <a:rPr sz="3600" spc="-90" dirty="0">
                <a:latin typeface="Calibri"/>
                <a:cs typeface="Calibri"/>
              </a:rPr>
              <a:t> </a:t>
            </a:r>
            <a:r>
              <a:rPr sz="3600" spc="105" dirty="0">
                <a:latin typeface="Calibri"/>
                <a:cs typeface="Calibri"/>
              </a:rPr>
              <a:t>and</a:t>
            </a:r>
            <a:endParaRPr sz="3600">
              <a:latin typeface="Calibri"/>
              <a:cs typeface="Calibri"/>
            </a:endParaRPr>
          </a:p>
          <a:p>
            <a:pPr marL="525145" marR="5080" indent="-513080">
              <a:lnSpc>
                <a:spcPts val="3890"/>
              </a:lnSpc>
              <a:spcBef>
                <a:spcPts val="1015"/>
              </a:spcBef>
              <a:buAutoNum type="arabicPeriod"/>
              <a:tabLst>
                <a:tab pos="527050" algn="l"/>
              </a:tabLst>
            </a:pPr>
            <a:r>
              <a:rPr sz="3600" dirty="0">
                <a:latin typeface="Calibri"/>
                <a:cs typeface="Calibri"/>
              </a:rPr>
              <a:t>Improve</a:t>
            </a:r>
            <a:r>
              <a:rPr sz="3600" spc="30" dirty="0">
                <a:latin typeface="Calibri"/>
                <a:cs typeface="Calibri"/>
              </a:rPr>
              <a:t> </a:t>
            </a:r>
            <a:r>
              <a:rPr sz="3600" dirty="0">
                <a:latin typeface="Calibri"/>
                <a:cs typeface="Calibri"/>
              </a:rPr>
              <a:t>the</a:t>
            </a:r>
            <a:r>
              <a:rPr sz="3600" spc="35" dirty="0">
                <a:latin typeface="Calibri"/>
                <a:cs typeface="Calibri"/>
              </a:rPr>
              <a:t> </a:t>
            </a:r>
            <a:r>
              <a:rPr sz="3600" spc="114" dirty="0">
                <a:latin typeface="Calibri"/>
                <a:cs typeface="Calibri"/>
              </a:rPr>
              <a:t>financial</a:t>
            </a:r>
            <a:r>
              <a:rPr sz="3600" spc="-15" dirty="0">
                <a:latin typeface="Calibri"/>
                <a:cs typeface="Calibri"/>
              </a:rPr>
              <a:t> </a:t>
            </a:r>
            <a:r>
              <a:rPr sz="3600" spc="45" dirty="0">
                <a:latin typeface="Calibri"/>
                <a:cs typeface="Calibri"/>
              </a:rPr>
              <a:t>viability</a:t>
            </a:r>
            <a:r>
              <a:rPr sz="3600" spc="10" dirty="0">
                <a:latin typeface="Calibri"/>
                <a:cs typeface="Calibri"/>
              </a:rPr>
              <a:t> </a:t>
            </a:r>
            <a:r>
              <a:rPr sz="3600" dirty="0">
                <a:latin typeface="Calibri"/>
                <a:cs typeface="Calibri"/>
              </a:rPr>
              <a:t>of</a:t>
            </a:r>
            <a:r>
              <a:rPr sz="3600" spc="-20" dirty="0">
                <a:latin typeface="Calibri"/>
                <a:cs typeface="Calibri"/>
              </a:rPr>
              <a:t> </a:t>
            </a:r>
            <a:r>
              <a:rPr sz="3600" spc="60" dirty="0">
                <a:latin typeface="Calibri"/>
                <a:cs typeface="Calibri"/>
              </a:rPr>
              <a:t>both</a:t>
            </a:r>
            <a:r>
              <a:rPr sz="3600" spc="15" dirty="0">
                <a:latin typeface="Calibri"/>
                <a:cs typeface="Calibri"/>
              </a:rPr>
              <a:t> </a:t>
            </a:r>
            <a:r>
              <a:rPr sz="3600" spc="60" dirty="0">
                <a:latin typeface="Calibri"/>
                <a:cs typeface="Calibri"/>
              </a:rPr>
              <a:t>individual 	</a:t>
            </a:r>
            <a:r>
              <a:rPr sz="3600" spc="75" dirty="0">
                <a:latin typeface="Calibri"/>
                <a:cs typeface="Calibri"/>
              </a:rPr>
              <a:t>institutions</a:t>
            </a:r>
            <a:r>
              <a:rPr sz="3600" spc="-45" dirty="0">
                <a:latin typeface="Calibri"/>
                <a:cs typeface="Calibri"/>
              </a:rPr>
              <a:t> </a:t>
            </a:r>
            <a:r>
              <a:rPr sz="3600" spc="130" dirty="0">
                <a:latin typeface="Calibri"/>
                <a:cs typeface="Calibri"/>
              </a:rPr>
              <a:t>and</a:t>
            </a:r>
            <a:r>
              <a:rPr sz="3600" spc="-85" dirty="0">
                <a:latin typeface="Calibri"/>
                <a:cs typeface="Calibri"/>
              </a:rPr>
              <a:t> </a:t>
            </a:r>
            <a:r>
              <a:rPr sz="3600" spc="55" dirty="0">
                <a:latin typeface="Calibri"/>
                <a:cs typeface="Calibri"/>
              </a:rPr>
              <a:t>the</a:t>
            </a:r>
            <a:r>
              <a:rPr sz="3600" spc="-120" dirty="0">
                <a:latin typeface="Calibri"/>
                <a:cs typeface="Calibri"/>
              </a:rPr>
              <a:t> </a:t>
            </a:r>
            <a:r>
              <a:rPr sz="3600" spc="135" dirty="0">
                <a:latin typeface="Calibri"/>
                <a:cs typeface="Calibri"/>
              </a:rPr>
              <a:t>system</a:t>
            </a:r>
            <a:r>
              <a:rPr sz="3600" spc="-65" dirty="0">
                <a:latin typeface="Calibri"/>
                <a:cs typeface="Calibri"/>
              </a:rPr>
              <a:t> </a:t>
            </a:r>
            <a:r>
              <a:rPr sz="3600" spc="40" dirty="0">
                <a:latin typeface="Calibri"/>
                <a:cs typeface="Calibri"/>
              </a:rPr>
              <a:t>overall.</a:t>
            </a:r>
            <a:endParaRPr sz="3600">
              <a:latin typeface="Calibri"/>
              <a:cs typeface="Calibri"/>
            </a:endParaRPr>
          </a:p>
        </p:txBody>
      </p:sp>
      <p:sp>
        <p:nvSpPr>
          <p:cNvPr id="4" name="object 4" descr="Slide footer: meeting name, date and page number"/>
          <p:cNvSpPr txBox="1">
            <a:spLocks noGrp="1"/>
          </p:cNvSpPr>
          <p:nvPr>
            <p:ph type="sldNum" sz="quarter" idx="7"/>
          </p:nvPr>
        </p:nvSpPr>
        <p:spPr>
          <a:prstGeom prst="rect">
            <a:avLst/>
          </a:prstGeom>
        </p:spPr>
        <p:txBody>
          <a:bodyPr vert="horz" wrap="square" lIns="0" tIns="3175" rIns="0" bIns="0" rtlCol="0">
            <a:spAutoFit/>
          </a:bodyPr>
          <a:lstStyle/>
          <a:p>
            <a:pPr marL="369570" marR="5080" indent="-357505">
              <a:lnSpc>
                <a:spcPct val="100000"/>
              </a:lnSpc>
              <a:spcBef>
                <a:spcPts val="25"/>
              </a:spcBef>
            </a:pPr>
            <a:r>
              <a:rPr dirty="0"/>
              <a:t>Full</a:t>
            </a:r>
            <a:r>
              <a:rPr spc="-20" dirty="0"/>
              <a:t> </a:t>
            </a:r>
            <a:r>
              <a:rPr dirty="0"/>
              <a:t>Board</a:t>
            </a:r>
            <a:r>
              <a:rPr spc="-20" dirty="0"/>
              <a:t> </a:t>
            </a:r>
            <a:r>
              <a:rPr dirty="0"/>
              <a:t>of</a:t>
            </a:r>
            <a:r>
              <a:rPr spc="-20" dirty="0"/>
              <a:t> </a:t>
            </a:r>
            <a:r>
              <a:rPr dirty="0"/>
              <a:t>Trustees</a:t>
            </a:r>
            <a:r>
              <a:rPr spc="-25" dirty="0"/>
              <a:t> </a:t>
            </a:r>
            <a:r>
              <a:rPr spc="-10" dirty="0"/>
              <a:t>Meeting</a:t>
            </a:r>
            <a:r>
              <a:rPr spc="-15" dirty="0"/>
              <a:t> </a:t>
            </a:r>
            <a:r>
              <a:rPr spc="-10" dirty="0"/>
              <a:t>Materials </a:t>
            </a:r>
            <a:r>
              <a:rPr dirty="0"/>
              <a:t>22</a:t>
            </a:r>
            <a:r>
              <a:rPr spc="-30" dirty="0"/>
              <a:t> </a:t>
            </a:r>
            <a:r>
              <a:rPr dirty="0"/>
              <a:t>October</a:t>
            </a:r>
            <a:r>
              <a:rPr spc="-30" dirty="0"/>
              <a:t> </a:t>
            </a:r>
            <a:r>
              <a:rPr dirty="0"/>
              <a:t>2026</a:t>
            </a:r>
            <a:r>
              <a:rPr spc="-25" dirty="0"/>
              <a:t> </a:t>
            </a:r>
            <a:r>
              <a:rPr dirty="0"/>
              <a:t>|</a:t>
            </a:r>
            <a:r>
              <a:rPr spc="-30" dirty="0"/>
              <a:t> </a:t>
            </a:r>
            <a:r>
              <a:rPr dirty="0"/>
              <a:t>Page</a:t>
            </a:r>
            <a:r>
              <a:rPr spc="-25" dirty="0"/>
              <a:t> </a:t>
            </a:r>
            <a:r>
              <a:rPr dirty="0"/>
              <a:t>7</a:t>
            </a:r>
            <a:r>
              <a:rPr spc="-30" dirty="0"/>
              <a:t> </a:t>
            </a:r>
            <a:r>
              <a:rPr dirty="0"/>
              <a:t>of</a:t>
            </a:r>
            <a:r>
              <a:rPr spc="-30" dirty="0"/>
              <a:t> </a:t>
            </a:r>
            <a:r>
              <a:rPr spc="-25" dirty="0"/>
              <a:t>24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descr="$PPTXTitle"/>
          <p:cNvSpPr txBox="1">
            <a:spLocks noGrp="1"/>
          </p:cNvSpPr>
          <p:nvPr>
            <p:ph type="title"/>
          </p:nvPr>
        </p:nvSpPr>
        <p:spPr>
          <a:prstGeom prst="rect">
            <a:avLst/>
          </a:prstGeom>
        </p:spPr>
        <p:txBody>
          <a:bodyPr vert="horz" wrap="square" lIns="0" tIns="277241" rIns="0" bIns="0" rtlCol="0">
            <a:spAutoFit/>
          </a:bodyPr>
          <a:lstStyle/>
          <a:p>
            <a:pPr marL="12700">
              <a:lnSpc>
                <a:spcPct val="100000"/>
              </a:lnSpc>
              <a:spcBef>
                <a:spcPts val="130"/>
              </a:spcBef>
            </a:pPr>
            <a:r>
              <a:rPr spc="200" dirty="0"/>
              <a:t>HB</a:t>
            </a:r>
            <a:r>
              <a:rPr spc="-155" dirty="0"/>
              <a:t> </a:t>
            </a:r>
            <a:r>
              <a:rPr spc="155" dirty="0"/>
              <a:t>4124</a:t>
            </a:r>
            <a:r>
              <a:rPr spc="-165" dirty="0"/>
              <a:t> </a:t>
            </a:r>
            <a:r>
              <a:rPr spc="-10" dirty="0"/>
              <a:t>Support:</a:t>
            </a:r>
          </a:p>
        </p:txBody>
      </p:sp>
      <p:pic>
        <p:nvPicPr>
          <p:cNvPr id="2" name="object 2" descr="Logo displayed for EY-Parthenon | Consulting US and logo displayed for Oregon Consensus."/>
          <p:cNvPicPr/>
          <p:nvPr/>
        </p:nvPicPr>
        <p:blipFill>
          <a:blip r:embed="rId2" cstate="print"/>
          <a:stretch>
            <a:fillRect/>
          </a:stretch>
        </p:blipFill>
        <p:spPr>
          <a:xfrm>
            <a:off x="1837507" y="2758720"/>
            <a:ext cx="3776976" cy="1219512"/>
          </a:xfrm>
          <a:prstGeom prst="rect">
            <a:avLst/>
          </a:prstGeom>
        </p:spPr>
      </p:pic>
      <p:pic>
        <p:nvPicPr>
          <p:cNvPr id="3" name="object 3" descr="Oregon Consensus"/>
          <p:cNvPicPr/>
          <p:nvPr/>
        </p:nvPicPr>
        <p:blipFill>
          <a:blip r:embed="rId3" cstate="print"/>
          <a:stretch>
            <a:fillRect/>
          </a:stretch>
        </p:blipFill>
        <p:spPr>
          <a:xfrm>
            <a:off x="6895825" y="2970060"/>
            <a:ext cx="3298484" cy="1349424"/>
          </a:xfrm>
          <a:prstGeom prst="rect">
            <a:avLst/>
          </a:prstGeom>
        </p:spPr>
      </p:pic>
      <p:sp>
        <p:nvSpPr>
          <p:cNvPr id="5" name="object 5" descr="Slide footer: meeting name, date and page number"/>
          <p:cNvSpPr txBox="1">
            <a:spLocks noGrp="1"/>
          </p:cNvSpPr>
          <p:nvPr>
            <p:ph type="sldNum" sz="quarter" idx="7"/>
          </p:nvPr>
        </p:nvSpPr>
        <p:spPr>
          <a:prstGeom prst="rect">
            <a:avLst/>
          </a:prstGeom>
        </p:spPr>
        <p:txBody>
          <a:bodyPr vert="horz" wrap="square" lIns="0" tIns="3175" rIns="0" bIns="0" rtlCol="0">
            <a:spAutoFit/>
          </a:bodyPr>
          <a:lstStyle/>
          <a:p>
            <a:pPr marL="369570" marR="5080" indent="-357505">
              <a:lnSpc>
                <a:spcPct val="100000"/>
              </a:lnSpc>
              <a:spcBef>
                <a:spcPts val="25"/>
              </a:spcBef>
            </a:pPr>
            <a:r>
              <a:rPr dirty="0"/>
              <a:t>Full</a:t>
            </a:r>
            <a:r>
              <a:rPr spc="-20" dirty="0"/>
              <a:t> </a:t>
            </a:r>
            <a:r>
              <a:rPr dirty="0"/>
              <a:t>Board</a:t>
            </a:r>
            <a:r>
              <a:rPr spc="-20" dirty="0"/>
              <a:t> </a:t>
            </a:r>
            <a:r>
              <a:rPr dirty="0"/>
              <a:t>of</a:t>
            </a:r>
            <a:r>
              <a:rPr spc="-20" dirty="0"/>
              <a:t> </a:t>
            </a:r>
            <a:r>
              <a:rPr dirty="0"/>
              <a:t>Trustees</a:t>
            </a:r>
            <a:r>
              <a:rPr spc="-25" dirty="0"/>
              <a:t> </a:t>
            </a:r>
            <a:r>
              <a:rPr spc="-10" dirty="0"/>
              <a:t>Meeting</a:t>
            </a:r>
            <a:r>
              <a:rPr spc="-15" dirty="0"/>
              <a:t> </a:t>
            </a:r>
            <a:r>
              <a:rPr spc="-10" dirty="0"/>
              <a:t>Materials </a:t>
            </a:r>
            <a:r>
              <a:rPr dirty="0"/>
              <a:t>22</a:t>
            </a:r>
            <a:r>
              <a:rPr spc="-30" dirty="0"/>
              <a:t> </a:t>
            </a:r>
            <a:r>
              <a:rPr dirty="0"/>
              <a:t>October</a:t>
            </a:r>
            <a:r>
              <a:rPr spc="-30" dirty="0"/>
              <a:t> </a:t>
            </a:r>
            <a:r>
              <a:rPr dirty="0"/>
              <a:t>2026</a:t>
            </a:r>
            <a:r>
              <a:rPr spc="-25" dirty="0"/>
              <a:t> </a:t>
            </a:r>
            <a:r>
              <a:rPr dirty="0"/>
              <a:t>|</a:t>
            </a:r>
            <a:r>
              <a:rPr spc="-30" dirty="0"/>
              <a:t> </a:t>
            </a:r>
            <a:r>
              <a:rPr dirty="0"/>
              <a:t>Page</a:t>
            </a:r>
            <a:r>
              <a:rPr spc="-25" dirty="0"/>
              <a:t> </a:t>
            </a:r>
            <a:r>
              <a:rPr dirty="0"/>
              <a:t>8</a:t>
            </a:r>
            <a:r>
              <a:rPr spc="-30" dirty="0"/>
              <a:t> </a:t>
            </a:r>
            <a:r>
              <a:rPr dirty="0"/>
              <a:t>of</a:t>
            </a:r>
            <a:r>
              <a:rPr spc="-30" dirty="0"/>
              <a:t> </a:t>
            </a:r>
            <a:r>
              <a:rPr spc="-25" dirty="0"/>
              <a:t>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descr="Title: Proposed Process Timeline; includes a chronological chart beginning with June 2026 and ending April 2027 and lists Phase 1 (June to October 2026); Phase 2 (October 2026 to January 2027; and Phase 3 (January 2027 to April 2027). Preliminary report due to Legislature October 2026 and final report due to Legislature August 2027."/>
          <p:cNvPicPr/>
          <p:nvPr/>
        </p:nvPicPr>
        <p:blipFill>
          <a:blip r:embed="rId2" cstate="print"/>
          <a:stretch>
            <a:fillRect/>
          </a:stretch>
        </p:blipFill>
        <p:spPr>
          <a:xfrm>
            <a:off x="236082" y="350045"/>
            <a:ext cx="11707269" cy="6369106"/>
          </a:xfrm>
          <a:prstGeom prst="rect">
            <a:avLst/>
          </a:prstGeom>
        </p:spPr>
      </p:pic>
      <p:sp>
        <p:nvSpPr>
          <p:cNvPr id="3" name="object 3" descr="Slide footer: meeting name, date and page number"/>
          <p:cNvSpPr txBox="1">
            <a:spLocks noGrp="1"/>
          </p:cNvSpPr>
          <p:nvPr>
            <p:ph type="sldNum" sz="quarter" idx="7"/>
          </p:nvPr>
        </p:nvSpPr>
        <p:spPr>
          <a:xfrm>
            <a:off x="8686800" y="6518953"/>
            <a:ext cx="1855470" cy="266147"/>
          </a:xfrm>
          <a:prstGeom prst="rect">
            <a:avLst/>
          </a:prstGeom>
        </p:spPr>
        <p:txBody>
          <a:bodyPr vert="horz" wrap="square" lIns="0" tIns="3175" rIns="0" bIns="0" rtlCol="0">
            <a:spAutoFit/>
          </a:bodyPr>
          <a:lstStyle/>
          <a:p>
            <a:pPr marL="369570" marR="5080" indent="-357505">
              <a:lnSpc>
                <a:spcPct val="100000"/>
              </a:lnSpc>
              <a:spcBef>
                <a:spcPts val="25"/>
              </a:spcBef>
            </a:pPr>
            <a:r>
              <a:rPr dirty="0"/>
              <a:t>Full</a:t>
            </a:r>
            <a:r>
              <a:rPr spc="-20" dirty="0"/>
              <a:t> </a:t>
            </a:r>
            <a:r>
              <a:rPr dirty="0"/>
              <a:t>Board</a:t>
            </a:r>
            <a:r>
              <a:rPr spc="-20" dirty="0"/>
              <a:t> </a:t>
            </a:r>
            <a:r>
              <a:rPr dirty="0"/>
              <a:t>of</a:t>
            </a:r>
            <a:r>
              <a:rPr spc="-20" dirty="0"/>
              <a:t> </a:t>
            </a:r>
            <a:r>
              <a:rPr dirty="0"/>
              <a:t>Trustees</a:t>
            </a:r>
            <a:r>
              <a:rPr spc="-25" dirty="0"/>
              <a:t> </a:t>
            </a:r>
            <a:r>
              <a:rPr spc="-10" dirty="0"/>
              <a:t>Meeting</a:t>
            </a:r>
            <a:r>
              <a:rPr spc="-15" dirty="0"/>
              <a:t> </a:t>
            </a:r>
            <a:r>
              <a:rPr spc="-10" dirty="0"/>
              <a:t>Materials </a:t>
            </a:r>
            <a:r>
              <a:rPr dirty="0"/>
              <a:t>22</a:t>
            </a:r>
            <a:r>
              <a:rPr spc="-30" dirty="0"/>
              <a:t> </a:t>
            </a:r>
            <a:r>
              <a:rPr dirty="0"/>
              <a:t>October</a:t>
            </a:r>
            <a:r>
              <a:rPr spc="-30" dirty="0"/>
              <a:t> </a:t>
            </a:r>
            <a:r>
              <a:rPr dirty="0"/>
              <a:t>2026</a:t>
            </a:r>
            <a:r>
              <a:rPr spc="-25" dirty="0"/>
              <a:t> </a:t>
            </a:r>
            <a:r>
              <a:rPr dirty="0"/>
              <a:t>|</a:t>
            </a:r>
            <a:r>
              <a:rPr spc="-30" dirty="0"/>
              <a:t> </a:t>
            </a:r>
            <a:r>
              <a:rPr dirty="0"/>
              <a:t>Page</a:t>
            </a:r>
            <a:r>
              <a:rPr spc="-25" dirty="0"/>
              <a:t> </a:t>
            </a:r>
            <a:r>
              <a:rPr dirty="0"/>
              <a:t>9</a:t>
            </a:r>
            <a:r>
              <a:rPr spc="-30" dirty="0"/>
              <a:t> </a:t>
            </a:r>
            <a:r>
              <a:rPr dirty="0"/>
              <a:t>of</a:t>
            </a:r>
            <a:r>
              <a:rPr spc="-30" dirty="0"/>
              <a:t> </a:t>
            </a:r>
            <a:r>
              <a:rPr spc="-25" dirty="0"/>
              <a:t>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628901" y="2644469"/>
            <a:ext cx="4327525" cy="1674495"/>
          </a:xfrm>
          <a:prstGeom prst="rect">
            <a:avLst/>
          </a:prstGeom>
        </p:spPr>
        <p:txBody>
          <a:bodyPr vert="horz" wrap="square" lIns="0" tIns="13335" rIns="0" bIns="0" rtlCol="0">
            <a:spAutoFit/>
          </a:bodyPr>
          <a:lstStyle/>
          <a:p>
            <a:pPr marL="38100" marR="30480">
              <a:lnSpc>
                <a:spcPct val="100000"/>
              </a:lnSpc>
              <a:spcBef>
                <a:spcPts val="105"/>
              </a:spcBef>
            </a:pPr>
            <a:r>
              <a:rPr sz="3600" spc="390" dirty="0">
                <a:latin typeface="Calibri"/>
                <a:cs typeface="Calibri"/>
              </a:rPr>
              <a:t>HECC</a:t>
            </a:r>
            <a:r>
              <a:rPr sz="3600" spc="-60" dirty="0">
                <a:latin typeface="Calibri"/>
                <a:cs typeface="Calibri"/>
              </a:rPr>
              <a:t> </a:t>
            </a:r>
            <a:r>
              <a:rPr sz="3600" spc="55" dirty="0">
                <a:latin typeface="Calibri"/>
                <a:cs typeface="Calibri"/>
              </a:rPr>
              <a:t>delivered</a:t>
            </a:r>
            <a:r>
              <a:rPr sz="3600" spc="-90" dirty="0">
                <a:latin typeface="Calibri"/>
                <a:cs typeface="Calibri"/>
              </a:rPr>
              <a:t> </a:t>
            </a:r>
            <a:r>
              <a:rPr sz="3600" spc="30" dirty="0">
                <a:latin typeface="Calibri"/>
                <a:cs typeface="Calibri"/>
              </a:rPr>
              <a:t>the </a:t>
            </a:r>
            <a:r>
              <a:rPr sz="3600" spc="65" dirty="0">
                <a:latin typeface="Calibri"/>
                <a:cs typeface="Calibri"/>
              </a:rPr>
              <a:t>preliminary</a:t>
            </a:r>
            <a:r>
              <a:rPr sz="3600" spc="-40" dirty="0">
                <a:latin typeface="Calibri"/>
                <a:cs typeface="Calibri"/>
              </a:rPr>
              <a:t> </a:t>
            </a:r>
            <a:r>
              <a:rPr sz="3600" dirty="0">
                <a:latin typeface="Calibri"/>
                <a:cs typeface="Calibri"/>
              </a:rPr>
              <a:t>report</a:t>
            </a:r>
            <a:r>
              <a:rPr sz="3600" spc="-10" dirty="0">
                <a:latin typeface="Calibri"/>
                <a:cs typeface="Calibri"/>
              </a:rPr>
              <a:t> </a:t>
            </a:r>
            <a:r>
              <a:rPr sz="3600" spc="35" dirty="0">
                <a:latin typeface="Calibri"/>
                <a:cs typeface="Calibri"/>
              </a:rPr>
              <a:t>on </a:t>
            </a:r>
            <a:r>
              <a:rPr sz="3600" spc="225" dirty="0">
                <a:latin typeface="Calibri"/>
                <a:cs typeface="Calibri"/>
              </a:rPr>
              <a:t>HB</a:t>
            </a:r>
            <a:r>
              <a:rPr sz="3600" spc="-35" dirty="0">
                <a:latin typeface="Calibri"/>
                <a:cs typeface="Calibri"/>
              </a:rPr>
              <a:t> </a:t>
            </a:r>
            <a:r>
              <a:rPr sz="3600" spc="85" dirty="0">
                <a:latin typeface="Calibri"/>
                <a:cs typeface="Calibri"/>
              </a:rPr>
              <a:t>4124</a:t>
            </a:r>
            <a:r>
              <a:rPr sz="3600" spc="-75" dirty="0">
                <a:latin typeface="Calibri"/>
                <a:cs typeface="Calibri"/>
              </a:rPr>
              <a:t> </a:t>
            </a:r>
            <a:r>
              <a:rPr sz="3600" spc="95" dirty="0">
                <a:latin typeface="Calibri"/>
                <a:cs typeface="Calibri"/>
              </a:rPr>
              <a:t>on</a:t>
            </a:r>
            <a:r>
              <a:rPr sz="3600" spc="-130" dirty="0">
                <a:latin typeface="Calibri"/>
                <a:cs typeface="Calibri"/>
              </a:rPr>
              <a:t> </a:t>
            </a:r>
            <a:r>
              <a:rPr sz="3600" spc="145" dirty="0">
                <a:latin typeface="Calibri"/>
                <a:cs typeface="Calibri"/>
              </a:rPr>
              <a:t>Sept</a:t>
            </a:r>
            <a:r>
              <a:rPr sz="3600" spc="-30" dirty="0">
                <a:latin typeface="Calibri"/>
                <a:cs typeface="Calibri"/>
              </a:rPr>
              <a:t> </a:t>
            </a:r>
            <a:r>
              <a:rPr sz="3600" spc="50" dirty="0">
                <a:latin typeface="Calibri"/>
                <a:cs typeface="Calibri"/>
              </a:rPr>
              <a:t>30</a:t>
            </a:r>
            <a:r>
              <a:rPr sz="3525" spc="75" baseline="26004" dirty="0">
                <a:latin typeface="Calibri"/>
                <a:cs typeface="Calibri"/>
              </a:rPr>
              <a:t>th</a:t>
            </a:r>
            <a:r>
              <a:rPr sz="3600" spc="50" dirty="0">
                <a:latin typeface="Calibri"/>
                <a:cs typeface="Calibri"/>
              </a:rPr>
              <a:t>.</a:t>
            </a:r>
            <a:endParaRPr sz="3600" dirty="0">
              <a:latin typeface="Calibri"/>
              <a:cs typeface="Calibri"/>
            </a:endParaRPr>
          </a:p>
        </p:txBody>
      </p:sp>
      <p:pic>
        <p:nvPicPr>
          <p:cNvPr id="2" name="object 2" descr="This image displays the Higher Education Coordinating Commission logo, followed by the Report name &quot;Report to the Oregon Legislature: Preliminary Report on House Bill 4124 Revitalization Study,&quot; the report date October 1, 2026, followed by an image of higher education graduates sitting in a ceremony wearing caps and gowns against a gray background."/>
          <p:cNvPicPr/>
          <p:nvPr/>
        </p:nvPicPr>
        <p:blipFill>
          <a:blip r:embed="rId2" cstate="print"/>
          <a:stretch>
            <a:fillRect/>
          </a:stretch>
        </p:blipFill>
        <p:spPr>
          <a:xfrm>
            <a:off x="6978687" y="56275"/>
            <a:ext cx="5172780" cy="6764249"/>
          </a:xfrm>
          <a:prstGeom prst="rect">
            <a:avLst/>
          </a:prstGeom>
        </p:spPr>
      </p:pic>
      <p:sp>
        <p:nvSpPr>
          <p:cNvPr id="4" name="object 4" descr="Slide footer: meeting name, date and page number"/>
          <p:cNvSpPr txBox="1">
            <a:spLocks noGrp="1"/>
          </p:cNvSpPr>
          <p:nvPr>
            <p:ph type="sldNum" sz="quarter" idx="7"/>
          </p:nvPr>
        </p:nvSpPr>
        <p:spPr>
          <a:prstGeom prst="rect">
            <a:avLst/>
          </a:prstGeom>
        </p:spPr>
        <p:txBody>
          <a:bodyPr vert="horz" wrap="square" lIns="0" tIns="3175" rIns="0" bIns="0" rtlCol="0">
            <a:spAutoFit/>
          </a:bodyPr>
          <a:lstStyle/>
          <a:p>
            <a:pPr marL="369570" marR="5080" indent="-357505">
              <a:lnSpc>
                <a:spcPct val="100000"/>
              </a:lnSpc>
              <a:spcBef>
                <a:spcPts val="25"/>
              </a:spcBef>
            </a:pPr>
            <a:r>
              <a:rPr dirty="0"/>
              <a:t>Full</a:t>
            </a:r>
            <a:r>
              <a:rPr spc="-20" dirty="0"/>
              <a:t> </a:t>
            </a:r>
            <a:r>
              <a:rPr dirty="0"/>
              <a:t>Board</a:t>
            </a:r>
            <a:r>
              <a:rPr spc="-20" dirty="0"/>
              <a:t> </a:t>
            </a:r>
            <a:r>
              <a:rPr dirty="0"/>
              <a:t>of</a:t>
            </a:r>
            <a:r>
              <a:rPr spc="-20" dirty="0"/>
              <a:t> </a:t>
            </a:r>
            <a:r>
              <a:rPr dirty="0"/>
              <a:t>Trustees</a:t>
            </a:r>
            <a:r>
              <a:rPr spc="-25" dirty="0"/>
              <a:t> </a:t>
            </a:r>
            <a:r>
              <a:rPr spc="-10" dirty="0"/>
              <a:t>Meeting</a:t>
            </a:r>
            <a:r>
              <a:rPr spc="-15" dirty="0"/>
              <a:t> </a:t>
            </a:r>
            <a:r>
              <a:rPr spc="-10" dirty="0"/>
              <a:t>Materials </a:t>
            </a:r>
            <a:r>
              <a:rPr dirty="0"/>
              <a:t>22</a:t>
            </a:r>
            <a:r>
              <a:rPr spc="-30" dirty="0"/>
              <a:t> </a:t>
            </a:r>
            <a:r>
              <a:rPr dirty="0"/>
              <a:t>October</a:t>
            </a:r>
            <a:r>
              <a:rPr spc="-30" dirty="0"/>
              <a:t> </a:t>
            </a:r>
            <a:r>
              <a:rPr dirty="0"/>
              <a:t>2026</a:t>
            </a:r>
            <a:r>
              <a:rPr spc="-25" dirty="0"/>
              <a:t> </a:t>
            </a:r>
            <a:r>
              <a:rPr dirty="0"/>
              <a:t>|</a:t>
            </a:r>
            <a:r>
              <a:rPr spc="-30" dirty="0"/>
              <a:t> </a:t>
            </a:r>
            <a:r>
              <a:rPr dirty="0"/>
              <a:t>Page</a:t>
            </a:r>
            <a:r>
              <a:rPr spc="-25" dirty="0"/>
              <a:t> </a:t>
            </a:r>
            <a:r>
              <a:rPr dirty="0"/>
              <a:t>10</a:t>
            </a:r>
            <a:r>
              <a:rPr spc="-30" dirty="0"/>
              <a:t> </a:t>
            </a:r>
            <a:r>
              <a:rPr dirty="0"/>
              <a:t>of</a:t>
            </a:r>
            <a:r>
              <a:rPr spc="-30" dirty="0"/>
              <a:t> </a:t>
            </a:r>
            <a:r>
              <a:rPr spc="-25" dirty="0"/>
              <a:t>24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277241" rIns="0" bIns="0" rtlCol="0">
            <a:spAutoFit/>
          </a:bodyPr>
          <a:lstStyle/>
          <a:p>
            <a:pPr marL="12700">
              <a:lnSpc>
                <a:spcPct val="100000"/>
              </a:lnSpc>
              <a:spcBef>
                <a:spcPts val="130"/>
              </a:spcBef>
            </a:pPr>
            <a:r>
              <a:rPr spc="200" dirty="0"/>
              <a:t>HB</a:t>
            </a:r>
            <a:r>
              <a:rPr spc="-150" dirty="0"/>
              <a:t> </a:t>
            </a:r>
            <a:r>
              <a:rPr spc="155" dirty="0"/>
              <a:t>4124</a:t>
            </a:r>
            <a:r>
              <a:rPr spc="-175" dirty="0"/>
              <a:t> –</a:t>
            </a:r>
            <a:r>
              <a:rPr spc="-165" dirty="0"/>
              <a:t> </a:t>
            </a:r>
            <a:r>
              <a:rPr spc="-10" dirty="0"/>
              <a:t>Opportunities</a:t>
            </a:r>
          </a:p>
        </p:txBody>
      </p:sp>
      <p:sp>
        <p:nvSpPr>
          <p:cNvPr id="3" name="object 3"/>
          <p:cNvSpPr txBox="1"/>
          <p:nvPr/>
        </p:nvSpPr>
        <p:spPr>
          <a:xfrm>
            <a:off x="688555" y="1828673"/>
            <a:ext cx="10710545" cy="3230880"/>
          </a:xfrm>
          <a:prstGeom prst="rect">
            <a:avLst/>
          </a:prstGeom>
        </p:spPr>
        <p:txBody>
          <a:bodyPr vert="horz" wrap="square" lIns="0" tIns="74930" rIns="0" bIns="0" rtlCol="0">
            <a:spAutoFit/>
          </a:bodyPr>
          <a:lstStyle/>
          <a:p>
            <a:pPr marL="12700" marR="5080">
              <a:lnSpc>
                <a:spcPts val="3890"/>
              </a:lnSpc>
              <a:spcBef>
                <a:spcPts val="590"/>
              </a:spcBef>
            </a:pPr>
            <a:r>
              <a:rPr sz="3600" spc="65" dirty="0">
                <a:latin typeface="Calibri"/>
                <a:cs typeface="Calibri"/>
              </a:rPr>
              <a:t>The</a:t>
            </a:r>
            <a:r>
              <a:rPr sz="3600" spc="-85" dirty="0">
                <a:latin typeface="Calibri"/>
                <a:cs typeface="Calibri"/>
              </a:rPr>
              <a:t> </a:t>
            </a:r>
            <a:r>
              <a:rPr sz="3600" spc="110" dirty="0">
                <a:latin typeface="Calibri"/>
                <a:cs typeface="Calibri"/>
              </a:rPr>
              <a:t>October</a:t>
            </a:r>
            <a:r>
              <a:rPr sz="3600" spc="-45" dirty="0">
                <a:latin typeface="Calibri"/>
                <a:cs typeface="Calibri"/>
              </a:rPr>
              <a:t> </a:t>
            </a:r>
            <a:r>
              <a:rPr sz="3600" spc="390" dirty="0">
                <a:latin typeface="Calibri"/>
                <a:cs typeface="Calibri"/>
              </a:rPr>
              <a:t>HECC</a:t>
            </a:r>
            <a:r>
              <a:rPr sz="3600" spc="-40" dirty="0">
                <a:latin typeface="Calibri"/>
                <a:cs typeface="Calibri"/>
              </a:rPr>
              <a:t> </a:t>
            </a:r>
            <a:r>
              <a:rPr sz="3600" spc="180" dirty="0">
                <a:latin typeface="Calibri"/>
                <a:cs typeface="Calibri"/>
              </a:rPr>
              <a:t>EY</a:t>
            </a:r>
            <a:r>
              <a:rPr sz="3600" spc="-60" dirty="0">
                <a:latin typeface="Calibri"/>
                <a:cs typeface="Calibri"/>
              </a:rPr>
              <a:t> </a:t>
            </a:r>
            <a:r>
              <a:rPr sz="3600" spc="70" dirty="0">
                <a:latin typeface="Calibri"/>
                <a:cs typeface="Calibri"/>
              </a:rPr>
              <a:t>Parthenon</a:t>
            </a:r>
            <a:r>
              <a:rPr sz="3600" spc="-25" dirty="0">
                <a:latin typeface="Calibri"/>
                <a:cs typeface="Calibri"/>
              </a:rPr>
              <a:t> </a:t>
            </a:r>
            <a:r>
              <a:rPr sz="3600" dirty="0">
                <a:latin typeface="Calibri"/>
                <a:cs typeface="Calibri"/>
              </a:rPr>
              <a:t>report</a:t>
            </a:r>
            <a:r>
              <a:rPr sz="3600" spc="-80" dirty="0">
                <a:latin typeface="Calibri"/>
                <a:cs typeface="Calibri"/>
              </a:rPr>
              <a:t> </a:t>
            </a:r>
            <a:r>
              <a:rPr sz="3600" spc="75" dirty="0">
                <a:latin typeface="Calibri"/>
                <a:cs typeface="Calibri"/>
              </a:rPr>
              <a:t>highlights</a:t>
            </a:r>
            <a:r>
              <a:rPr sz="3600" spc="-20" dirty="0">
                <a:latin typeface="Calibri"/>
                <a:cs typeface="Calibri"/>
              </a:rPr>
              <a:t> </a:t>
            </a:r>
            <a:r>
              <a:rPr sz="3600" spc="30" dirty="0">
                <a:latin typeface="Calibri"/>
                <a:cs typeface="Calibri"/>
              </a:rPr>
              <a:t>the </a:t>
            </a:r>
            <a:r>
              <a:rPr sz="3600" spc="95" dirty="0">
                <a:latin typeface="Calibri"/>
                <a:cs typeface="Calibri"/>
              </a:rPr>
              <a:t>significant</a:t>
            </a:r>
            <a:r>
              <a:rPr sz="3600" spc="-40" dirty="0">
                <a:latin typeface="Calibri"/>
                <a:cs typeface="Calibri"/>
              </a:rPr>
              <a:t> </a:t>
            </a:r>
            <a:r>
              <a:rPr sz="3600" spc="100" dirty="0">
                <a:latin typeface="Calibri"/>
                <a:cs typeface="Calibri"/>
              </a:rPr>
              <a:t>need</a:t>
            </a:r>
            <a:r>
              <a:rPr sz="3600" spc="-90" dirty="0">
                <a:latin typeface="Calibri"/>
                <a:cs typeface="Calibri"/>
              </a:rPr>
              <a:t> </a:t>
            </a:r>
            <a:r>
              <a:rPr sz="3600" dirty="0">
                <a:latin typeface="Calibri"/>
                <a:cs typeface="Calibri"/>
              </a:rPr>
              <a:t>for</a:t>
            </a:r>
            <a:r>
              <a:rPr sz="3600" spc="-70" dirty="0">
                <a:latin typeface="Calibri"/>
                <a:cs typeface="Calibri"/>
              </a:rPr>
              <a:t> </a:t>
            </a:r>
            <a:r>
              <a:rPr sz="3600" spc="120" dirty="0">
                <a:latin typeface="Calibri"/>
                <a:cs typeface="Calibri"/>
              </a:rPr>
              <a:t>substantial</a:t>
            </a:r>
            <a:r>
              <a:rPr sz="3600" spc="-15" dirty="0">
                <a:latin typeface="Calibri"/>
                <a:cs typeface="Calibri"/>
              </a:rPr>
              <a:t> </a:t>
            </a:r>
            <a:r>
              <a:rPr sz="3600" spc="70" dirty="0">
                <a:latin typeface="Calibri"/>
                <a:cs typeface="Calibri"/>
              </a:rPr>
              <a:t>investment</a:t>
            </a:r>
            <a:r>
              <a:rPr sz="3600" spc="-30" dirty="0">
                <a:latin typeface="Calibri"/>
                <a:cs typeface="Calibri"/>
              </a:rPr>
              <a:t> </a:t>
            </a:r>
            <a:r>
              <a:rPr sz="3600" spc="50" dirty="0">
                <a:latin typeface="Calibri"/>
                <a:cs typeface="Calibri"/>
              </a:rPr>
              <a:t>in</a:t>
            </a:r>
            <a:r>
              <a:rPr sz="3600" spc="-114" dirty="0">
                <a:latin typeface="Calibri"/>
                <a:cs typeface="Calibri"/>
              </a:rPr>
              <a:t> </a:t>
            </a:r>
            <a:r>
              <a:rPr sz="3600" dirty="0">
                <a:latin typeface="Calibri"/>
                <a:cs typeface="Calibri"/>
              </a:rPr>
              <a:t>four-</a:t>
            </a:r>
            <a:r>
              <a:rPr sz="3600" spc="-20" dirty="0">
                <a:latin typeface="Calibri"/>
                <a:cs typeface="Calibri"/>
              </a:rPr>
              <a:t>year </a:t>
            </a:r>
            <a:r>
              <a:rPr sz="3600" spc="70" dirty="0">
                <a:latin typeface="Calibri"/>
                <a:cs typeface="Calibri"/>
              </a:rPr>
              <a:t>universities</a:t>
            </a:r>
            <a:endParaRPr sz="3600">
              <a:latin typeface="Calibri"/>
              <a:cs typeface="Calibri"/>
            </a:endParaRPr>
          </a:p>
          <a:p>
            <a:pPr marL="698500" indent="-228600">
              <a:lnSpc>
                <a:spcPts val="4275"/>
              </a:lnSpc>
              <a:buFont typeface="Arial"/>
              <a:buChar char="•"/>
              <a:tabLst>
                <a:tab pos="698500" algn="l"/>
              </a:tabLst>
            </a:pPr>
            <a:r>
              <a:rPr sz="3600" spc="105" dirty="0">
                <a:latin typeface="Calibri"/>
                <a:cs typeface="Calibri"/>
              </a:rPr>
              <a:t>Low</a:t>
            </a:r>
            <a:r>
              <a:rPr sz="3600" spc="-30" dirty="0">
                <a:latin typeface="Calibri"/>
                <a:cs typeface="Calibri"/>
              </a:rPr>
              <a:t> </a:t>
            </a:r>
            <a:r>
              <a:rPr sz="3600" spc="60" dirty="0">
                <a:latin typeface="Calibri"/>
                <a:cs typeface="Calibri"/>
              </a:rPr>
              <a:t>level</a:t>
            </a:r>
            <a:r>
              <a:rPr sz="3600" spc="-20" dirty="0">
                <a:latin typeface="Calibri"/>
                <a:cs typeface="Calibri"/>
              </a:rPr>
              <a:t> </a:t>
            </a:r>
            <a:r>
              <a:rPr sz="3600" dirty="0">
                <a:latin typeface="Calibri"/>
                <a:cs typeface="Calibri"/>
              </a:rPr>
              <a:t>of</a:t>
            </a:r>
            <a:r>
              <a:rPr sz="3600" spc="-25" dirty="0">
                <a:latin typeface="Calibri"/>
                <a:cs typeface="Calibri"/>
              </a:rPr>
              <a:t> </a:t>
            </a:r>
            <a:r>
              <a:rPr sz="3600" spc="100" dirty="0">
                <a:latin typeface="Calibri"/>
                <a:cs typeface="Calibri"/>
              </a:rPr>
              <a:t>State</a:t>
            </a:r>
            <a:r>
              <a:rPr sz="3600" spc="-120" dirty="0">
                <a:latin typeface="Calibri"/>
                <a:cs typeface="Calibri"/>
              </a:rPr>
              <a:t> </a:t>
            </a:r>
            <a:r>
              <a:rPr sz="3600" spc="65" dirty="0">
                <a:latin typeface="Calibri"/>
                <a:cs typeface="Calibri"/>
              </a:rPr>
              <a:t>Investment</a:t>
            </a:r>
            <a:endParaRPr sz="3600">
              <a:latin typeface="Calibri"/>
              <a:cs typeface="Calibri"/>
            </a:endParaRPr>
          </a:p>
          <a:p>
            <a:pPr marL="698500" indent="-228600">
              <a:lnSpc>
                <a:spcPct val="100000"/>
              </a:lnSpc>
              <a:spcBef>
                <a:spcPts val="80"/>
              </a:spcBef>
              <a:buFont typeface="Arial"/>
              <a:buChar char="•"/>
              <a:tabLst>
                <a:tab pos="698500" algn="l"/>
              </a:tabLst>
            </a:pPr>
            <a:r>
              <a:rPr sz="3600" spc="114" dirty="0">
                <a:latin typeface="Calibri"/>
                <a:cs typeface="Calibri"/>
              </a:rPr>
              <a:t>High</a:t>
            </a:r>
            <a:r>
              <a:rPr sz="3600" spc="-50" dirty="0">
                <a:latin typeface="Calibri"/>
                <a:cs typeface="Calibri"/>
              </a:rPr>
              <a:t> </a:t>
            </a:r>
            <a:r>
              <a:rPr sz="3600" spc="105" dirty="0">
                <a:latin typeface="Calibri"/>
                <a:cs typeface="Calibri"/>
              </a:rPr>
              <a:t>mandated</a:t>
            </a:r>
            <a:r>
              <a:rPr sz="3600" spc="-70" dirty="0">
                <a:latin typeface="Calibri"/>
                <a:cs typeface="Calibri"/>
              </a:rPr>
              <a:t> </a:t>
            </a:r>
            <a:r>
              <a:rPr sz="3600" dirty="0">
                <a:latin typeface="Calibri"/>
                <a:cs typeface="Calibri"/>
              </a:rPr>
              <a:t>fringe</a:t>
            </a:r>
            <a:r>
              <a:rPr sz="3600" spc="-20" dirty="0">
                <a:latin typeface="Calibri"/>
                <a:cs typeface="Calibri"/>
              </a:rPr>
              <a:t> </a:t>
            </a:r>
            <a:r>
              <a:rPr sz="3600" spc="80" dirty="0">
                <a:latin typeface="Calibri"/>
                <a:cs typeface="Calibri"/>
              </a:rPr>
              <a:t>benefits</a:t>
            </a:r>
            <a:r>
              <a:rPr sz="3600" spc="-15" dirty="0">
                <a:latin typeface="Calibri"/>
                <a:cs typeface="Calibri"/>
              </a:rPr>
              <a:t> </a:t>
            </a:r>
            <a:r>
              <a:rPr sz="3600" spc="190" dirty="0">
                <a:latin typeface="Calibri"/>
                <a:cs typeface="Calibri"/>
              </a:rPr>
              <a:t>costs</a:t>
            </a:r>
            <a:endParaRPr sz="3600">
              <a:latin typeface="Calibri"/>
              <a:cs typeface="Calibri"/>
            </a:endParaRPr>
          </a:p>
          <a:p>
            <a:pPr marL="698500" indent="-228600">
              <a:lnSpc>
                <a:spcPct val="100000"/>
              </a:lnSpc>
              <a:spcBef>
                <a:spcPts val="80"/>
              </a:spcBef>
              <a:buFont typeface="Arial"/>
              <a:buChar char="•"/>
              <a:tabLst>
                <a:tab pos="698500" algn="l"/>
              </a:tabLst>
            </a:pPr>
            <a:r>
              <a:rPr sz="3600" spc="130" dirty="0">
                <a:latin typeface="Calibri"/>
                <a:cs typeface="Calibri"/>
              </a:rPr>
              <a:t>Need</a:t>
            </a:r>
            <a:r>
              <a:rPr sz="3600" spc="-95" dirty="0">
                <a:latin typeface="Calibri"/>
                <a:cs typeface="Calibri"/>
              </a:rPr>
              <a:t> </a:t>
            </a:r>
            <a:r>
              <a:rPr sz="3600" dirty="0">
                <a:latin typeface="Calibri"/>
                <a:cs typeface="Calibri"/>
              </a:rPr>
              <a:t>for</a:t>
            </a:r>
            <a:r>
              <a:rPr sz="3600" spc="-75" dirty="0">
                <a:latin typeface="Calibri"/>
                <a:cs typeface="Calibri"/>
              </a:rPr>
              <a:t> </a:t>
            </a:r>
            <a:r>
              <a:rPr sz="3600" spc="55" dirty="0">
                <a:latin typeface="Calibri"/>
                <a:cs typeface="Calibri"/>
              </a:rPr>
              <a:t>more</a:t>
            </a:r>
            <a:r>
              <a:rPr sz="3600" spc="-50" dirty="0">
                <a:latin typeface="Calibri"/>
                <a:cs typeface="Calibri"/>
              </a:rPr>
              <a:t> </a:t>
            </a:r>
            <a:r>
              <a:rPr sz="3600" spc="85" dirty="0">
                <a:latin typeface="Calibri"/>
                <a:cs typeface="Calibri"/>
              </a:rPr>
              <a:t>graduates</a:t>
            </a:r>
            <a:r>
              <a:rPr sz="3600" spc="-45" dirty="0">
                <a:latin typeface="Calibri"/>
                <a:cs typeface="Calibri"/>
              </a:rPr>
              <a:t> </a:t>
            </a:r>
            <a:r>
              <a:rPr sz="3600" dirty="0">
                <a:latin typeface="Calibri"/>
                <a:cs typeface="Calibri"/>
              </a:rPr>
              <a:t>to</a:t>
            </a:r>
            <a:r>
              <a:rPr sz="3600" spc="-70" dirty="0">
                <a:latin typeface="Calibri"/>
                <a:cs typeface="Calibri"/>
              </a:rPr>
              <a:t> </a:t>
            </a:r>
            <a:r>
              <a:rPr sz="3600" spc="65" dirty="0">
                <a:latin typeface="Calibri"/>
                <a:cs typeface="Calibri"/>
              </a:rPr>
              <a:t>fuel</a:t>
            </a:r>
            <a:r>
              <a:rPr sz="3600" spc="-95" dirty="0">
                <a:latin typeface="Calibri"/>
                <a:cs typeface="Calibri"/>
              </a:rPr>
              <a:t> </a:t>
            </a:r>
            <a:r>
              <a:rPr sz="3600" spc="70" dirty="0">
                <a:latin typeface="Calibri"/>
                <a:cs typeface="Calibri"/>
              </a:rPr>
              <a:t>Oregon</a:t>
            </a:r>
            <a:r>
              <a:rPr sz="3600" spc="-60" dirty="0">
                <a:latin typeface="Calibri"/>
                <a:cs typeface="Calibri"/>
              </a:rPr>
              <a:t> </a:t>
            </a:r>
            <a:r>
              <a:rPr sz="3600" spc="120" dirty="0">
                <a:latin typeface="Calibri"/>
                <a:cs typeface="Calibri"/>
              </a:rPr>
              <a:t>Economy</a:t>
            </a:r>
            <a:endParaRPr sz="3600">
              <a:latin typeface="Calibri"/>
              <a:cs typeface="Calibri"/>
            </a:endParaRPr>
          </a:p>
        </p:txBody>
      </p:sp>
      <p:sp>
        <p:nvSpPr>
          <p:cNvPr id="4" name="object 4" descr="Slide footer: meeting name, date and page number"/>
          <p:cNvSpPr txBox="1">
            <a:spLocks noGrp="1"/>
          </p:cNvSpPr>
          <p:nvPr>
            <p:ph type="sldNum" sz="quarter" idx="7"/>
          </p:nvPr>
        </p:nvSpPr>
        <p:spPr>
          <a:prstGeom prst="rect">
            <a:avLst/>
          </a:prstGeom>
        </p:spPr>
        <p:txBody>
          <a:bodyPr vert="horz" wrap="square" lIns="0" tIns="3175" rIns="0" bIns="0" rtlCol="0">
            <a:spAutoFit/>
          </a:bodyPr>
          <a:lstStyle/>
          <a:p>
            <a:pPr marL="369570" marR="5080" indent="-357505">
              <a:lnSpc>
                <a:spcPct val="100000"/>
              </a:lnSpc>
              <a:spcBef>
                <a:spcPts val="25"/>
              </a:spcBef>
            </a:pPr>
            <a:r>
              <a:rPr dirty="0"/>
              <a:t>Full</a:t>
            </a:r>
            <a:r>
              <a:rPr spc="-20" dirty="0"/>
              <a:t> </a:t>
            </a:r>
            <a:r>
              <a:rPr dirty="0"/>
              <a:t>Board</a:t>
            </a:r>
            <a:r>
              <a:rPr spc="-20" dirty="0"/>
              <a:t> </a:t>
            </a:r>
            <a:r>
              <a:rPr dirty="0"/>
              <a:t>of</a:t>
            </a:r>
            <a:r>
              <a:rPr spc="-20" dirty="0"/>
              <a:t> </a:t>
            </a:r>
            <a:r>
              <a:rPr dirty="0"/>
              <a:t>Trustees</a:t>
            </a:r>
            <a:r>
              <a:rPr spc="-25" dirty="0"/>
              <a:t> </a:t>
            </a:r>
            <a:r>
              <a:rPr spc="-10" dirty="0"/>
              <a:t>Meeting</a:t>
            </a:r>
            <a:r>
              <a:rPr spc="-15" dirty="0"/>
              <a:t> </a:t>
            </a:r>
            <a:r>
              <a:rPr spc="-10" dirty="0"/>
              <a:t>Materials </a:t>
            </a:r>
            <a:r>
              <a:rPr dirty="0"/>
              <a:t>22</a:t>
            </a:r>
            <a:r>
              <a:rPr spc="-30" dirty="0"/>
              <a:t> </a:t>
            </a:r>
            <a:r>
              <a:rPr dirty="0"/>
              <a:t>October</a:t>
            </a:r>
            <a:r>
              <a:rPr spc="-30" dirty="0"/>
              <a:t> </a:t>
            </a:r>
            <a:r>
              <a:rPr dirty="0"/>
              <a:t>2026</a:t>
            </a:r>
            <a:r>
              <a:rPr spc="-25" dirty="0"/>
              <a:t> </a:t>
            </a:r>
            <a:r>
              <a:rPr dirty="0"/>
              <a:t>|</a:t>
            </a:r>
            <a:r>
              <a:rPr spc="-30" dirty="0"/>
              <a:t> </a:t>
            </a:r>
            <a:r>
              <a:rPr dirty="0"/>
              <a:t>Page</a:t>
            </a:r>
            <a:r>
              <a:rPr spc="-25" dirty="0"/>
              <a:t> </a:t>
            </a:r>
            <a:r>
              <a:rPr dirty="0"/>
              <a:t>11</a:t>
            </a:r>
            <a:r>
              <a:rPr spc="-30" dirty="0"/>
              <a:t> </a:t>
            </a:r>
            <a:r>
              <a:rPr dirty="0"/>
              <a:t>of</a:t>
            </a:r>
            <a:r>
              <a:rPr spc="-30" dirty="0"/>
              <a:t> </a:t>
            </a:r>
            <a:r>
              <a:rPr spc="-25" dirty="0"/>
              <a:t>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764997" y="453263"/>
            <a:ext cx="10492740" cy="509270"/>
          </a:xfrm>
          <a:prstGeom prst="rect">
            <a:avLst/>
          </a:prstGeom>
        </p:spPr>
        <p:txBody>
          <a:bodyPr vert="horz" wrap="square" lIns="0" tIns="15240" rIns="0" bIns="0" rtlCol="0">
            <a:spAutoFit/>
          </a:bodyPr>
          <a:lstStyle/>
          <a:p>
            <a:pPr marL="38100">
              <a:lnSpc>
                <a:spcPct val="100000"/>
              </a:lnSpc>
              <a:spcBef>
                <a:spcPts val="120"/>
              </a:spcBef>
            </a:pPr>
            <a:r>
              <a:rPr sz="3150" b="0" spc="-45" dirty="0">
                <a:latin typeface="Calibri"/>
                <a:cs typeface="Calibri"/>
              </a:rPr>
              <a:t>Oregon</a:t>
            </a:r>
            <a:r>
              <a:rPr sz="3150" b="0" spc="-90" dirty="0">
                <a:latin typeface="Calibri"/>
                <a:cs typeface="Calibri"/>
              </a:rPr>
              <a:t> </a:t>
            </a:r>
            <a:r>
              <a:rPr sz="3150" b="0" dirty="0">
                <a:latin typeface="Calibri"/>
                <a:cs typeface="Calibri"/>
              </a:rPr>
              <a:t>state</a:t>
            </a:r>
            <a:r>
              <a:rPr sz="3150" b="0" spc="-95" dirty="0">
                <a:latin typeface="Calibri"/>
                <a:cs typeface="Calibri"/>
              </a:rPr>
              <a:t> </a:t>
            </a:r>
            <a:r>
              <a:rPr sz="3150" b="0" spc="-5" dirty="0">
                <a:latin typeface="Calibri"/>
                <a:cs typeface="Calibri"/>
              </a:rPr>
              <a:t>a</a:t>
            </a:r>
            <a:r>
              <a:rPr sz="3150" b="0" spc="-25" dirty="0">
                <a:latin typeface="Calibri"/>
                <a:cs typeface="Calibri"/>
              </a:rPr>
              <a:t>pp</a:t>
            </a:r>
            <a:r>
              <a:rPr sz="3150" b="0" spc="-95" dirty="0">
                <a:latin typeface="Calibri"/>
                <a:cs typeface="Calibri"/>
              </a:rPr>
              <a:t>r</a:t>
            </a:r>
            <a:r>
              <a:rPr sz="3150" b="0" spc="-480" dirty="0">
                <a:latin typeface="Calibri"/>
                <a:cs typeface="Calibri"/>
              </a:rPr>
              <a:t>o</a:t>
            </a:r>
            <a:r>
              <a:rPr sz="3225" b="0" spc="-390" baseline="-41343" dirty="0">
                <a:latin typeface="Calibri"/>
                <a:cs typeface="Calibri"/>
              </a:rPr>
              <a:t>t</a:t>
            </a:r>
            <a:r>
              <a:rPr sz="3150" b="0" spc="-1510" dirty="0">
                <a:latin typeface="Calibri"/>
                <a:cs typeface="Calibri"/>
              </a:rPr>
              <a:t>p</a:t>
            </a:r>
            <a:r>
              <a:rPr sz="3225" b="0" spc="-52" baseline="-41343" dirty="0">
                <a:latin typeface="Calibri"/>
                <a:cs typeface="Calibri"/>
              </a:rPr>
              <a:t>h</a:t>
            </a:r>
            <a:r>
              <a:rPr sz="3225" b="0" spc="-157" baseline="-41343" dirty="0">
                <a:latin typeface="Calibri"/>
                <a:cs typeface="Calibri"/>
              </a:rPr>
              <a:t> </a:t>
            </a:r>
            <a:r>
              <a:rPr sz="3150" b="0" spc="-20" dirty="0">
                <a:latin typeface="Calibri"/>
                <a:cs typeface="Calibri"/>
              </a:rPr>
              <a:t>riations</a:t>
            </a:r>
            <a:r>
              <a:rPr sz="3150" b="0" spc="-40" dirty="0">
                <a:latin typeface="Calibri"/>
                <a:cs typeface="Calibri"/>
              </a:rPr>
              <a:t> </a:t>
            </a:r>
            <a:r>
              <a:rPr sz="3150" b="0" spc="-50" dirty="0">
                <a:latin typeface="Calibri"/>
                <a:cs typeface="Calibri"/>
              </a:rPr>
              <a:t>at</a:t>
            </a:r>
            <a:r>
              <a:rPr sz="3150" b="0" spc="-125" dirty="0">
                <a:latin typeface="Calibri"/>
                <a:cs typeface="Calibri"/>
              </a:rPr>
              <a:t> </a:t>
            </a:r>
            <a:r>
              <a:rPr sz="3150" b="0" spc="90" dirty="0">
                <a:latin typeface="Calibri"/>
                <a:cs typeface="Calibri"/>
              </a:rPr>
              <a:t>4-</a:t>
            </a:r>
            <a:r>
              <a:rPr sz="3150" b="0" spc="-35" dirty="0">
                <a:latin typeface="Calibri"/>
                <a:cs typeface="Calibri"/>
              </a:rPr>
              <a:t>year</a:t>
            </a:r>
            <a:r>
              <a:rPr sz="3150" b="0" spc="-150" dirty="0">
                <a:latin typeface="Calibri"/>
                <a:cs typeface="Calibri"/>
              </a:rPr>
              <a:t> </a:t>
            </a:r>
            <a:r>
              <a:rPr sz="3150" b="0" spc="-10" dirty="0">
                <a:latin typeface="Calibri"/>
                <a:cs typeface="Calibri"/>
              </a:rPr>
              <a:t>institutions</a:t>
            </a:r>
            <a:r>
              <a:rPr sz="3150" b="0" spc="-95" dirty="0">
                <a:latin typeface="Calibri"/>
                <a:cs typeface="Calibri"/>
              </a:rPr>
              <a:t> </a:t>
            </a:r>
            <a:r>
              <a:rPr sz="3150" b="0" dirty="0">
                <a:latin typeface="Calibri"/>
                <a:cs typeface="Calibri"/>
              </a:rPr>
              <a:t>lag</a:t>
            </a:r>
            <a:r>
              <a:rPr sz="3150" b="0" spc="-90" dirty="0">
                <a:latin typeface="Calibri"/>
                <a:cs typeface="Calibri"/>
              </a:rPr>
              <a:t> </a:t>
            </a:r>
            <a:r>
              <a:rPr sz="3150" b="0" dirty="0">
                <a:latin typeface="Calibri"/>
                <a:cs typeface="Calibri"/>
              </a:rPr>
              <a:t>most</a:t>
            </a:r>
            <a:r>
              <a:rPr sz="3150" b="0" spc="-155" dirty="0">
                <a:latin typeface="Calibri"/>
                <a:cs typeface="Calibri"/>
              </a:rPr>
              <a:t> </a:t>
            </a:r>
            <a:r>
              <a:rPr sz="3150" b="0" spc="-45" dirty="0">
                <a:latin typeface="Calibri"/>
                <a:cs typeface="Calibri"/>
              </a:rPr>
              <a:t>of</a:t>
            </a:r>
            <a:r>
              <a:rPr sz="3150" b="0" spc="-155" dirty="0">
                <a:latin typeface="Calibri"/>
                <a:cs typeface="Calibri"/>
              </a:rPr>
              <a:t> </a:t>
            </a:r>
            <a:r>
              <a:rPr sz="3150" b="0" spc="-25" dirty="0">
                <a:latin typeface="Calibri"/>
                <a:cs typeface="Calibri"/>
              </a:rPr>
              <a:t>the</a:t>
            </a:r>
            <a:endParaRPr sz="3150" dirty="0">
              <a:latin typeface="Calibri"/>
              <a:cs typeface="Calibri"/>
            </a:endParaRPr>
          </a:p>
        </p:txBody>
      </p:sp>
      <p:sp>
        <p:nvSpPr>
          <p:cNvPr id="3" name="object 3"/>
          <p:cNvSpPr txBox="1"/>
          <p:nvPr/>
        </p:nvSpPr>
        <p:spPr>
          <a:xfrm>
            <a:off x="790397" y="755650"/>
            <a:ext cx="9060180" cy="509270"/>
          </a:xfrm>
          <a:prstGeom prst="rect">
            <a:avLst/>
          </a:prstGeom>
        </p:spPr>
        <p:txBody>
          <a:bodyPr vert="horz" wrap="square" lIns="0" tIns="15240" rIns="0" bIns="0" rtlCol="0">
            <a:spAutoFit/>
          </a:bodyPr>
          <a:lstStyle/>
          <a:p>
            <a:pPr marL="12700">
              <a:lnSpc>
                <a:spcPct val="100000"/>
              </a:lnSpc>
              <a:spcBef>
                <a:spcPts val="120"/>
              </a:spcBef>
              <a:tabLst>
                <a:tab pos="3362325" algn="l"/>
              </a:tabLst>
            </a:pPr>
            <a:r>
              <a:rPr sz="3150" spc="-50" dirty="0">
                <a:latin typeface="Calibri"/>
                <a:cs typeface="Calibri"/>
              </a:rPr>
              <a:t>country,</a:t>
            </a:r>
            <a:r>
              <a:rPr sz="3150" spc="-110" dirty="0">
                <a:latin typeface="Calibri"/>
                <a:cs typeface="Calibri"/>
              </a:rPr>
              <a:t> </a:t>
            </a:r>
            <a:r>
              <a:rPr sz="3150" spc="-70" dirty="0">
                <a:latin typeface="Calibri"/>
                <a:cs typeface="Calibri"/>
              </a:rPr>
              <a:t>ranking</a:t>
            </a:r>
            <a:r>
              <a:rPr sz="3150" spc="-75" dirty="0">
                <a:latin typeface="Calibri"/>
                <a:cs typeface="Calibri"/>
              </a:rPr>
              <a:t> </a:t>
            </a:r>
            <a:r>
              <a:rPr sz="3150" spc="-25" dirty="0">
                <a:latin typeface="Calibri"/>
                <a:cs typeface="Calibri"/>
              </a:rPr>
              <a:t>46</a:t>
            </a:r>
            <a:r>
              <a:rPr sz="3150" dirty="0">
                <a:latin typeface="Calibri"/>
                <a:cs typeface="Calibri"/>
              </a:rPr>
              <a:t>	</a:t>
            </a:r>
            <a:r>
              <a:rPr sz="3150" spc="-10" dirty="0">
                <a:latin typeface="Calibri"/>
                <a:cs typeface="Calibri"/>
              </a:rPr>
              <a:t>among</a:t>
            </a:r>
            <a:r>
              <a:rPr sz="3150" spc="-85" dirty="0">
                <a:latin typeface="Calibri"/>
                <a:cs typeface="Calibri"/>
              </a:rPr>
              <a:t> </a:t>
            </a:r>
            <a:r>
              <a:rPr sz="3150" dirty="0">
                <a:latin typeface="Calibri"/>
                <a:cs typeface="Calibri"/>
              </a:rPr>
              <a:t>all</a:t>
            </a:r>
            <a:r>
              <a:rPr sz="3150" spc="-60" dirty="0">
                <a:latin typeface="Calibri"/>
                <a:cs typeface="Calibri"/>
              </a:rPr>
              <a:t> </a:t>
            </a:r>
            <a:r>
              <a:rPr sz="3150" dirty="0">
                <a:latin typeface="Calibri"/>
                <a:cs typeface="Calibri"/>
              </a:rPr>
              <a:t>states</a:t>
            </a:r>
            <a:r>
              <a:rPr sz="3150" spc="-25" dirty="0">
                <a:latin typeface="Calibri"/>
                <a:cs typeface="Calibri"/>
              </a:rPr>
              <a:t> </a:t>
            </a:r>
            <a:r>
              <a:rPr sz="3150" spc="-10" dirty="0">
                <a:latin typeface="Calibri"/>
                <a:cs typeface="Calibri"/>
              </a:rPr>
              <a:t>on</a:t>
            </a:r>
            <a:r>
              <a:rPr sz="3150" spc="-75" dirty="0">
                <a:latin typeface="Calibri"/>
                <a:cs typeface="Calibri"/>
              </a:rPr>
              <a:t> </a:t>
            </a:r>
            <a:r>
              <a:rPr sz="3150" dirty="0">
                <a:latin typeface="Calibri"/>
                <a:cs typeface="Calibri"/>
              </a:rPr>
              <a:t>a</a:t>
            </a:r>
            <a:r>
              <a:rPr sz="3150" spc="-95" dirty="0">
                <a:latin typeface="Calibri"/>
                <a:cs typeface="Calibri"/>
              </a:rPr>
              <a:t> </a:t>
            </a:r>
            <a:r>
              <a:rPr sz="3150" spc="-35" dirty="0">
                <a:latin typeface="Calibri"/>
                <a:cs typeface="Calibri"/>
              </a:rPr>
              <a:t>per</a:t>
            </a:r>
            <a:r>
              <a:rPr sz="3150" spc="-85" dirty="0">
                <a:latin typeface="Calibri"/>
                <a:cs typeface="Calibri"/>
              </a:rPr>
              <a:t> </a:t>
            </a:r>
            <a:r>
              <a:rPr sz="3150" spc="114" dirty="0">
                <a:latin typeface="Calibri"/>
                <a:cs typeface="Calibri"/>
              </a:rPr>
              <a:t>FTE</a:t>
            </a:r>
            <a:r>
              <a:rPr sz="3150" spc="-80" dirty="0">
                <a:latin typeface="Calibri"/>
                <a:cs typeface="Calibri"/>
              </a:rPr>
              <a:t> </a:t>
            </a:r>
            <a:r>
              <a:rPr sz="3150" spc="65" dirty="0">
                <a:latin typeface="Calibri"/>
                <a:cs typeface="Calibri"/>
              </a:rPr>
              <a:t>basis</a:t>
            </a:r>
            <a:endParaRPr sz="3150" dirty="0">
              <a:latin typeface="Calibri"/>
              <a:cs typeface="Calibri"/>
            </a:endParaRPr>
          </a:p>
        </p:txBody>
      </p:sp>
      <p:sp>
        <p:nvSpPr>
          <p:cNvPr id="4" name="object 4"/>
          <p:cNvSpPr/>
          <p:nvPr/>
        </p:nvSpPr>
        <p:spPr>
          <a:xfrm>
            <a:off x="2729483" y="1934464"/>
            <a:ext cx="1380490" cy="1499870"/>
          </a:xfrm>
          <a:custGeom>
            <a:avLst/>
            <a:gdLst/>
            <a:ahLst/>
            <a:cxnLst/>
            <a:rect l="l" t="t" r="r" b="b"/>
            <a:pathLst>
              <a:path w="1380489" h="1499870">
                <a:moveTo>
                  <a:pt x="0" y="0"/>
                </a:moveTo>
                <a:lnTo>
                  <a:pt x="229997" y="0"/>
                </a:lnTo>
                <a:lnTo>
                  <a:pt x="575056" y="0"/>
                </a:lnTo>
                <a:lnTo>
                  <a:pt x="1380236" y="0"/>
                </a:lnTo>
                <a:lnTo>
                  <a:pt x="1380236" y="689229"/>
                </a:lnTo>
                <a:lnTo>
                  <a:pt x="1380236" y="984631"/>
                </a:lnTo>
                <a:lnTo>
                  <a:pt x="1380236" y="1181481"/>
                </a:lnTo>
                <a:lnTo>
                  <a:pt x="575056" y="1181481"/>
                </a:lnTo>
                <a:lnTo>
                  <a:pt x="328676" y="1499743"/>
                </a:lnTo>
                <a:lnTo>
                  <a:pt x="229997" y="1181481"/>
                </a:lnTo>
                <a:lnTo>
                  <a:pt x="0" y="1181481"/>
                </a:lnTo>
                <a:lnTo>
                  <a:pt x="0" y="984631"/>
                </a:lnTo>
                <a:lnTo>
                  <a:pt x="0" y="689229"/>
                </a:lnTo>
                <a:lnTo>
                  <a:pt x="0" y="0"/>
                </a:lnTo>
                <a:close/>
              </a:path>
            </a:pathLst>
          </a:custGeom>
          <a:ln w="12700">
            <a:solidFill>
              <a:srgbClr val="1A1A22"/>
            </a:solidFill>
          </a:ln>
        </p:spPr>
        <p:txBody>
          <a:bodyPr wrap="square" lIns="0" tIns="0" rIns="0" bIns="0" rtlCol="0"/>
          <a:lstStyle/>
          <a:p>
            <a:endParaRPr/>
          </a:p>
        </p:txBody>
      </p:sp>
      <p:sp>
        <p:nvSpPr>
          <p:cNvPr id="5" name="object 5"/>
          <p:cNvSpPr txBox="1"/>
          <p:nvPr/>
        </p:nvSpPr>
        <p:spPr>
          <a:xfrm>
            <a:off x="2769742" y="2041207"/>
            <a:ext cx="1277620" cy="212725"/>
          </a:xfrm>
          <a:prstGeom prst="rect">
            <a:avLst/>
          </a:prstGeom>
        </p:spPr>
        <p:txBody>
          <a:bodyPr vert="horz" wrap="square" lIns="0" tIns="15875" rIns="0" bIns="0" rtlCol="0">
            <a:spAutoFit/>
          </a:bodyPr>
          <a:lstStyle/>
          <a:p>
            <a:pPr marL="38100">
              <a:lnSpc>
                <a:spcPct val="100000"/>
              </a:lnSpc>
              <a:spcBef>
                <a:spcPts val="125"/>
              </a:spcBef>
            </a:pPr>
            <a:r>
              <a:rPr sz="1200" dirty="0">
                <a:solidFill>
                  <a:srgbClr val="1A1A22"/>
                </a:solidFill>
                <a:latin typeface="Arial"/>
                <a:cs typeface="Arial"/>
              </a:rPr>
              <a:t>Oregon</a:t>
            </a:r>
            <a:r>
              <a:rPr sz="1200" spc="-70" dirty="0">
                <a:solidFill>
                  <a:srgbClr val="1A1A22"/>
                </a:solidFill>
                <a:latin typeface="Arial"/>
                <a:cs typeface="Arial"/>
              </a:rPr>
              <a:t> </a:t>
            </a:r>
            <a:r>
              <a:rPr sz="1200" dirty="0">
                <a:solidFill>
                  <a:srgbClr val="1A1A22"/>
                </a:solidFill>
                <a:latin typeface="Arial"/>
                <a:cs typeface="Arial"/>
              </a:rPr>
              <a:t>ranks</a:t>
            </a:r>
            <a:r>
              <a:rPr sz="1200" spc="-60" dirty="0">
                <a:solidFill>
                  <a:srgbClr val="1A1A22"/>
                </a:solidFill>
                <a:latin typeface="Arial"/>
                <a:cs typeface="Arial"/>
              </a:rPr>
              <a:t> </a:t>
            </a:r>
            <a:r>
              <a:rPr sz="1200" spc="-20" dirty="0">
                <a:solidFill>
                  <a:srgbClr val="1A1A22"/>
                </a:solidFill>
                <a:latin typeface="Arial"/>
                <a:cs typeface="Arial"/>
              </a:rPr>
              <a:t>46</a:t>
            </a:r>
            <a:r>
              <a:rPr sz="1200" spc="-30" baseline="20833" dirty="0">
                <a:solidFill>
                  <a:srgbClr val="1A1A22"/>
                </a:solidFill>
                <a:latin typeface="Arial"/>
                <a:cs typeface="Arial"/>
              </a:rPr>
              <a:t>th</a:t>
            </a:r>
            <a:endParaRPr sz="1200" baseline="20833">
              <a:latin typeface="Arial"/>
              <a:cs typeface="Arial"/>
            </a:endParaRPr>
          </a:p>
        </p:txBody>
      </p:sp>
      <p:sp>
        <p:nvSpPr>
          <p:cNvPr id="6" name="object 6"/>
          <p:cNvSpPr txBox="1"/>
          <p:nvPr/>
        </p:nvSpPr>
        <p:spPr>
          <a:xfrm>
            <a:off x="2765551" y="2224468"/>
            <a:ext cx="1312545" cy="762000"/>
          </a:xfrm>
          <a:prstGeom prst="rect">
            <a:avLst/>
          </a:prstGeom>
        </p:spPr>
        <p:txBody>
          <a:bodyPr vert="horz" wrap="square" lIns="0" tIns="15875" rIns="0" bIns="0" rtlCol="0">
            <a:spAutoFit/>
          </a:bodyPr>
          <a:lstStyle/>
          <a:p>
            <a:pPr marL="12065" marR="5080" algn="ctr">
              <a:lnSpc>
                <a:spcPct val="100000"/>
              </a:lnSpc>
              <a:spcBef>
                <a:spcPts val="125"/>
              </a:spcBef>
            </a:pPr>
            <a:r>
              <a:rPr sz="1200" spc="-10" dirty="0">
                <a:solidFill>
                  <a:srgbClr val="1A1A22"/>
                </a:solidFill>
                <a:latin typeface="Arial"/>
                <a:cs typeface="Arial"/>
              </a:rPr>
              <a:t>nationally</a:t>
            </a:r>
            <a:r>
              <a:rPr sz="1200" spc="-50" dirty="0">
                <a:solidFill>
                  <a:srgbClr val="1A1A22"/>
                </a:solidFill>
                <a:latin typeface="Arial"/>
                <a:cs typeface="Arial"/>
              </a:rPr>
              <a:t> </a:t>
            </a:r>
            <a:r>
              <a:rPr sz="1200" dirty="0">
                <a:solidFill>
                  <a:srgbClr val="1A1A22"/>
                </a:solidFill>
                <a:latin typeface="Arial"/>
                <a:cs typeface="Arial"/>
              </a:rPr>
              <a:t>for</a:t>
            </a:r>
            <a:r>
              <a:rPr sz="1200" spc="20" dirty="0">
                <a:solidFill>
                  <a:srgbClr val="1A1A22"/>
                </a:solidFill>
                <a:latin typeface="Arial"/>
                <a:cs typeface="Arial"/>
              </a:rPr>
              <a:t> </a:t>
            </a:r>
            <a:r>
              <a:rPr sz="1200" spc="-10" dirty="0">
                <a:solidFill>
                  <a:srgbClr val="1A1A22"/>
                </a:solidFill>
                <a:latin typeface="Arial"/>
                <a:cs typeface="Arial"/>
              </a:rPr>
              <a:t>public </a:t>
            </a:r>
            <a:r>
              <a:rPr sz="1200" spc="-25" dirty="0">
                <a:solidFill>
                  <a:srgbClr val="1A1A22"/>
                </a:solidFill>
                <a:latin typeface="Arial"/>
                <a:cs typeface="Arial"/>
              </a:rPr>
              <a:t>4-</a:t>
            </a:r>
            <a:r>
              <a:rPr sz="1200" dirty="0">
                <a:solidFill>
                  <a:srgbClr val="1A1A22"/>
                </a:solidFill>
                <a:latin typeface="Arial"/>
                <a:cs typeface="Arial"/>
              </a:rPr>
              <a:t>year</a:t>
            </a:r>
            <a:r>
              <a:rPr sz="1200" spc="-30" dirty="0">
                <a:solidFill>
                  <a:srgbClr val="1A1A22"/>
                </a:solidFill>
                <a:latin typeface="Arial"/>
                <a:cs typeface="Arial"/>
              </a:rPr>
              <a:t> </a:t>
            </a:r>
            <a:r>
              <a:rPr sz="1200" spc="-10" dirty="0">
                <a:solidFill>
                  <a:srgbClr val="1A1A22"/>
                </a:solidFill>
                <a:latin typeface="Arial"/>
                <a:cs typeface="Arial"/>
              </a:rPr>
              <a:t>education appropriations</a:t>
            </a:r>
            <a:r>
              <a:rPr sz="1200" spc="-25" dirty="0">
                <a:solidFill>
                  <a:srgbClr val="1A1A22"/>
                </a:solidFill>
                <a:latin typeface="Arial"/>
                <a:cs typeface="Arial"/>
              </a:rPr>
              <a:t> per </a:t>
            </a:r>
            <a:r>
              <a:rPr sz="1200" dirty="0">
                <a:solidFill>
                  <a:srgbClr val="1A1A22"/>
                </a:solidFill>
                <a:latin typeface="Arial"/>
                <a:cs typeface="Arial"/>
              </a:rPr>
              <a:t>FTE</a:t>
            </a:r>
            <a:r>
              <a:rPr sz="1200" spc="10" dirty="0">
                <a:solidFill>
                  <a:srgbClr val="1A1A22"/>
                </a:solidFill>
                <a:latin typeface="Arial"/>
                <a:cs typeface="Arial"/>
              </a:rPr>
              <a:t> </a:t>
            </a:r>
            <a:r>
              <a:rPr sz="1200" dirty="0">
                <a:solidFill>
                  <a:srgbClr val="1A1A22"/>
                </a:solidFill>
                <a:latin typeface="Arial"/>
                <a:cs typeface="Arial"/>
              </a:rPr>
              <a:t>in</a:t>
            </a:r>
            <a:r>
              <a:rPr sz="1200" spc="-50" dirty="0">
                <a:solidFill>
                  <a:srgbClr val="1A1A22"/>
                </a:solidFill>
                <a:latin typeface="Arial"/>
                <a:cs typeface="Arial"/>
              </a:rPr>
              <a:t> </a:t>
            </a:r>
            <a:r>
              <a:rPr sz="1200" spc="-20" dirty="0">
                <a:solidFill>
                  <a:srgbClr val="1A1A22"/>
                </a:solidFill>
                <a:latin typeface="Arial"/>
                <a:cs typeface="Arial"/>
              </a:rPr>
              <a:t>FY25</a:t>
            </a:r>
            <a:endParaRPr sz="1200">
              <a:latin typeface="Arial"/>
              <a:cs typeface="Arial"/>
            </a:endParaRPr>
          </a:p>
        </p:txBody>
      </p:sp>
      <p:grpSp>
        <p:nvGrpSpPr>
          <p:cNvPr id="7" name="object 7" descr="This is a bar chart representing state funding appropriations at 4-year institutions in the state of Oregon, and state financial aid in Oregon, in comparison to 4-year institutions in the United States as a whole. Denotes Oregon 4-year institutions rank 46th in the U.S. on a per FTE basis."/>
          <p:cNvGrpSpPr/>
          <p:nvPr/>
        </p:nvGrpSpPr>
        <p:grpSpPr>
          <a:xfrm>
            <a:off x="2334704" y="1868868"/>
            <a:ext cx="7291070" cy="3844925"/>
            <a:chOff x="2334704" y="1868868"/>
            <a:chExt cx="7291070" cy="3844925"/>
          </a:xfrm>
        </p:grpSpPr>
        <p:sp>
          <p:nvSpPr>
            <p:cNvPr id="8" name="object 8"/>
            <p:cNvSpPr/>
            <p:nvPr/>
          </p:nvSpPr>
          <p:spPr>
            <a:xfrm>
              <a:off x="2779776" y="2652356"/>
              <a:ext cx="6436995" cy="3054985"/>
            </a:xfrm>
            <a:custGeom>
              <a:avLst/>
              <a:gdLst/>
              <a:ahLst/>
              <a:cxnLst/>
              <a:rect l="l" t="t" r="r" b="b"/>
              <a:pathLst>
                <a:path w="6436995" h="3054985">
                  <a:moveTo>
                    <a:pt x="1005306" y="1344803"/>
                  </a:moveTo>
                  <a:lnTo>
                    <a:pt x="0" y="1344803"/>
                  </a:lnTo>
                  <a:lnTo>
                    <a:pt x="0" y="3054858"/>
                  </a:lnTo>
                  <a:lnTo>
                    <a:pt x="1005306" y="3054858"/>
                  </a:lnTo>
                  <a:lnTo>
                    <a:pt x="1005306" y="1344803"/>
                  </a:lnTo>
                  <a:close/>
                </a:path>
                <a:path w="6436995" h="3054985">
                  <a:moveTo>
                    <a:pt x="2816326" y="0"/>
                  </a:moveTo>
                  <a:lnTo>
                    <a:pt x="1809496" y="0"/>
                  </a:lnTo>
                  <a:lnTo>
                    <a:pt x="1809496" y="3054858"/>
                  </a:lnTo>
                  <a:lnTo>
                    <a:pt x="2816326" y="3054858"/>
                  </a:lnTo>
                  <a:lnTo>
                    <a:pt x="2816326" y="0"/>
                  </a:lnTo>
                  <a:close/>
                </a:path>
                <a:path w="6436995" h="3054985">
                  <a:moveTo>
                    <a:pt x="4627473" y="1951012"/>
                  </a:moveTo>
                  <a:lnTo>
                    <a:pt x="3620643" y="1951012"/>
                  </a:lnTo>
                  <a:lnTo>
                    <a:pt x="3620643" y="3054858"/>
                  </a:lnTo>
                  <a:lnTo>
                    <a:pt x="4627473" y="3054858"/>
                  </a:lnTo>
                  <a:lnTo>
                    <a:pt x="4627473" y="1951012"/>
                  </a:lnTo>
                  <a:close/>
                </a:path>
                <a:path w="6436995" h="3054985">
                  <a:moveTo>
                    <a:pt x="6436969" y="775208"/>
                  </a:moveTo>
                  <a:lnTo>
                    <a:pt x="5431663" y="775208"/>
                  </a:lnTo>
                  <a:lnTo>
                    <a:pt x="5431663" y="3054858"/>
                  </a:lnTo>
                  <a:lnTo>
                    <a:pt x="6436969" y="3054858"/>
                  </a:lnTo>
                  <a:lnTo>
                    <a:pt x="6436969" y="775208"/>
                  </a:lnTo>
                  <a:close/>
                </a:path>
              </a:pathLst>
            </a:custGeom>
            <a:solidFill>
              <a:srgbClr val="0062A7"/>
            </a:solidFill>
          </p:spPr>
          <p:txBody>
            <a:bodyPr wrap="square" lIns="0" tIns="0" rIns="0" bIns="0" rtlCol="0"/>
            <a:lstStyle/>
            <a:p>
              <a:endParaRPr/>
            </a:p>
          </p:txBody>
        </p:sp>
        <p:sp>
          <p:nvSpPr>
            <p:cNvPr id="9" name="object 9"/>
            <p:cNvSpPr/>
            <p:nvPr/>
          </p:nvSpPr>
          <p:spPr>
            <a:xfrm>
              <a:off x="2779776" y="2158517"/>
              <a:ext cx="6436995" cy="2441575"/>
            </a:xfrm>
            <a:custGeom>
              <a:avLst/>
              <a:gdLst/>
              <a:ahLst/>
              <a:cxnLst/>
              <a:rect l="l" t="t" r="r" b="b"/>
              <a:pathLst>
                <a:path w="6436995" h="2441575">
                  <a:moveTo>
                    <a:pt x="1005306" y="1456118"/>
                  </a:moveTo>
                  <a:lnTo>
                    <a:pt x="0" y="1456118"/>
                  </a:lnTo>
                  <a:lnTo>
                    <a:pt x="0" y="1835378"/>
                  </a:lnTo>
                  <a:lnTo>
                    <a:pt x="1005306" y="1835378"/>
                  </a:lnTo>
                  <a:lnTo>
                    <a:pt x="1005306" y="1456118"/>
                  </a:lnTo>
                  <a:close/>
                </a:path>
                <a:path w="6436995" h="2441575">
                  <a:moveTo>
                    <a:pt x="2816326" y="0"/>
                  </a:moveTo>
                  <a:lnTo>
                    <a:pt x="1809496" y="0"/>
                  </a:lnTo>
                  <a:lnTo>
                    <a:pt x="1809496" y="490448"/>
                  </a:lnTo>
                  <a:lnTo>
                    <a:pt x="2816326" y="490448"/>
                  </a:lnTo>
                  <a:lnTo>
                    <a:pt x="2816326" y="0"/>
                  </a:lnTo>
                  <a:close/>
                </a:path>
                <a:path w="6436995" h="2441575">
                  <a:moveTo>
                    <a:pt x="4627473" y="2197862"/>
                  </a:moveTo>
                  <a:lnTo>
                    <a:pt x="3620643" y="2197862"/>
                  </a:lnTo>
                  <a:lnTo>
                    <a:pt x="3620643" y="2441549"/>
                  </a:lnTo>
                  <a:lnTo>
                    <a:pt x="4627473" y="2441549"/>
                  </a:lnTo>
                  <a:lnTo>
                    <a:pt x="4627473" y="2197862"/>
                  </a:lnTo>
                  <a:close/>
                </a:path>
                <a:path w="6436995" h="2441575">
                  <a:moveTo>
                    <a:pt x="6436969" y="898588"/>
                  </a:moveTo>
                  <a:lnTo>
                    <a:pt x="5431663" y="898588"/>
                  </a:lnTo>
                  <a:lnTo>
                    <a:pt x="5431663" y="1265656"/>
                  </a:lnTo>
                  <a:lnTo>
                    <a:pt x="6436969" y="1265656"/>
                  </a:lnTo>
                  <a:lnTo>
                    <a:pt x="6436969" y="898588"/>
                  </a:lnTo>
                  <a:close/>
                </a:path>
              </a:pathLst>
            </a:custGeom>
            <a:solidFill>
              <a:srgbClr val="399FFF"/>
            </a:solidFill>
          </p:spPr>
          <p:txBody>
            <a:bodyPr wrap="square" lIns="0" tIns="0" rIns="0" bIns="0" rtlCol="0"/>
            <a:lstStyle/>
            <a:p>
              <a:endParaRPr/>
            </a:p>
          </p:txBody>
        </p:sp>
        <p:sp>
          <p:nvSpPr>
            <p:cNvPr id="10" name="object 10"/>
            <p:cNvSpPr/>
            <p:nvPr/>
          </p:nvSpPr>
          <p:spPr>
            <a:xfrm>
              <a:off x="2784348" y="2163102"/>
              <a:ext cx="6436995" cy="2441575"/>
            </a:xfrm>
            <a:custGeom>
              <a:avLst/>
              <a:gdLst/>
              <a:ahLst/>
              <a:cxnLst/>
              <a:rect l="l" t="t" r="r" b="b"/>
              <a:pathLst>
                <a:path w="6436995" h="2441575">
                  <a:moveTo>
                    <a:pt x="0" y="1835365"/>
                  </a:moveTo>
                  <a:lnTo>
                    <a:pt x="1005306" y="1835365"/>
                  </a:lnTo>
                  <a:lnTo>
                    <a:pt x="1005306" y="1456105"/>
                  </a:lnTo>
                  <a:lnTo>
                    <a:pt x="0" y="1456105"/>
                  </a:lnTo>
                  <a:lnTo>
                    <a:pt x="0" y="1835365"/>
                  </a:lnTo>
                  <a:close/>
                </a:path>
                <a:path w="6436995" h="2441575">
                  <a:moveTo>
                    <a:pt x="1809496" y="490435"/>
                  </a:moveTo>
                  <a:lnTo>
                    <a:pt x="2816326" y="490435"/>
                  </a:lnTo>
                  <a:lnTo>
                    <a:pt x="2816326" y="0"/>
                  </a:lnTo>
                  <a:lnTo>
                    <a:pt x="1809496" y="0"/>
                  </a:lnTo>
                  <a:lnTo>
                    <a:pt x="1809496" y="490435"/>
                  </a:lnTo>
                  <a:close/>
                </a:path>
                <a:path w="6436995" h="2441575">
                  <a:moveTo>
                    <a:pt x="3620642" y="2441536"/>
                  </a:moveTo>
                  <a:lnTo>
                    <a:pt x="4627473" y="2441536"/>
                  </a:lnTo>
                  <a:lnTo>
                    <a:pt x="4627473" y="2197836"/>
                  </a:lnTo>
                  <a:lnTo>
                    <a:pt x="3620642" y="2197836"/>
                  </a:lnTo>
                  <a:lnTo>
                    <a:pt x="3620642" y="2441536"/>
                  </a:lnTo>
                  <a:close/>
                </a:path>
                <a:path w="6436995" h="2441575">
                  <a:moveTo>
                    <a:pt x="5431662" y="1265643"/>
                  </a:moveTo>
                  <a:lnTo>
                    <a:pt x="6436969" y="1265643"/>
                  </a:lnTo>
                  <a:lnTo>
                    <a:pt x="6436969" y="898575"/>
                  </a:lnTo>
                  <a:lnTo>
                    <a:pt x="5431662" y="898575"/>
                  </a:lnTo>
                  <a:lnTo>
                    <a:pt x="5431662" y="1265643"/>
                  </a:lnTo>
                  <a:close/>
                </a:path>
              </a:pathLst>
            </a:custGeom>
            <a:ln w="9525">
              <a:solidFill>
                <a:srgbClr val="FFFFFF"/>
              </a:solidFill>
            </a:ln>
          </p:spPr>
          <p:txBody>
            <a:bodyPr wrap="square" lIns="0" tIns="0" rIns="0" bIns="0" rtlCol="0"/>
            <a:lstStyle/>
            <a:p>
              <a:endParaRPr/>
            </a:p>
          </p:txBody>
        </p:sp>
        <p:sp>
          <p:nvSpPr>
            <p:cNvPr id="11" name="object 11"/>
            <p:cNvSpPr/>
            <p:nvPr/>
          </p:nvSpPr>
          <p:spPr>
            <a:xfrm>
              <a:off x="8211312" y="3054857"/>
              <a:ext cx="1005840" cy="8890"/>
            </a:xfrm>
            <a:custGeom>
              <a:avLst/>
              <a:gdLst/>
              <a:ahLst/>
              <a:cxnLst/>
              <a:rect l="l" t="t" r="r" b="b"/>
              <a:pathLst>
                <a:path w="1005840" h="8889">
                  <a:moveTo>
                    <a:pt x="123088" y="0"/>
                  </a:moveTo>
                  <a:lnTo>
                    <a:pt x="0" y="0"/>
                  </a:lnTo>
                  <a:lnTo>
                    <a:pt x="0" y="8382"/>
                  </a:lnTo>
                  <a:lnTo>
                    <a:pt x="123088" y="8382"/>
                  </a:lnTo>
                  <a:lnTo>
                    <a:pt x="123088" y="0"/>
                  </a:lnTo>
                  <a:close/>
                </a:path>
                <a:path w="1005840" h="8889">
                  <a:moveTo>
                    <a:pt x="1005293" y="0"/>
                  </a:moveTo>
                  <a:lnTo>
                    <a:pt x="886968" y="0"/>
                  </a:lnTo>
                  <a:lnTo>
                    <a:pt x="886968" y="8382"/>
                  </a:lnTo>
                  <a:lnTo>
                    <a:pt x="1005293" y="8382"/>
                  </a:lnTo>
                  <a:lnTo>
                    <a:pt x="1005293" y="0"/>
                  </a:lnTo>
                  <a:close/>
                </a:path>
              </a:pathLst>
            </a:custGeom>
            <a:solidFill>
              <a:srgbClr val="90D6FB"/>
            </a:solidFill>
          </p:spPr>
          <p:txBody>
            <a:bodyPr wrap="square" lIns="0" tIns="0" rIns="0" bIns="0" rtlCol="0"/>
            <a:lstStyle/>
            <a:p>
              <a:endParaRPr/>
            </a:p>
          </p:txBody>
        </p:sp>
        <p:sp>
          <p:nvSpPr>
            <p:cNvPr id="12" name="object 12"/>
            <p:cNvSpPr/>
            <p:nvPr/>
          </p:nvSpPr>
          <p:spPr>
            <a:xfrm>
              <a:off x="8211312" y="3054858"/>
              <a:ext cx="128270" cy="0"/>
            </a:xfrm>
            <a:custGeom>
              <a:avLst/>
              <a:gdLst/>
              <a:ahLst/>
              <a:cxnLst/>
              <a:rect l="l" t="t" r="r" b="b"/>
              <a:pathLst>
                <a:path w="128270">
                  <a:moveTo>
                    <a:pt x="0" y="0"/>
                  </a:moveTo>
                  <a:lnTo>
                    <a:pt x="127762" y="0"/>
                  </a:lnTo>
                </a:path>
              </a:pathLst>
            </a:custGeom>
            <a:ln w="15925">
              <a:solidFill>
                <a:srgbClr val="FFFFFF"/>
              </a:solidFill>
            </a:ln>
          </p:spPr>
          <p:txBody>
            <a:bodyPr wrap="square" lIns="0" tIns="0" rIns="0" bIns="0" rtlCol="0"/>
            <a:lstStyle/>
            <a:p>
              <a:endParaRPr/>
            </a:p>
          </p:txBody>
        </p:sp>
        <p:sp>
          <p:nvSpPr>
            <p:cNvPr id="13" name="object 13"/>
            <p:cNvSpPr/>
            <p:nvPr/>
          </p:nvSpPr>
          <p:spPr>
            <a:xfrm>
              <a:off x="9098280" y="3054858"/>
              <a:ext cx="127635" cy="0"/>
            </a:xfrm>
            <a:custGeom>
              <a:avLst/>
              <a:gdLst/>
              <a:ahLst/>
              <a:cxnLst/>
              <a:rect l="l" t="t" r="r" b="b"/>
              <a:pathLst>
                <a:path w="127634">
                  <a:moveTo>
                    <a:pt x="0" y="0"/>
                  </a:moveTo>
                  <a:lnTo>
                    <a:pt x="127380" y="0"/>
                  </a:lnTo>
                </a:path>
              </a:pathLst>
            </a:custGeom>
            <a:ln w="15925">
              <a:solidFill>
                <a:srgbClr val="FFFFFF"/>
              </a:solidFill>
            </a:ln>
          </p:spPr>
          <p:txBody>
            <a:bodyPr wrap="square" lIns="0" tIns="0" rIns="0" bIns="0" rtlCol="0"/>
            <a:lstStyle/>
            <a:p>
              <a:endParaRPr/>
            </a:p>
          </p:txBody>
        </p:sp>
        <p:sp>
          <p:nvSpPr>
            <p:cNvPr id="14" name="object 14"/>
            <p:cNvSpPr/>
            <p:nvPr/>
          </p:nvSpPr>
          <p:spPr>
            <a:xfrm>
              <a:off x="4594860" y="2153907"/>
              <a:ext cx="1005840" cy="8890"/>
            </a:xfrm>
            <a:custGeom>
              <a:avLst/>
              <a:gdLst/>
              <a:ahLst/>
              <a:cxnLst/>
              <a:rect l="l" t="t" r="r" b="b"/>
              <a:pathLst>
                <a:path w="1005839" h="8889">
                  <a:moveTo>
                    <a:pt x="0" y="8775"/>
                  </a:moveTo>
                  <a:lnTo>
                    <a:pt x="1005459" y="8775"/>
                  </a:lnTo>
                  <a:lnTo>
                    <a:pt x="1005459" y="0"/>
                  </a:lnTo>
                  <a:lnTo>
                    <a:pt x="0" y="0"/>
                  </a:lnTo>
                  <a:lnTo>
                    <a:pt x="0" y="8775"/>
                  </a:lnTo>
                  <a:close/>
                </a:path>
              </a:pathLst>
            </a:custGeom>
            <a:ln w="9525">
              <a:solidFill>
                <a:srgbClr val="FFFFFF"/>
              </a:solidFill>
            </a:ln>
          </p:spPr>
          <p:txBody>
            <a:bodyPr wrap="square" lIns="0" tIns="0" rIns="0" bIns="0" rtlCol="0"/>
            <a:lstStyle/>
            <a:p>
              <a:endParaRPr/>
            </a:p>
          </p:txBody>
        </p:sp>
        <p:sp>
          <p:nvSpPr>
            <p:cNvPr id="15" name="object 15"/>
            <p:cNvSpPr/>
            <p:nvPr/>
          </p:nvSpPr>
          <p:spPr>
            <a:xfrm>
              <a:off x="2382012" y="1870455"/>
              <a:ext cx="0" cy="3841115"/>
            </a:xfrm>
            <a:custGeom>
              <a:avLst/>
              <a:gdLst/>
              <a:ahLst/>
              <a:cxnLst/>
              <a:rect l="l" t="t" r="r" b="b"/>
              <a:pathLst>
                <a:path h="3841115">
                  <a:moveTo>
                    <a:pt x="0" y="3841076"/>
                  </a:moveTo>
                  <a:lnTo>
                    <a:pt x="0" y="0"/>
                  </a:lnTo>
                </a:path>
              </a:pathLst>
            </a:custGeom>
            <a:ln w="3175">
              <a:solidFill>
                <a:srgbClr val="747480"/>
              </a:solidFill>
            </a:ln>
          </p:spPr>
          <p:txBody>
            <a:bodyPr wrap="square" lIns="0" tIns="0" rIns="0" bIns="0" rtlCol="0"/>
            <a:lstStyle/>
            <a:p>
              <a:endParaRPr/>
            </a:p>
          </p:txBody>
        </p:sp>
        <p:sp>
          <p:nvSpPr>
            <p:cNvPr id="16" name="object 16"/>
            <p:cNvSpPr/>
            <p:nvPr/>
          </p:nvSpPr>
          <p:spPr>
            <a:xfrm>
              <a:off x="2336292" y="5711532"/>
              <a:ext cx="45720" cy="0"/>
            </a:xfrm>
            <a:custGeom>
              <a:avLst/>
              <a:gdLst/>
              <a:ahLst/>
              <a:cxnLst/>
              <a:rect l="l" t="t" r="r" b="b"/>
              <a:pathLst>
                <a:path w="45719">
                  <a:moveTo>
                    <a:pt x="0" y="0"/>
                  </a:moveTo>
                  <a:lnTo>
                    <a:pt x="45339" y="0"/>
                  </a:lnTo>
                </a:path>
              </a:pathLst>
            </a:custGeom>
            <a:ln w="3175">
              <a:solidFill>
                <a:srgbClr val="747480"/>
              </a:solidFill>
            </a:ln>
          </p:spPr>
          <p:txBody>
            <a:bodyPr wrap="square" lIns="0" tIns="0" rIns="0" bIns="0" rtlCol="0"/>
            <a:lstStyle/>
            <a:p>
              <a:endParaRPr/>
            </a:p>
          </p:txBody>
        </p:sp>
        <p:sp>
          <p:nvSpPr>
            <p:cNvPr id="17" name="object 17"/>
            <p:cNvSpPr/>
            <p:nvPr/>
          </p:nvSpPr>
          <p:spPr>
            <a:xfrm>
              <a:off x="2336292" y="5071617"/>
              <a:ext cx="45720" cy="0"/>
            </a:xfrm>
            <a:custGeom>
              <a:avLst/>
              <a:gdLst/>
              <a:ahLst/>
              <a:cxnLst/>
              <a:rect l="l" t="t" r="r" b="b"/>
              <a:pathLst>
                <a:path w="45719">
                  <a:moveTo>
                    <a:pt x="0" y="0"/>
                  </a:moveTo>
                  <a:lnTo>
                    <a:pt x="45339" y="0"/>
                  </a:lnTo>
                </a:path>
              </a:pathLst>
            </a:custGeom>
            <a:ln w="3175">
              <a:solidFill>
                <a:srgbClr val="747480"/>
              </a:solidFill>
            </a:ln>
          </p:spPr>
          <p:txBody>
            <a:bodyPr wrap="square" lIns="0" tIns="0" rIns="0" bIns="0" rtlCol="0"/>
            <a:lstStyle/>
            <a:p>
              <a:endParaRPr/>
            </a:p>
          </p:txBody>
        </p:sp>
        <p:sp>
          <p:nvSpPr>
            <p:cNvPr id="18" name="object 18"/>
            <p:cNvSpPr/>
            <p:nvPr/>
          </p:nvSpPr>
          <p:spPr>
            <a:xfrm>
              <a:off x="2336292" y="4431410"/>
              <a:ext cx="45720" cy="0"/>
            </a:xfrm>
            <a:custGeom>
              <a:avLst/>
              <a:gdLst/>
              <a:ahLst/>
              <a:cxnLst/>
              <a:rect l="l" t="t" r="r" b="b"/>
              <a:pathLst>
                <a:path w="45719">
                  <a:moveTo>
                    <a:pt x="0" y="0"/>
                  </a:moveTo>
                  <a:lnTo>
                    <a:pt x="45339" y="0"/>
                  </a:lnTo>
                </a:path>
              </a:pathLst>
            </a:custGeom>
            <a:ln w="3175">
              <a:solidFill>
                <a:srgbClr val="747480"/>
              </a:solidFill>
            </a:ln>
          </p:spPr>
          <p:txBody>
            <a:bodyPr wrap="square" lIns="0" tIns="0" rIns="0" bIns="0" rtlCol="0"/>
            <a:lstStyle/>
            <a:p>
              <a:endParaRPr/>
            </a:p>
          </p:txBody>
        </p:sp>
        <p:sp>
          <p:nvSpPr>
            <p:cNvPr id="19" name="object 19"/>
            <p:cNvSpPr/>
            <p:nvPr/>
          </p:nvSpPr>
          <p:spPr>
            <a:xfrm>
              <a:off x="2336292" y="3791076"/>
              <a:ext cx="45720" cy="0"/>
            </a:xfrm>
            <a:custGeom>
              <a:avLst/>
              <a:gdLst/>
              <a:ahLst/>
              <a:cxnLst/>
              <a:rect l="l" t="t" r="r" b="b"/>
              <a:pathLst>
                <a:path w="45719">
                  <a:moveTo>
                    <a:pt x="0" y="0"/>
                  </a:moveTo>
                  <a:lnTo>
                    <a:pt x="45339" y="0"/>
                  </a:lnTo>
                </a:path>
              </a:pathLst>
            </a:custGeom>
            <a:ln w="3175">
              <a:solidFill>
                <a:srgbClr val="747480"/>
              </a:solidFill>
            </a:ln>
          </p:spPr>
          <p:txBody>
            <a:bodyPr wrap="square" lIns="0" tIns="0" rIns="0" bIns="0" rtlCol="0"/>
            <a:lstStyle/>
            <a:p>
              <a:endParaRPr/>
            </a:p>
          </p:txBody>
        </p:sp>
        <p:sp>
          <p:nvSpPr>
            <p:cNvPr id="20" name="object 20"/>
            <p:cNvSpPr/>
            <p:nvPr/>
          </p:nvSpPr>
          <p:spPr>
            <a:xfrm>
              <a:off x="2336292" y="3150869"/>
              <a:ext cx="45720" cy="0"/>
            </a:xfrm>
            <a:custGeom>
              <a:avLst/>
              <a:gdLst/>
              <a:ahLst/>
              <a:cxnLst/>
              <a:rect l="l" t="t" r="r" b="b"/>
              <a:pathLst>
                <a:path w="45719">
                  <a:moveTo>
                    <a:pt x="0" y="0"/>
                  </a:moveTo>
                  <a:lnTo>
                    <a:pt x="45339" y="0"/>
                  </a:lnTo>
                </a:path>
              </a:pathLst>
            </a:custGeom>
            <a:ln w="3175">
              <a:solidFill>
                <a:srgbClr val="747480"/>
              </a:solidFill>
            </a:ln>
          </p:spPr>
          <p:txBody>
            <a:bodyPr wrap="square" lIns="0" tIns="0" rIns="0" bIns="0" rtlCol="0"/>
            <a:lstStyle/>
            <a:p>
              <a:endParaRPr/>
            </a:p>
          </p:txBody>
        </p:sp>
        <p:sp>
          <p:nvSpPr>
            <p:cNvPr id="21" name="object 21"/>
            <p:cNvSpPr/>
            <p:nvPr/>
          </p:nvSpPr>
          <p:spPr>
            <a:xfrm>
              <a:off x="2336292" y="2510662"/>
              <a:ext cx="45720" cy="0"/>
            </a:xfrm>
            <a:custGeom>
              <a:avLst/>
              <a:gdLst/>
              <a:ahLst/>
              <a:cxnLst/>
              <a:rect l="l" t="t" r="r" b="b"/>
              <a:pathLst>
                <a:path w="45719">
                  <a:moveTo>
                    <a:pt x="0" y="0"/>
                  </a:moveTo>
                  <a:lnTo>
                    <a:pt x="45339" y="0"/>
                  </a:lnTo>
                </a:path>
              </a:pathLst>
            </a:custGeom>
            <a:ln w="3175">
              <a:solidFill>
                <a:srgbClr val="747480"/>
              </a:solidFill>
            </a:ln>
          </p:spPr>
          <p:txBody>
            <a:bodyPr wrap="square" lIns="0" tIns="0" rIns="0" bIns="0" rtlCol="0"/>
            <a:lstStyle/>
            <a:p>
              <a:endParaRPr/>
            </a:p>
          </p:txBody>
        </p:sp>
        <p:sp>
          <p:nvSpPr>
            <p:cNvPr id="22" name="object 22"/>
            <p:cNvSpPr/>
            <p:nvPr/>
          </p:nvSpPr>
          <p:spPr>
            <a:xfrm>
              <a:off x="2336292" y="1870455"/>
              <a:ext cx="45720" cy="0"/>
            </a:xfrm>
            <a:custGeom>
              <a:avLst/>
              <a:gdLst/>
              <a:ahLst/>
              <a:cxnLst/>
              <a:rect l="l" t="t" r="r" b="b"/>
              <a:pathLst>
                <a:path w="45719">
                  <a:moveTo>
                    <a:pt x="0" y="0"/>
                  </a:moveTo>
                  <a:lnTo>
                    <a:pt x="45339" y="0"/>
                  </a:lnTo>
                </a:path>
              </a:pathLst>
            </a:custGeom>
            <a:ln w="3175">
              <a:solidFill>
                <a:srgbClr val="747480"/>
              </a:solidFill>
            </a:ln>
          </p:spPr>
          <p:txBody>
            <a:bodyPr wrap="square" lIns="0" tIns="0" rIns="0" bIns="0" rtlCol="0"/>
            <a:lstStyle/>
            <a:p>
              <a:endParaRPr/>
            </a:p>
          </p:txBody>
        </p:sp>
        <p:sp>
          <p:nvSpPr>
            <p:cNvPr id="23" name="object 23"/>
            <p:cNvSpPr/>
            <p:nvPr/>
          </p:nvSpPr>
          <p:spPr>
            <a:xfrm>
              <a:off x="2382012" y="5711850"/>
              <a:ext cx="7242175" cy="0"/>
            </a:xfrm>
            <a:custGeom>
              <a:avLst/>
              <a:gdLst/>
              <a:ahLst/>
              <a:cxnLst/>
              <a:rect l="l" t="t" r="r" b="b"/>
              <a:pathLst>
                <a:path w="7242175">
                  <a:moveTo>
                    <a:pt x="0" y="0"/>
                  </a:moveTo>
                  <a:lnTo>
                    <a:pt x="7241794" y="0"/>
                  </a:lnTo>
                </a:path>
              </a:pathLst>
            </a:custGeom>
            <a:ln w="3175">
              <a:solidFill>
                <a:srgbClr val="747480"/>
              </a:solidFill>
            </a:ln>
          </p:spPr>
          <p:txBody>
            <a:bodyPr wrap="square" lIns="0" tIns="0" rIns="0" bIns="0" rtlCol="0"/>
            <a:lstStyle/>
            <a:p>
              <a:endParaRPr/>
            </a:p>
          </p:txBody>
        </p:sp>
      </p:grpSp>
      <p:sp>
        <p:nvSpPr>
          <p:cNvPr id="24" name="object 24"/>
          <p:cNvSpPr txBox="1"/>
          <p:nvPr/>
        </p:nvSpPr>
        <p:spPr>
          <a:xfrm>
            <a:off x="1964944" y="4952809"/>
            <a:ext cx="264160" cy="212725"/>
          </a:xfrm>
          <a:prstGeom prst="rect">
            <a:avLst/>
          </a:prstGeom>
        </p:spPr>
        <p:txBody>
          <a:bodyPr vert="horz" wrap="square" lIns="0" tIns="15875" rIns="0" bIns="0" rtlCol="0">
            <a:spAutoFit/>
          </a:bodyPr>
          <a:lstStyle/>
          <a:p>
            <a:pPr marL="12700">
              <a:lnSpc>
                <a:spcPct val="100000"/>
              </a:lnSpc>
              <a:spcBef>
                <a:spcPts val="125"/>
              </a:spcBef>
            </a:pPr>
            <a:r>
              <a:rPr sz="1200" spc="-25" dirty="0">
                <a:solidFill>
                  <a:srgbClr val="1A1A22"/>
                </a:solidFill>
                <a:latin typeface="Arial"/>
                <a:cs typeface="Arial"/>
              </a:rPr>
              <a:t>$2k</a:t>
            </a:r>
            <a:endParaRPr sz="1200">
              <a:latin typeface="Arial"/>
              <a:cs typeface="Arial"/>
            </a:endParaRPr>
          </a:p>
        </p:txBody>
      </p:sp>
      <p:sp>
        <p:nvSpPr>
          <p:cNvPr id="25" name="object 25"/>
          <p:cNvSpPr txBox="1"/>
          <p:nvPr/>
        </p:nvSpPr>
        <p:spPr>
          <a:xfrm>
            <a:off x="1964944" y="4312411"/>
            <a:ext cx="264160" cy="212090"/>
          </a:xfrm>
          <a:prstGeom prst="rect">
            <a:avLst/>
          </a:prstGeom>
        </p:spPr>
        <p:txBody>
          <a:bodyPr vert="horz" wrap="square" lIns="0" tIns="15875" rIns="0" bIns="0" rtlCol="0">
            <a:spAutoFit/>
          </a:bodyPr>
          <a:lstStyle/>
          <a:p>
            <a:pPr marL="12700">
              <a:lnSpc>
                <a:spcPct val="100000"/>
              </a:lnSpc>
              <a:spcBef>
                <a:spcPts val="125"/>
              </a:spcBef>
            </a:pPr>
            <a:r>
              <a:rPr sz="1200" spc="-25" dirty="0">
                <a:solidFill>
                  <a:srgbClr val="1A1A22"/>
                </a:solidFill>
                <a:latin typeface="Arial"/>
                <a:cs typeface="Arial"/>
              </a:rPr>
              <a:t>$4k</a:t>
            </a:r>
            <a:endParaRPr sz="1200">
              <a:latin typeface="Arial"/>
              <a:cs typeface="Arial"/>
            </a:endParaRPr>
          </a:p>
        </p:txBody>
      </p:sp>
      <p:sp>
        <p:nvSpPr>
          <p:cNvPr id="26" name="object 26"/>
          <p:cNvSpPr txBox="1"/>
          <p:nvPr/>
        </p:nvSpPr>
        <p:spPr>
          <a:xfrm>
            <a:off x="1964944" y="3671697"/>
            <a:ext cx="264160" cy="212090"/>
          </a:xfrm>
          <a:prstGeom prst="rect">
            <a:avLst/>
          </a:prstGeom>
        </p:spPr>
        <p:txBody>
          <a:bodyPr vert="horz" wrap="square" lIns="0" tIns="15875" rIns="0" bIns="0" rtlCol="0">
            <a:spAutoFit/>
          </a:bodyPr>
          <a:lstStyle/>
          <a:p>
            <a:pPr marL="12700">
              <a:lnSpc>
                <a:spcPct val="100000"/>
              </a:lnSpc>
              <a:spcBef>
                <a:spcPts val="125"/>
              </a:spcBef>
            </a:pPr>
            <a:r>
              <a:rPr sz="1200" spc="-25" dirty="0">
                <a:solidFill>
                  <a:srgbClr val="1A1A22"/>
                </a:solidFill>
                <a:latin typeface="Arial"/>
                <a:cs typeface="Arial"/>
              </a:rPr>
              <a:t>$6k</a:t>
            </a:r>
            <a:endParaRPr sz="1200">
              <a:latin typeface="Arial"/>
              <a:cs typeface="Arial"/>
            </a:endParaRPr>
          </a:p>
        </p:txBody>
      </p:sp>
      <p:sp>
        <p:nvSpPr>
          <p:cNvPr id="27" name="object 27"/>
          <p:cNvSpPr txBox="1"/>
          <p:nvPr/>
        </p:nvSpPr>
        <p:spPr>
          <a:xfrm>
            <a:off x="1964944" y="3028759"/>
            <a:ext cx="264160" cy="212725"/>
          </a:xfrm>
          <a:prstGeom prst="rect">
            <a:avLst/>
          </a:prstGeom>
        </p:spPr>
        <p:txBody>
          <a:bodyPr vert="horz" wrap="square" lIns="0" tIns="15875" rIns="0" bIns="0" rtlCol="0">
            <a:spAutoFit/>
          </a:bodyPr>
          <a:lstStyle/>
          <a:p>
            <a:pPr marL="12700">
              <a:lnSpc>
                <a:spcPct val="100000"/>
              </a:lnSpc>
              <a:spcBef>
                <a:spcPts val="125"/>
              </a:spcBef>
            </a:pPr>
            <a:r>
              <a:rPr sz="1200" spc="-25" dirty="0">
                <a:solidFill>
                  <a:srgbClr val="1A1A22"/>
                </a:solidFill>
                <a:latin typeface="Arial"/>
                <a:cs typeface="Arial"/>
              </a:rPr>
              <a:t>$8k</a:t>
            </a:r>
            <a:endParaRPr sz="1200">
              <a:latin typeface="Arial"/>
              <a:cs typeface="Arial"/>
            </a:endParaRPr>
          </a:p>
        </p:txBody>
      </p:sp>
      <p:sp>
        <p:nvSpPr>
          <p:cNvPr id="28" name="object 28"/>
          <p:cNvSpPr txBox="1"/>
          <p:nvPr/>
        </p:nvSpPr>
        <p:spPr>
          <a:xfrm>
            <a:off x="1880742" y="2388044"/>
            <a:ext cx="346075" cy="212725"/>
          </a:xfrm>
          <a:prstGeom prst="rect">
            <a:avLst/>
          </a:prstGeom>
        </p:spPr>
        <p:txBody>
          <a:bodyPr vert="horz" wrap="square" lIns="0" tIns="15875" rIns="0" bIns="0" rtlCol="0">
            <a:spAutoFit/>
          </a:bodyPr>
          <a:lstStyle/>
          <a:p>
            <a:pPr marL="12700">
              <a:lnSpc>
                <a:spcPct val="100000"/>
              </a:lnSpc>
              <a:spcBef>
                <a:spcPts val="125"/>
              </a:spcBef>
            </a:pPr>
            <a:r>
              <a:rPr sz="1200" spc="-20" dirty="0">
                <a:solidFill>
                  <a:srgbClr val="1A1A22"/>
                </a:solidFill>
                <a:latin typeface="Arial"/>
                <a:cs typeface="Arial"/>
              </a:rPr>
              <a:t>$10k</a:t>
            </a:r>
            <a:endParaRPr sz="1200">
              <a:latin typeface="Arial"/>
              <a:cs typeface="Arial"/>
            </a:endParaRPr>
          </a:p>
        </p:txBody>
      </p:sp>
      <p:sp>
        <p:nvSpPr>
          <p:cNvPr id="29" name="object 29"/>
          <p:cNvSpPr txBox="1"/>
          <p:nvPr/>
        </p:nvSpPr>
        <p:spPr>
          <a:xfrm>
            <a:off x="2935097" y="4569333"/>
            <a:ext cx="689610" cy="541655"/>
          </a:xfrm>
          <a:prstGeom prst="rect">
            <a:avLst/>
          </a:prstGeom>
        </p:spPr>
        <p:txBody>
          <a:bodyPr vert="horz" wrap="square" lIns="0" tIns="15875" rIns="0" bIns="0" rtlCol="0">
            <a:spAutoFit/>
          </a:bodyPr>
          <a:lstStyle/>
          <a:p>
            <a:pPr algn="ctr">
              <a:lnSpc>
                <a:spcPts val="1370"/>
              </a:lnSpc>
              <a:spcBef>
                <a:spcPts val="125"/>
              </a:spcBef>
            </a:pPr>
            <a:r>
              <a:rPr sz="1200" spc="-10" dirty="0">
                <a:solidFill>
                  <a:srgbClr val="FFFFFF"/>
                </a:solidFill>
                <a:latin typeface="Arial"/>
                <a:cs typeface="Arial"/>
              </a:rPr>
              <a:t>State</a:t>
            </a:r>
            <a:endParaRPr sz="1200">
              <a:latin typeface="Arial"/>
              <a:cs typeface="Arial"/>
            </a:endParaRPr>
          </a:p>
          <a:p>
            <a:pPr algn="ctr">
              <a:lnSpc>
                <a:spcPts val="1295"/>
              </a:lnSpc>
            </a:pPr>
            <a:r>
              <a:rPr sz="1200" spc="-10" dirty="0">
                <a:solidFill>
                  <a:srgbClr val="FFFFFF"/>
                </a:solidFill>
                <a:latin typeface="Arial"/>
                <a:cs typeface="Arial"/>
              </a:rPr>
              <a:t>Operating</a:t>
            </a:r>
            <a:endParaRPr sz="1200">
              <a:latin typeface="Arial"/>
              <a:cs typeface="Arial"/>
            </a:endParaRPr>
          </a:p>
          <a:p>
            <a:pPr marL="1270" algn="ctr">
              <a:lnSpc>
                <a:spcPts val="1370"/>
              </a:lnSpc>
            </a:pPr>
            <a:r>
              <a:rPr sz="1200" spc="-10" dirty="0">
                <a:solidFill>
                  <a:srgbClr val="FFFFFF"/>
                </a:solidFill>
                <a:latin typeface="Arial"/>
                <a:cs typeface="Arial"/>
              </a:rPr>
              <a:t>$5.3k</a:t>
            </a:r>
            <a:endParaRPr sz="1200">
              <a:latin typeface="Arial"/>
              <a:cs typeface="Arial"/>
            </a:endParaRPr>
          </a:p>
        </p:txBody>
      </p:sp>
      <p:sp>
        <p:nvSpPr>
          <p:cNvPr id="30" name="object 30"/>
          <p:cNvSpPr/>
          <p:nvPr/>
        </p:nvSpPr>
        <p:spPr>
          <a:xfrm>
            <a:off x="2898648" y="3603650"/>
            <a:ext cx="759460" cy="402590"/>
          </a:xfrm>
          <a:custGeom>
            <a:avLst/>
            <a:gdLst/>
            <a:ahLst/>
            <a:cxnLst/>
            <a:rect l="l" t="t" r="r" b="b"/>
            <a:pathLst>
              <a:path w="759460" h="402589">
                <a:moveTo>
                  <a:pt x="758951" y="0"/>
                </a:moveTo>
                <a:lnTo>
                  <a:pt x="0" y="0"/>
                </a:lnTo>
                <a:lnTo>
                  <a:pt x="0" y="402437"/>
                </a:lnTo>
                <a:lnTo>
                  <a:pt x="758951" y="402437"/>
                </a:lnTo>
                <a:lnTo>
                  <a:pt x="758951" y="0"/>
                </a:lnTo>
                <a:close/>
              </a:path>
            </a:pathLst>
          </a:custGeom>
          <a:solidFill>
            <a:srgbClr val="399FFF"/>
          </a:solidFill>
        </p:spPr>
        <p:txBody>
          <a:bodyPr wrap="square" lIns="0" tIns="0" rIns="0" bIns="0" rtlCol="0"/>
          <a:lstStyle/>
          <a:p>
            <a:endParaRPr/>
          </a:p>
        </p:txBody>
      </p:sp>
      <p:sp>
        <p:nvSpPr>
          <p:cNvPr id="31" name="object 31"/>
          <p:cNvSpPr txBox="1"/>
          <p:nvPr/>
        </p:nvSpPr>
        <p:spPr>
          <a:xfrm>
            <a:off x="2908935" y="3572636"/>
            <a:ext cx="741680" cy="463550"/>
          </a:xfrm>
          <a:prstGeom prst="rect">
            <a:avLst/>
          </a:prstGeom>
        </p:spPr>
        <p:txBody>
          <a:bodyPr vert="horz" wrap="square" lIns="0" tIns="13335" rIns="0" bIns="0" rtlCol="0">
            <a:spAutoFit/>
          </a:bodyPr>
          <a:lstStyle/>
          <a:p>
            <a:pPr algn="ctr">
              <a:lnSpc>
                <a:spcPts val="1140"/>
              </a:lnSpc>
              <a:spcBef>
                <a:spcPts val="105"/>
              </a:spcBef>
            </a:pPr>
            <a:r>
              <a:rPr sz="1000" spc="-10" dirty="0">
                <a:solidFill>
                  <a:srgbClr val="FFFFFF"/>
                </a:solidFill>
                <a:latin typeface="Arial"/>
                <a:cs typeface="Arial"/>
              </a:rPr>
              <a:t>State</a:t>
            </a:r>
            <a:endParaRPr sz="1000">
              <a:latin typeface="Arial"/>
              <a:cs typeface="Arial"/>
            </a:endParaRPr>
          </a:p>
          <a:p>
            <a:pPr algn="ctr">
              <a:lnSpc>
                <a:spcPts val="1120"/>
              </a:lnSpc>
            </a:pPr>
            <a:r>
              <a:rPr sz="1000" spc="-10" dirty="0">
                <a:solidFill>
                  <a:srgbClr val="FFFFFF"/>
                </a:solidFill>
                <a:latin typeface="Arial"/>
                <a:cs typeface="Arial"/>
              </a:rPr>
              <a:t>Financial</a:t>
            </a:r>
            <a:r>
              <a:rPr sz="1000" spc="-5" dirty="0">
                <a:solidFill>
                  <a:srgbClr val="FFFFFF"/>
                </a:solidFill>
                <a:latin typeface="Arial"/>
                <a:cs typeface="Arial"/>
              </a:rPr>
              <a:t> </a:t>
            </a:r>
            <a:r>
              <a:rPr sz="1000" spc="-25" dirty="0">
                <a:solidFill>
                  <a:srgbClr val="FFFFFF"/>
                </a:solidFill>
                <a:latin typeface="Arial"/>
                <a:cs typeface="Arial"/>
              </a:rPr>
              <a:t>Aid</a:t>
            </a:r>
            <a:endParaRPr sz="1000">
              <a:latin typeface="Arial"/>
              <a:cs typeface="Arial"/>
            </a:endParaRPr>
          </a:p>
          <a:p>
            <a:pPr algn="ctr">
              <a:lnSpc>
                <a:spcPts val="1180"/>
              </a:lnSpc>
            </a:pPr>
            <a:r>
              <a:rPr sz="1000" spc="-10" dirty="0">
                <a:solidFill>
                  <a:srgbClr val="FFFFFF"/>
                </a:solidFill>
                <a:latin typeface="Arial"/>
                <a:cs typeface="Arial"/>
              </a:rPr>
              <a:t>$1.2k</a:t>
            </a:r>
            <a:endParaRPr sz="1000">
              <a:latin typeface="Arial"/>
              <a:cs typeface="Arial"/>
            </a:endParaRPr>
          </a:p>
        </p:txBody>
      </p:sp>
      <p:sp>
        <p:nvSpPr>
          <p:cNvPr id="32" name="object 32"/>
          <p:cNvSpPr txBox="1"/>
          <p:nvPr/>
        </p:nvSpPr>
        <p:spPr>
          <a:xfrm>
            <a:off x="4747514" y="3894645"/>
            <a:ext cx="688340" cy="542290"/>
          </a:xfrm>
          <a:prstGeom prst="rect">
            <a:avLst/>
          </a:prstGeom>
        </p:spPr>
        <p:txBody>
          <a:bodyPr vert="horz" wrap="square" lIns="0" tIns="36195" rIns="0" bIns="0" rtlCol="0">
            <a:spAutoFit/>
          </a:bodyPr>
          <a:lstStyle/>
          <a:p>
            <a:pPr marL="12700" marR="5080" indent="154305">
              <a:lnSpc>
                <a:spcPts val="1300"/>
              </a:lnSpc>
              <a:spcBef>
                <a:spcPts val="285"/>
              </a:spcBef>
            </a:pPr>
            <a:r>
              <a:rPr sz="1200" spc="-10" dirty="0">
                <a:solidFill>
                  <a:srgbClr val="FFFFFF"/>
                </a:solidFill>
                <a:latin typeface="Arial"/>
                <a:cs typeface="Arial"/>
              </a:rPr>
              <a:t>State Operating</a:t>
            </a:r>
            <a:endParaRPr sz="1200">
              <a:latin typeface="Arial"/>
              <a:cs typeface="Arial"/>
            </a:endParaRPr>
          </a:p>
          <a:p>
            <a:pPr marL="160020">
              <a:lnSpc>
                <a:spcPts val="1275"/>
              </a:lnSpc>
            </a:pPr>
            <a:r>
              <a:rPr sz="1200" spc="-10" dirty="0">
                <a:solidFill>
                  <a:srgbClr val="FFFFFF"/>
                </a:solidFill>
                <a:latin typeface="Arial"/>
                <a:cs typeface="Arial"/>
              </a:rPr>
              <a:t>$9.6k</a:t>
            </a:r>
            <a:endParaRPr sz="1200">
              <a:latin typeface="Arial"/>
              <a:cs typeface="Arial"/>
            </a:endParaRPr>
          </a:p>
        </p:txBody>
      </p:sp>
      <p:sp>
        <p:nvSpPr>
          <p:cNvPr id="33" name="object 33"/>
          <p:cNvSpPr txBox="1"/>
          <p:nvPr/>
        </p:nvSpPr>
        <p:spPr>
          <a:xfrm>
            <a:off x="4721097" y="2168334"/>
            <a:ext cx="741045" cy="463550"/>
          </a:xfrm>
          <a:prstGeom prst="rect">
            <a:avLst/>
          </a:prstGeom>
        </p:spPr>
        <p:txBody>
          <a:bodyPr vert="horz" wrap="square" lIns="0" tIns="13970" rIns="0" bIns="0" rtlCol="0">
            <a:spAutoFit/>
          </a:bodyPr>
          <a:lstStyle/>
          <a:p>
            <a:pPr algn="ctr">
              <a:lnSpc>
                <a:spcPts val="1140"/>
              </a:lnSpc>
              <a:spcBef>
                <a:spcPts val="110"/>
              </a:spcBef>
            </a:pPr>
            <a:r>
              <a:rPr sz="1000" spc="-10" dirty="0">
                <a:solidFill>
                  <a:srgbClr val="FFFFFF"/>
                </a:solidFill>
                <a:latin typeface="Arial"/>
                <a:cs typeface="Arial"/>
              </a:rPr>
              <a:t>State</a:t>
            </a:r>
            <a:endParaRPr sz="1000">
              <a:latin typeface="Arial"/>
              <a:cs typeface="Arial"/>
            </a:endParaRPr>
          </a:p>
          <a:p>
            <a:pPr algn="ctr">
              <a:lnSpc>
                <a:spcPts val="1115"/>
              </a:lnSpc>
            </a:pPr>
            <a:r>
              <a:rPr sz="1000" spc="-10" dirty="0">
                <a:solidFill>
                  <a:srgbClr val="FFFFFF"/>
                </a:solidFill>
                <a:latin typeface="Arial"/>
                <a:cs typeface="Arial"/>
              </a:rPr>
              <a:t>Financial</a:t>
            </a:r>
            <a:r>
              <a:rPr sz="1000" spc="-15" dirty="0">
                <a:solidFill>
                  <a:srgbClr val="FFFFFF"/>
                </a:solidFill>
                <a:latin typeface="Arial"/>
                <a:cs typeface="Arial"/>
              </a:rPr>
              <a:t> </a:t>
            </a:r>
            <a:r>
              <a:rPr sz="1000" spc="-25" dirty="0">
                <a:solidFill>
                  <a:srgbClr val="FFFFFF"/>
                </a:solidFill>
                <a:latin typeface="Arial"/>
                <a:cs typeface="Arial"/>
              </a:rPr>
              <a:t>Aid</a:t>
            </a:r>
            <a:endParaRPr sz="1000">
              <a:latin typeface="Arial"/>
              <a:cs typeface="Arial"/>
            </a:endParaRPr>
          </a:p>
          <a:p>
            <a:pPr algn="ctr">
              <a:lnSpc>
                <a:spcPts val="1175"/>
              </a:lnSpc>
            </a:pPr>
            <a:r>
              <a:rPr sz="1000" spc="-10" dirty="0">
                <a:solidFill>
                  <a:srgbClr val="FFFFFF"/>
                </a:solidFill>
                <a:latin typeface="Arial"/>
                <a:cs typeface="Arial"/>
              </a:rPr>
              <a:t>$1.5k</a:t>
            </a:r>
            <a:endParaRPr sz="1000">
              <a:latin typeface="Arial"/>
              <a:cs typeface="Arial"/>
            </a:endParaRPr>
          </a:p>
        </p:txBody>
      </p:sp>
      <p:sp>
        <p:nvSpPr>
          <p:cNvPr id="34" name="object 34"/>
          <p:cNvSpPr txBox="1"/>
          <p:nvPr/>
        </p:nvSpPr>
        <p:spPr>
          <a:xfrm>
            <a:off x="6561581" y="4872672"/>
            <a:ext cx="688340" cy="542290"/>
          </a:xfrm>
          <a:prstGeom prst="rect">
            <a:avLst/>
          </a:prstGeom>
        </p:spPr>
        <p:txBody>
          <a:bodyPr vert="horz" wrap="square" lIns="0" tIns="36195" rIns="0" bIns="0" rtlCol="0">
            <a:spAutoFit/>
          </a:bodyPr>
          <a:lstStyle/>
          <a:p>
            <a:pPr marL="12700" marR="5080" indent="154305">
              <a:lnSpc>
                <a:spcPts val="1300"/>
              </a:lnSpc>
              <a:spcBef>
                <a:spcPts val="285"/>
              </a:spcBef>
            </a:pPr>
            <a:r>
              <a:rPr sz="1200" spc="-10" dirty="0">
                <a:solidFill>
                  <a:srgbClr val="FFFFFF"/>
                </a:solidFill>
                <a:latin typeface="Arial"/>
                <a:cs typeface="Arial"/>
              </a:rPr>
              <a:t>State Operating</a:t>
            </a:r>
            <a:endParaRPr sz="1200">
              <a:latin typeface="Arial"/>
              <a:cs typeface="Arial"/>
            </a:endParaRPr>
          </a:p>
          <a:p>
            <a:pPr marL="159385">
              <a:lnSpc>
                <a:spcPts val="1275"/>
              </a:lnSpc>
            </a:pPr>
            <a:r>
              <a:rPr sz="1200" spc="-10" dirty="0">
                <a:solidFill>
                  <a:srgbClr val="FFFFFF"/>
                </a:solidFill>
                <a:latin typeface="Arial"/>
                <a:cs typeface="Arial"/>
              </a:rPr>
              <a:t>$3.5k</a:t>
            </a:r>
            <a:endParaRPr sz="1200">
              <a:latin typeface="Arial"/>
              <a:cs typeface="Arial"/>
            </a:endParaRPr>
          </a:p>
        </p:txBody>
      </p:sp>
      <p:sp>
        <p:nvSpPr>
          <p:cNvPr id="35" name="object 35"/>
          <p:cNvSpPr/>
          <p:nvPr/>
        </p:nvSpPr>
        <p:spPr>
          <a:xfrm>
            <a:off x="6528816" y="4271289"/>
            <a:ext cx="759460" cy="412115"/>
          </a:xfrm>
          <a:custGeom>
            <a:avLst/>
            <a:gdLst/>
            <a:ahLst/>
            <a:cxnLst/>
            <a:rect l="l" t="t" r="r" b="b"/>
            <a:pathLst>
              <a:path w="759459" h="412114">
                <a:moveTo>
                  <a:pt x="758951" y="0"/>
                </a:moveTo>
                <a:lnTo>
                  <a:pt x="0" y="0"/>
                </a:lnTo>
                <a:lnTo>
                  <a:pt x="0" y="411581"/>
                </a:lnTo>
                <a:lnTo>
                  <a:pt x="758951" y="411581"/>
                </a:lnTo>
                <a:lnTo>
                  <a:pt x="758951" y="0"/>
                </a:lnTo>
                <a:close/>
              </a:path>
            </a:pathLst>
          </a:custGeom>
          <a:solidFill>
            <a:srgbClr val="399FFF"/>
          </a:solidFill>
        </p:spPr>
        <p:txBody>
          <a:bodyPr wrap="square" lIns="0" tIns="0" rIns="0" bIns="0" rtlCol="0"/>
          <a:lstStyle/>
          <a:p>
            <a:endParaRPr/>
          </a:p>
        </p:txBody>
      </p:sp>
      <p:sp>
        <p:nvSpPr>
          <p:cNvPr id="36" name="object 36"/>
          <p:cNvSpPr txBox="1"/>
          <p:nvPr/>
        </p:nvSpPr>
        <p:spPr>
          <a:xfrm>
            <a:off x="6535039" y="4248404"/>
            <a:ext cx="741680" cy="462915"/>
          </a:xfrm>
          <a:prstGeom prst="rect">
            <a:avLst/>
          </a:prstGeom>
        </p:spPr>
        <p:txBody>
          <a:bodyPr vert="horz" wrap="square" lIns="0" tIns="13335" rIns="0" bIns="0" rtlCol="0">
            <a:spAutoFit/>
          </a:bodyPr>
          <a:lstStyle/>
          <a:p>
            <a:pPr algn="ctr">
              <a:lnSpc>
                <a:spcPts val="1140"/>
              </a:lnSpc>
              <a:spcBef>
                <a:spcPts val="105"/>
              </a:spcBef>
            </a:pPr>
            <a:r>
              <a:rPr sz="1000" spc="-10" dirty="0">
                <a:solidFill>
                  <a:srgbClr val="FFFFFF"/>
                </a:solidFill>
                <a:latin typeface="Arial"/>
                <a:cs typeface="Arial"/>
              </a:rPr>
              <a:t>State</a:t>
            </a:r>
            <a:endParaRPr sz="1000">
              <a:latin typeface="Arial"/>
              <a:cs typeface="Arial"/>
            </a:endParaRPr>
          </a:p>
          <a:p>
            <a:pPr algn="ctr">
              <a:lnSpc>
                <a:spcPts val="1115"/>
              </a:lnSpc>
            </a:pPr>
            <a:r>
              <a:rPr sz="1000" spc="-10" dirty="0">
                <a:solidFill>
                  <a:srgbClr val="FFFFFF"/>
                </a:solidFill>
                <a:latin typeface="Arial"/>
                <a:cs typeface="Arial"/>
              </a:rPr>
              <a:t>Financial</a:t>
            </a:r>
            <a:r>
              <a:rPr sz="1000" spc="-5" dirty="0">
                <a:solidFill>
                  <a:srgbClr val="FFFFFF"/>
                </a:solidFill>
                <a:latin typeface="Arial"/>
                <a:cs typeface="Arial"/>
              </a:rPr>
              <a:t> </a:t>
            </a:r>
            <a:r>
              <a:rPr sz="1000" spc="-25" dirty="0">
                <a:solidFill>
                  <a:srgbClr val="FFFFFF"/>
                </a:solidFill>
                <a:latin typeface="Arial"/>
                <a:cs typeface="Arial"/>
              </a:rPr>
              <a:t>Aid</a:t>
            </a:r>
            <a:endParaRPr sz="1000">
              <a:latin typeface="Arial"/>
              <a:cs typeface="Arial"/>
            </a:endParaRPr>
          </a:p>
          <a:p>
            <a:pPr algn="ctr">
              <a:lnSpc>
                <a:spcPts val="1175"/>
              </a:lnSpc>
            </a:pPr>
            <a:r>
              <a:rPr sz="1000" spc="-10" dirty="0">
                <a:solidFill>
                  <a:srgbClr val="FFFFFF"/>
                </a:solidFill>
                <a:latin typeface="Arial"/>
                <a:cs typeface="Arial"/>
              </a:rPr>
              <a:t>$0.8k</a:t>
            </a:r>
            <a:endParaRPr sz="1000">
              <a:latin typeface="Arial"/>
              <a:cs typeface="Arial"/>
            </a:endParaRPr>
          </a:p>
        </p:txBody>
      </p:sp>
      <p:sp>
        <p:nvSpPr>
          <p:cNvPr id="37" name="object 37"/>
          <p:cNvSpPr txBox="1"/>
          <p:nvPr/>
        </p:nvSpPr>
        <p:spPr>
          <a:xfrm>
            <a:off x="8373618" y="4282757"/>
            <a:ext cx="688340" cy="542290"/>
          </a:xfrm>
          <a:prstGeom prst="rect">
            <a:avLst/>
          </a:prstGeom>
        </p:spPr>
        <p:txBody>
          <a:bodyPr vert="horz" wrap="square" lIns="0" tIns="36195" rIns="0" bIns="0" rtlCol="0">
            <a:spAutoFit/>
          </a:bodyPr>
          <a:lstStyle/>
          <a:p>
            <a:pPr marL="12700" marR="5080" indent="154305">
              <a:lnSpc>
                <a:spcPts val="1300"/>
              </a:lnSpc>
              <a:spcBef>
                <a:spcPts val="285"/>
              </a:spcBef>
            </a:pPr>
            <a:r>
              <a:rPr sz="1200" spc="-10" dirty="0">
                <a:solidFill>
                  <a:srgbClr val="FFFFFF"/>
                </a:solidFill>
                <a:latin typeface="Arial"/>
                <a:cs typeface="Arial"/>
              </a:rPr>
              <a:t>State Operating</a:t>
            </a:r>
            <a:endParaRPr sz="1200">
              <a:latin typeface="Arial"/>
              <a:cs typeface="Arial"/>
            </a:endParaRPr>
          </a:p>
          <a:p>
            <a:pPr marL="159385">
              <a:lnSpc>
                <a:spcPts val="1275"/>
              </a:lnSpc>
            </a:pPr>
            <a:r>
              <a:rPr sz="1200" spc="-10" dirty="0">
                <a:solidFill>
                  <a:srgbClr val="FFFFFF"/>
                </a:solidFill>
                <a:latin typeface="Arial"/>
                <a:cs typeface="Arial"/>
              </a:rPr>
              <a:t>$7.1k</a:t>
            </a:r>
            <a:endParaRPr sz="1200">
              <a:latin typeface="Arial"/>
              <a:cs typeface="Arial"/>
            </a:endParaRPr>
          </a:p>
        </p:txBody>
      </p:sp>
      <p:sp>
        <p:nvSpPr>
          <p:cNvPr id="38" name="object 38"/>
          <p:cNvSpPr/>
          <p:nvPr/>
        </p:nvSpPr>
        <p:spPr>
          <a:xfrm>
            <a:off x="8339328" y="3036595"/>
            <a:ext cx="759460" cy="412115"/>
          </a:xfrm>
          <a:custGeom>
            <a:avLst/>
            <a:gdLst/>
            <a:ahLst/>
            <a:cxnLst/>
            <a:rect l="l" t="t" r="r" b="b"/>
            <a:pathLst>
              <a:path w="759459" h="412114">
                <a:moveTo>
                  <a:pt x="758951" y="0"/>
                </a:moveTo>
                <a:lnTo>
                  <a:pt x="0" y="0"/>
                </a:lnTo>
                <a:lnTo>
                  <a:pt x="0" y="411581"/>
                </a:lnTo>
                <a:lnTo>
                  <a:pt x="758951" y="411581"/>
                </a:lnTo>
                <a:lnTo>
                  <a:pt x="758951" y="0"/>
                </a:lnTo>
                <a:close/>
              </a:path>
            </a:pathLst>
          </a:custGeom>
          <a:solidFill>
            <a:srgbClr val="399FFF"/>
          </a:solidFill>
        </p:spPr>
        <p:txBody>
          <a:bodyPr wrap="square" lIns="0" tIns="0" rIns="0" bIns="0" rtlCol="0"/>
          <a:lstStyle/>
          <a:p>
            <a:endParaRPr/>
          </a:p>
        </p:txBody>
      </p:sp>
      <p:sp>
        <p:nvSpPr>
          <p:cNvPr id="39" name="object 39"/>
          <p:cNvSpPr txBox="1"/>
          <p:nvPr/>
        </p:nvSpPr>
        <p:spPr>
          <a:xfrm>
            <a:off x="8347075" y="3007677"/>
            <a:ext cx="741680" cy="463550"/>
          </a:xfrm>
          <a:prstGeom prst="rect">
            <a:avLst/>
          </a:prstGeom>
        </p:spPr>
        <p:txBody>
          <a:bodyPr vert="horz" wrap="square" lIns="0" tIns="31115" rIns="0" bIns="0" rtlCol="0">
            <a:spAutoFit/>
          </a:bodyPr>
          <a:lstStyle/>
          <a:p>
            <a:pPr marL="12700" marR="5080" indent="213360">
              <a:lnSpc>
                <a:spcPts val="1080"/>
              </a:lnSpc>
              <a:spcBef>
                <a:spcPts val="245"/>
              </a:spcBef>
            </a:pPr>
            <a:r>
              <a:rPr sz="1000" spc="-10" dirty="0">
                <a:solidFill>
                  <a:srgbClr val="FFFFFF"/>
                </a:solidFill>
                <a:latin typeface="Arial"/>
                <a:cs typeface="Arial"/>
              </a:rPr>
              <a:t>State Financial</a:t>
            </a:r>
            <a:r>
              <a:rPr sz="1000" spc="-5" dirty="0">
                <a:solidFill>
                  <a:srgbClr val="FFFFFF"/>
                </a:solidFill>
                <a:latin typeface="Arial"/>
                <a:cs typeface="Arial"/>
              </a:rPr>
              <a:t> </a:t>
            </a:r>
            <a:r>
              <a:rPr sz="1000" spc="-25" dirty="0">
                <a:solidFill>
                  <a:srgbClr val="FFFFFF"/>
                </a:solidFill>
                <a:latin typeface="Arial"/>
                <a:cs typeface="Arial"/>
              </a:rPr>
              <a:t>Aid</a:t>
            </a:r>
            <a:endParaRPr sz="1000">
              <a:latin typeface="Arial"/>
              <a:cs typeface="Arial"/>
            </a:endParaRPr>
          </a:p>
          <a:p>
            <a:pPr marL="218440">
              <a:lnSpc>
                <a:spcPts val="1140"/>
              </a:lnSpc>
            </a:pPr>
            <a:r>
              <a:rPr sz="1000" spc="-10" dirty="0">
                <a:solidFill>
                  <a:srgbClr val="FFFFFF"/>
                </a:solidFill>
                <a:latin typeface="Arial"/>
                <a:cs typeface="Arial"/>
              </a:rPr>
              <a:t>$1.1k</a:t>
            </a:r>
            <a:endParaRPr sz="1000">
              <a:latin typeface="Arial"/>
              <a:cs typeface="Arial"/>
            </a:endParaRPr>
          </a:p>
        </p:txBody>
      </p:sp>
      <p:sp>
        <p:nvSpPr>
          <p:cNvPr id="40" name="object 40"/>
          <p:cNvSpPr txBox="1"/>
          <p:nvPr/>
        </p:nvSpPr>
        <p:spPr>
          <a:xfrm>
            <a:off x="1964944" y="5566079"/>
            <a:ext cx="7327265" cy="368300"/>
          </a:xfrm>
          <a:prstGeom prst="rect">
            <a:avLst/>
          </a:prstGeom>
        </p:spPr>
        <p:txBody>
          <a:bodyPr vert="horz" wrap="square" lIns="0" tIns="15875" rIns="0" bIns="0" rtlCol="0">
            <a:spAutoFit/>
          </a:bodyPr>
          <a:lstStyle/>
          <a:p>
            <a:pPr marL="12700">
              <a:lnSpc>
                <a:spcPts val="1335"/>
              </a:lnSpc>
              <a:spcBef>
                <a:spcPts val="125"/>
              </a:spcBef>
            </a:pPr>
            <a:r>
              <a:rPr sz="1200" spc="-25" dirty="0">
                <a:solidFill>
                  <a:srgbClr val="1A1A22"/>
                </a:solidFill>
                <a:latin typeface="Arial"/>
                <a:cs typeface="Arial"/>
              </a:rPr>
              <a:t>$0k</a:t>
            </a:r>
            <a:endParaRPr sz="1200" dirty="0">
              <a:latin typeface="Arial"/>
              <a:cs typeface="Arial"/>
            </a:endParaRPr>
          </a:p>
          <a:p>
            <a:pPr marL="989965">
              <a:lnSpc>
                <a:spcPts val="1335"/>
              </a:lnSpc>
              <a:tabLst>
                <a:tab pos="2769235" algn="l"/>
                <a:tab pos="4404995" algn="l"/>
                <a:tab pos="6182360" algn="l"/>
              </a:tabLst>
            </a:pPr>
            <a:r>
              <a:rPr sz="1200" dirty="0">
                <a:solidFill>
                  <a:srgbClr val="1A1A22"/>
                </a:solidFill>
                <a:latin typeface="Arial"/>
                <a:cs typeface="Arial"/>
              </a:rPr>
              <a:t>OR</a:t>
            </a:r>
            <a:r>
              <a:rPr sz="1200" spc="-20" dirty="0">
                <a:solidFill>
                  <a:srgbClr val="1A1A22"/>
                </a:solidFill>
                <a:latin typeface="Arial"/>
                <a:cs typeface="Arial"/>
              </a:rPr>
              <a:t> </a:t>
            </a:r>
            <a:r>
              <a:rPr sz="1200" dirty="0">
                <a:solidFill>
                  <a:srgbClr val="1A1A22"/>
                </a:solidFill>
                <a:latin typeface="Arial"/>
                <a:cs typeface="Arial"/>
              </a:rPr>
              <a:t>-</a:t>
            </a:r>
            <a:r>
              <a:rPr sz="1200" spc="10" dirty="0">
                <a:solidFill>
                  <a:srgbClr val="1A1A22"/>
                </a:solidFill>
                <a:latin typeface="Arial"/>
                <a:cs typeface="Arial"/>
              </a:rPr>
              <a:t> </a:t>
            </a:r>
            <a:r>
              <a:rPr sz="1200" spc="-25" dirty="0">
                <a:solidFill>
                  <a:srgbClr val="1A1A22"/>
                </a:solidFill>
                <a:latin typeface="Arial"/>
                <a:cs typeface="Arial"/>
              </a:rPr>
              <a:t>FTE</a:t>
            </a:r>
            <a:r>
              <a:rPr sz="1200" dirty="0">
                <a:solidFill>
                  <a:srgbClr val="1A1A22"/>
                </a:solidFill>
                <a:latin typeface="Arial"/>
                <a:cs typeface="Arial"/>
              </a:rPr>
              <a:t>	U.S.</a:t>
            </a:r>
            <a:r>
              <a:rPr sz="1200" spc="-30" dirty="0">
                <a:solidFill>
                  <a:srgbClr val="1A1A22"/>
                </a:solidFill>
                <a:latin typeface="Arial"/>
                <a:cs typeface="Arial"/>
              </a:rPr>
              <a:t> </a:t>
            </a:r>
            <a:r>
              <a:rPr sz="1200" dirty="0">
                <a:solidFill>
                  <a:srgbClr val="1A1A22"/>
                </a:solidFill>
                <a:latin typeface="Arial"/>
                <a:cs typeface="Arial"/>
              </a:rPr>
              <a:t>-</a:t>
            </a:r>
            <a:r>
              <a:rPr sz="1200" spc="-25" dirty="0">
                <a:solidFill>
                  <a:srgbClr val="1A1A22"/>
                </a:solidFill>
                <a:latin typeface="Arial"/>
                <a:cs typeface="Arial"/>
              </a:rPr>
              <a:t> FTE</a:t>
            </a:r>
            <a:r>
              <a:rPr sz="1200" dirty="0">
                <a:solidFill>
                  <a:srgbClr val="1A1A22"/>
                </a:solidFill>
                <a:latin typeface="Arial"/>
                <a:cs typeface="Arial"/>
              </a:rPr>
              <a:t>	OR</a:t>
            </a:r>
            <a:r>
              <a:rPr sz="1200" spc="-20" dirty="0">
                <a:solidFill>
                  <a:srgbClr val="1A1A22"/>
                </a:solidFill>
                <a:latin typeface="Arial"/>
                <a:cs typeface="Arial"/>
              </a:rPr>
              <a:t> </a:t>
            </a:r>
            <a:r>
              <a:rPr sz="1200" dirty="0">
                <a:solidFill>
                  <a:srgbClr val="1A1A22"/>
                </a:solidFill>
                <a:latin typeface="Arial"/>
                <a:cs typeface="Arial"/>
              </a:rPr>
              <a:t>-</a:t>
            </a:r>
            <a:r>
              <a:rPr sz="1200" spc="10" dirty="0">
                <a:solidFill>
                  <a:srgbClr val="1A1A22"/>
                </a:solidFill>
                <a:latin typeface="Arial"/>
                <a:cs typeface="Arial"/>
              </a:rPr>
              <a:t> </a:t>
            </a:r>
            <a:r>
              <a:rPr sz="1200" spc="-10" dirty="0">
                <a:solidFill>
                  <a:srgbClr val="1A1A22"/>
                </a:solidFill>
                <a:latin typeface="Arial"/>
                <a:cs typeface="Arial"/>
              </a:rPr>
              <a:t>headcount</a:t>
            </a:r>
            <a:r>
              <a:rPr sz="1200" dirty="0">
                <a:solidFill>
                  <a:srgbClr val="1A1A22"/>
                </a:solidFill>
                <a:latin typeface="Arial"/>
                <a:cs typeface="Arial"/>
              </a:rPr>
              <a:t>	U.S.</a:t>
            </a:r>
            <a:r>
              <a:rPr sz="1200" spc="-25" dirty="0">
                <a:solidFill>
                  <a:srgbClr val="1A1A22"/>
                </a:solidFill>
                <a:latin typeface="Arial"/>
                <a:cs typeface="Arial"/>
              </a:rPr>
              <a:t> </a:t>
            </a:r>
            <a:r>
              <a:rPr sz="1200" dirty="0">
                <a:solidFill>
                  <a:srgbClr val="1A1A22"/>
                </a:solidFill>
                <a:latin typeface="Arial"/>
                <a:cs typeface="Arial"/>
              </a:rPr>
              <a:t>-</a:t>
            </a:r>
            <a:r>
              <a:rPr sz="1200" spc="-25" dirty="0">
                <a:solidFill>
                  <a:srgbClr val="1A1A22"/>
                </a:solidFill>
                <a:latin typeface="Arial"/>
                <a:cs typeface="Arial"/>
              </a:rPr>
              <a:t> </a:t>
            </a:r>
            <a:r>
              <a:rPr sz="1200" spc="-10" dirty="0">
                <a:solidFill>
                  <a:srgbClr val="1A1A22"/>
                </a:solidFill>
                <a:latin typeface="Arial"/>
                <a:cs typeface="Arial"/>
              </a:rPr>
              <a:t>headcount</a:t>
            </a:r>
            <a:endParaRPr sz="1200" dirty="0">
              <a:latin typeface="Arial"/>
              <a:cs typeface="Arial"/>
            </a:endParaRPr>
          </a:p>
        </p:txBody>
      </p:sp>
      <p:sp>
        <p:nvSpPr>
          <p:cNvPr id="41" name="object 41"/>
          <p:cNvSpPr txBox="1"/>
          <p:nvPr/>
        </p:nvSpPr>
        <p:spPr>
          <a:xfrm>
            <a:off x="3083051" y="3387344"/>
            <a:ext cx="395605" cy="212090"/>
          </a:xfrm>
          <a:prstGeom prst="rect">
            <a:avLst/>
          </a:prstGeom>
        </p:spPr>
        <p:txBody>
          <a:bodyPr vert="horz" wrap="square" lIns="0" tIns="15875" rIns="0" bIns="0" rtlCol="0">
            <a:spAutoFit/>
          </a:bodyPr>
          <a:lstStyle/>
          <a:p>
            <a:pPr marL="12700">
              <a:lnSpc>
                <a:spcPct val="100000"/>
              </a:lnSpc>
              <a:spcBef>
                <a:spcPts val="125"/>
              </a:spcBef>
            </a:pPr>
            <a:r>
              <a:rPr sz="1200" spc="-10" dirty="0">
                <a:solidFill>
                  <a:srgbClr val="1A1A22"/>
                </a:solidFill>
                <a:latin typeface="Arial"/>
                <a:cs typeface="Arial"/>
              </a:rPr>
              <a:t>$6.5k</a:t>
            </a:r>
            <a:endParaRPr sz="1200">
              <a:latin typeface="Arial"/>
              <a:cs typeface="Arial"/>
            </a:endParaRPr>
          </a:p>
        </p:txBody>
      </p:sp>
      <p:sp>
        <p:nvSpPr>
          <p:cNvPr id="42" name="object 42"/>
          <p:cNvSpPr txBox="1"/>
          <p:nvPr/>
        </p:nvSpPr>
        <p:spPr>
          <a:xfrm>
            <a:off x="4858892" y="1919160"/>
            <a:ext cx="469265" cy="212725"/>
          </a:xfrm>
          <a:prstGeom prst="rect">
            <a:avLst/>
          </a:prstGeom>
        </p:spPr>
        <p:txBody>
          <a:bodyPr vert="horz" wrap="square" lIns="0" tIns="15875" rIns="0" bIns="0" rtlCol="0">
            <a:spAutoFit/>
          </a:bodyPr>
          <a:lstStyle/>
          <a:p>
            <a:pPr marL="12700">
              <a:lnSpc>
                <a:spcPct val="100000"/>
              </a:lnSpc>
              <a:spcBef>
                <a:spcPts val="125"/>
              </a:spcBef>
            </a:pPr>
            <a:r>
              <a:rPr sz="1200" spc="-10" dirty="0">
                <a:solidFill>
                  <a:srgbClr val="1A1A22"/>
                </a:solidFill>
                <a:latin typeface="Arial"/>
                <a:cs typeface="Arial"/>
              </a:rPr>
              <a:t>$11.1k</a:t>
            </a:r>
            <a:endParaRPr sz="1200">
              <a:latin typeface="Arial"/>
              <a:cs typeface="Arial"/>
            </a:endParaRPr>
          </a:p>
        </p:txBody>
      </p:sp>
      <p:sp>
        <p:nvSpPr>
          <p:cNvPr id="43" name="object 43"/>
          <p:cNvSpPr txBox="1"/>
          <p:nvPr/>
        </p:nvSpPr>
        <p:spPr>
          <a:xfrm>
            <a:off x="6709029" y="4072191"/>
            <a:ext cx="396240" cy="212725"/>
          </a:xfrm>
          <a:prstGeom prst="rect">
            <a:avLst/>
          </a:prstGeom>
        </p:spPr>
        <p:txBody>
          <a:bodyPr vert="horz" wrap="square" lIns="0" tIns="15875" rIns="0" bIns="0" rtlCol="0">
            <a:spAutoFit/>
          </a:bodyPr>
          <a:lstStyle/>
          <a:p>
            <a:pPr marL="12700">
              <a:lnSpc>
                <a:spcPct val="100000"/>
              </a:lnSpc>
              <a:spcBef>
                <a:spcPts val="125"/>
              </a:spcBef>
            </a:pPr>
            <a:r>
              <a:rPr sz="1200" spc="-10" dirty="0">
                <a:solidFill>
                  <a:srgbClr val="1A1A22"/>
                </a:solidFill>
                <a:latin typeface="Arial"/>
                <a:cs typeface="Arial"/>
              </a:rPr>
              <a:t>$4.2k</a:t>
            </a:r>
            <a:endParaRPr sz="1200">
              <a:latin typeface="Arial"/>
              <a:cs typeface="Arial"/>
            </a:endParaRPr>
          </a:p>
        </p:txBody>
      </p:sp>
      <p:sp>
        <p:nvSpPr>
          <p:cNvPr id="44" name="object 44"/>
          <p:cNvSpPr txBox="1"/>
          <p:nvPr/>
        </p:nvSpPr>
        <p:spPr>
          <a:xfrm>
            <a:off x="8521192" y="2822257"/>
            <a:ext cx="396240" cy="212725"/>
          </a:xfrm>
          <a:prstGeom prst="rect">
            <a:avLst/>
          </a:prstGeom>
        </p:spPr>
        <p:txBody>
          <a:bodyPr vert="horz" wrap="square" lIns="0" tIns="15875" rIns="0" bIns="0" rtlCol="0">
            <a:spAutoFit/>
          </a:bodyPr>
          <a:lstStyle/>
          <a:p>
            <a:pPr marL="12700">
              <a:lnSpc>
                <a:spcPct val="100000"/>
              </a:lnSpc>
              <a:spcBef>
                <a:spcPts val="125"/>
              </a:spcBef>
            </a:pPr>
            <a:r>
              <a:rPr sz="1200" spc="-10" dirty="0">
                <a:solidFill>
                  <a:srgbClr val="1A1A22"/>
                </a:solidFill>
                <a:latin typeface="Arial"/>
                <a:cs typeface="Arial"/>
              </a:rPr>
              <a:t>$8.3k</a:t>
            </a:r>
            <a:endParaRPr sz="1200">
              <a:latin typeface="Arial"/>
              <a:cs typeface="Arial"/>
            </a:endParaRPr>
          </a:p>
        </p:txBody>
      </p:sp>
      <p:sp>
        <p:nvSpPr>
          <p:cNvPr id="45" name="object 45">
            <a:extLst>
              <a:ext uri="{C183D7F6-B498-43B3-948B-1728B52AA6E4}">
                <adec:decorative xmlns:adec="http://schemas.microsoft.com/office/drawing/2017/decorative" val="1"/>
              </a:ext>
            </a:extLst>
          </p:cNvPr>
          <p:cNvSpPr/>
          <p:nvPr/>
        </p:nvSpPr>
        <p:spPr>
          <a:xfrm>
            <a:off x="1732788" y="1541144"/>
            <a:ext cx="8732520" cy="0"/>
          </a:xfrm>
          <a:custGeom>
            <a:avLst/>
            <a:gdLst/>
            <a:ahLst/>
            <a:cxnLst/>
            <a:rect l="l" t="t" r="r" b="b"/>
            <a:pathLst>
              <a:path w="8732520">
                <a:moveTo>
                  <a:pt x="0" y="0"/>
                </a:moveTo>
                <a:lnTo>
                  <a:pt x="8732393" y="0"/>
                </a:lnTo>
              </a:path>
            </a:pathLst>
          </a:custGeom>
          <a:ln w="9525">
            <a:solidFill>
              <a:srgbClr val="747480"/>
            </a:solidFill>
          </a:ln>
        </p:spPr>
        <p:txBody>
          <a:bodyPr wrap="square" lIns="0" tIns="0" rIns="0" bIns="0" rtlCol="0"/>
          <a:lstStyle/>
          <a:p>
            <a:endParaRPr/>
          </a:p>
        </p:txBody>
      </p:sp>
      <p:sp>
        <p:nvSpPr>
          <p:cNvPr id="46" name="object 46"/>
          <p:cNvSpPr txBox="1"/>
          <p:nvPr/>
        </p:nvSpPr>
        <p:spPr>
          <a:xfrm>
            <a:off x="471297" y="6071844"/>
            <a:ext cx="9573260" cy="513080"/>
          </a:xfrm>
          <a:prstGeom prst="rect">
            <a:avLst/>
          </a:prstGeom>
        </p:spPr>
        <p:txBody>
          <a:bodyPr vert="horz" wrap="square" lIns="0" tIns="12065" rIns="0" bIns="0" rtlCol="0">
            <a:spAutoFit/>
          </a:bodyPr>
          <a:lstStyle/>
          <a:p>
            <a:pPr marL="107950" indent="-95250">
              <a:lnSpc>
                <a:spcPts val="950"/>
              </a:lnSpc>
              <a:spcBef>
                <a:spcPts val="95"/>
              </a:spcBef>
              <a:buSzPct val="87500"/>
              <a:buAutoNum type="arabicPeriod"/>
              <a:tabLst>
                <a:tab pos="107950" algn="l"/>
              </a:tabLst>
            </a:pPr>
            <a:r>
              <a:rPr sz="800" dirty="0">
                <a:solidFill>
                  <a:srgbClr val="1A1A22"/>
                </a:solidFill>
                <a:latin typeface="Arial"/>
                <a:cs typeface="Arial"/>
              </a:rPr>
              <a:t>Figures</a:t>
            </a:r>
            <a:r>
              <a:rPr sz="800" spc="-60" dirty="0">
                <a:solidFill>
                  <a:srgbClr val="1A1A22"/>
                </a:solidFill>
                <a:latin typeface="Arial"/>
                <a:cs typeface="Arial"/>
              </a:rPr>
              <a:t> </a:t>
            </a:r>
            <a:r>
              <a:rPr sz="800" dirty="0">
                <a:solidFill>
                  <a:srgbClr val="1A1A22"/>
                </a:solidFill>
                <a:latin typeface="Arial"/>
                <a:cs typeface="Arial"/>
              </a:rPr>
              <a:t>are</a:t>
            </a:r>
            <a:r>
              <a:rPr sz="800" spc="-45" dirty="0">
                <a:solidFill>
                  <a:srgbClr val="1A1A22"/>
                </a:solidFill>
                <a:latin typeface="Arial"/>
                <a:cs typeface="Arial"/>
              </a:rPr>
              <a:t> </a:t>
            </a:r>
            <a:r>
              <a:rPr sz="800" dirty="0">
                <a:solidFill>
                  <a:srgbClr val="1A1A22"/>
                </a:solidFill>
                <a:latin typeface="Arial"/>
                <a:cs typeface="Arial"/>
              </a:rPr>
              <a:t>adjusted</a:t>
            </a:r>
            <a:r>
              <a:rPr sz="800" spc="-20" dirty="0">
                <a:solidFill>
                  <a:srgbClr val="1A1A22"/>
                </a:solidFill>
                <a:latin typeface="Arial"/>
                <a:cs typeface="Arial"/>
              </a:rPr>
              <a:t> </a:t>
            </a:r>
            <a:r>
              <a:rPr sz="800" dirty="0">
                <a:solidFill>
                  <a:srgbClr val="1A1A22"/>
                </a:solidFill>
                <a:latin typeface="Arial"/>
                <a:cs typeface="Arial"/>
              </a:rPr>
              <a:t>by</a:t>
            </a:r>
            <a:r>
              <a:rPr sz="800" spc="-15" dirty="0">
                <a:solidFill>
                  <a:srgbClr val="1A1A22"/>
                </a:solidFill>
                <a:latin typeface="Arial"/>
                <a:cs typeface="Arial"/>
              </a:rPr>
              <a:t> </a:t>
            </a:r>
            <a:r>
              <a:rPr sz="800" dirty="0">
                <a:solidFill>
                  <a:srgbClr val="1A1A22"/>
                </a:solidFill>
                <a:latin typeface="Arial"/>
                <a:cs typeface="Arial"/>
              </a:rPr>
              <a:t>a</a:t>
            </a:r>
            <a:r>
              <a:rPr sz="800" spc="-40" dirty="0">
                <a:solidFill>
                  <a:srgbClr val="1A1A22"/>
                </a:solidFill>
                <a:latin typeface="Arial"/>
                <a:cs typeface="Arial"/>
              </a:rPr>
              <a:t> </a:t>
            </a:r>
            <a:r>
              <a:rPr sz="800" dirty="0">
                <a:solidFill>
                  <a:srgbClr val="1A1A22"/>
                </a:solidFill>
                <a:latin typeface="Arial"/>
                <a:cs typeface="Arial"/>
              </a:rPr>
              <a:t>SHEEO</a:t>
            </a:r>
            <a:r>
              <a:rPr sz="800" spc="-25" dirty="0">
                <a:solidFill>
                  <a:srgbClr val="1A1A22"/>
                </a:solidFill>
                <a:latin typeface="Arial"/>
                <a:cs typeface="Arial"/>
              </a:rPr>
              <a:t> </a:t>
            </a:r>
            <a:r>
              <a:rPr sz="800" spc="-20" dirty="0">
                <a:solidFill>
                  <a:srgbClr val="1A1A22"/>
                </a:solidFill>
                <a:latin typeface="Arial"/>
                <a:cs typeface="Arial"/>
              </a:rPr>
              <a:t>cost-of-</a:t>
            </a:r>
            <a:r>
              <a:rPr sz="800" dirty="0">
                <a:solidFill>
                  <a:srgbClr val="1A1A22"/>
                </a:solidFill>
                <a:latin typeface="Arial"/>
                <a:cs typeface="Arial"/>
              </a:rPr>
              <a:t>living</a:t>
            </a:r>
            <a:r>
              <a:rPr sz="800" spc="-35" dirty="0">
                <a:solidFill>
                  <a:srgbClr val="1A1A22"/>
                </a:solidFill>
                <a:latin typeface="Arial"/>
                <a:cs typeface="Arial"/>
              </a:rPr>
              <a:t> </a:t>
            </a:r>
            <a:r>
              <a:rPr sz="800" dirty="0">
                <a:solidFill>
                  <a:srgbClr val="1A1A22"/>
                </a:solidFill>
                <a:latin typeface="Arial"/>
                <a:cs typeface="Arial"/>
              </a:rPr>
              <a:t>factor</a:t>
            </a:r>
            <a:r>
              <a:rPr sz="800" spc="-35" dirty="0">
                <a:solidFill>
                  <a:srgbClr val="1A1A22"/>
                </a:solidFill>
                <a:latin typeface="Arial"/>
                <a:cs typeface="Arial"/>
              </a:rPr>
              <a:t> </a:t>
            </a:r>
            <a:r>
              <a:rPr sz="800" dirty="0">
                <a:solidFill>
                  <a:srgbClr val="1A1A22"/>
                </a:solidFill>
                <a:latin typeface="Arial"/>
                <a:cs typeface="Arial"/>
              </a:rPr>
              <a:t>(Cost of</a:t>
            </a:r>
            <a:r>
              <a:rPr sz="800" spc="-10" dirty="0">
                <a:solidFill>
                  <a:srgbClr val="1A1A22"/>
                </a:solidFill>
                <a:latin typeface="Arial"/>
                <a:cs typeface="Arial"/>
              </a:rPr>
              <a:t> </a:t>
            </a:r>
            <a:r>
              <a:rPr sz="800" dirty="0">
                <a:solidFill>
                  <a:srgbClr val="1A1A22"/>
                </a:solidFill>
                <a:latin typeface="Arial"/>
                <a:cs typeface="Arial"/>
              </a:rPr>
              <a:t>Living</a:t>
            </a:r>
            <a:r>
              <a:rPr sz="800" spc="-40" dirty="0">
                <a:solidFill>
                  <a:srgbClr val="1A1A22"/>
                </a:solidFill>
                <a:latin typeface="Arial"/>
                <a:cs typeface="Arial"/>
              </a:rPr>
              <a:t> </a:t>
            </a:r>
            <a:r>
              <a:rPr sz="800" dirty="0">
                <a:solidFill>
                  <a:srgbClr val="1A1A22"/>
                </a:solidFill>
                <a:latin typeface="Arial"/>
                <a:cs typeface="Arial"/>
              </a:rPr>
              <a:t>Index),</a:t>
            </a:r>
            <a:r>
              <a:rPr sz="800" spc="-10" dirty="0">
                <a:solidFill>
                  <a:srgbClr val="1A1A22"/>
                </a:solidFill>
                <a:latin typeface="Arial"/>
                <a:cs typeface="Arial"/>
              </a:rPr>
              <a:t> </a:t>
            </a:r>
            <a:r>
              <a:rPr sz="800" dirty="0">
                <a:solidFill>
                  <a:srgbClr val="1A1A22"/>
                </a:solidFill>
                <a:latin typeface="Arial"/>
                <a:cs typeface="Arial"/>
              </a:rPr>
              <a:t>which</a:t>
            </a:r>
            <a:r>
              <a:rPr sz="800" spc="-10" dirty="0">
                <a:solidFill>
                  <a:srgbClr val="1A1A22"/>
                </a:solidFill>
                <a:latin typeface="Arial"/>
                <a:cs typeface="Arial"/>
              </a:rPr>
              <a:t> </a:t>
            </a:r>
            <a:r>
              <a:rPr sz="800" dirty="0">
                <a:solidFill>
                  <a:srgbClr val="1A1A22"/>
                </a:solidFill>
                <a:latin typeface="Arial"/>
                <a:cs typeface="Arial"/>
              </a:rPr>
              <a:t>accounts</a:t>
            </a:r>
            <a:r>
              <a:rPr sz="800" spc="-40" dirty="0">
                <a:solidFill>
                  <a:srgbClr val="1A1A22"/>
                </a:solidFill>
                <a:latin typeface="Arial"/>
                <a:cs typeface="Arial"/>
              </a:rPr>
              <a:t> </a:t>
            </a:r>
            <a:r>
              <a:rPr sz="800" dirty="0">
                <a:solidFill>
                  <a:srgbClr val="1A1A22"/>
                </a:solidFill>
                <a:latin typeface="Arial"/>
                <a:cs typeface="Arial"/>
              </a:rPr>
              <a:t>for</a:t>
            </a:r>
            <a:r>
              <a:rPr sz="800" spc="-20" dirty="0">
                <a:solidFill>
                  <a:srgbClr val="1A1A22"/>
                </a:solidFill>
                <a:latin typeface="Arial"/>
                <a:cs typeface="Arial"/>
              </a:rPr>
              <a:t> cost-of-</a:t>
            </a:r>
            <a:r>
              <a:rPr sz="800" dirty="0">
                <a:solidFill>
                  <a:srgbClr val="1A1A22"/>
                </a:solidFill>
                <a:latin typeface="Arial"/>
                <a:cs typeface="Arial"/>
              </a:rPr>
              <a:t>living</a:t>
            </a:r>
            <a:r>
              <a:rPr sz="800" spc="-35" dirty="0">
                <a:solidFill>
                  <a:srgbClr val="1A1A22"/>
                </a:solidFill>
                <a:latin typeface="Arial"/>
                <a:cs typeface="Arial"/>
              </a:rPr>
              <a:t> </a:t>
            </a:r>
            <a:r>
              <a:rPr sz="800" dirty="0">
                <a:solidFill>
                  <a:srgbClr val="1A1A22"/>
                </a:solidFill>
                <a:latin typeface="Arial"/>
                <a:cs typeface="Arial"/>
              </a:rPr>
              <a:t>differences</a:t>
            </a:r>
            <a:r>
              <a:rPr sz="800" spc="-25" dirty="0">
                <a:solidFill>
                  <a:srgbClr val="1A1A22"/>
                </a:solidFill>
                <a:latin typeface="Arial"/>
                <a:cs typeface="Arial"/>
              </a:rPr>
              <a:t> </a:t>
            </a:r>
            <a:r>
              <a:rPr sz="800" dirty="0">
                <a:solidFill>
                  <a:srgbClr val="1A1A22"/>
                </a:solidFill>
                <a:latin typeface="Arial"/>
                <a:cs typeface="Arial"/>
              </a:rPr>
              <a:t>across</a:t>
            </a:r>
            <a:r>
              <a:rPr sz="800" spc="-30" dirty="0">
                <a:solidFill>
                  <a:srgbClr val="1A1A22"/>
                </a:solidFill>
                <a:latin typeface="Arial"/>
                <a:cs typeface="Arial"/>
              </a:rPr>
              <a:t> </a:t>
            </a:r>
            <a:r>
              <a:rPr sz="800" dirty="0">
                <a:solidFill>
                  <a:srgbClr val="1A1A22"/>
                </a:solidFill>
                <a:latin typeface="Arial"/>
                <a:cs typeface="Arial"/>
              </a:rPr>
              <a:t>states</a:t>
            </a:r>
            <a:r>
              <a:rPr sz="800" spc="-30" dirty="0">
                <a:solidFill>
                  <a:srgbClr val="1A1A22"/>
                </a:solidFill>
                <a:latin typeface="Arial"/>
                <a:cs typeface="Arial"/>
              </a:rPr>
              <a:t> </a:t>
            </a:r>
            <a:r>
              <a:rPr sz="800" dirty="0">
                <a:solidFill>
                  <a:srgbClr val="1A1A22"/>
                </a:solidFill>
                <a:latin typeface="Arial"/>
                <a:cs typeface="Arial"/>
              </a:rPr>
              <a:t>(decreases</a:t>
            </a:r>
            <a:r>
              <a:rPr sz="800" spc="-50" dirty="0">
                <a:solidFill>
                  <a:srgbClr val="1A1A22"/>
                </a:solidFill>
                <a:latin typeface="Arial"/>
                <a:cs typeface="Arial"/>
              </a:rPr>
              <a:t> </a:t>
            </a:r>
            <a:r>
              <a:rPr sz="800" dirty="0">
                <a:solidFill>
                  <a:srgbClr val="1A1A22"/>
                </a:solidFill>
                <a:latin typeface="Arial"/>
                <a:cs typeface="Arial"/>
              </a:rPr>
              <a:t>the</a:t>
            </a:r>
            <a:r>
              <a:rPr sz="800" spc="-5" dirty="0">
                <a:solidFill>
                  <a:srgbClr val="1A1A22"/>
                </a:solidFill>
                <a:latin typeface="Arial"/>
                <a:cs typeface="Arial"/>
              </a:rPr>
              <a:t> </a:t>
            </a:r>
            <a:r>
              <a:rPr sz="800" dirty="0">
                <a:solidFill>
                  <a:srgbClr val="1A1A22"/>
                </a:solidFill>
                <a:latin typeface="Arial"/>
                <a:cs typeface="Arial"/>
              </a:rPr>
              <a:t>displayed</a:t>
            </a:r>
            <a:r>
              <a:rPr sz="800" spc="-30" dirty="0">
                <a:solidFill>
                  <a:srgbClr val="1A1A22"/>
                </a:solidFill>
                <a:latin typeface="Arial"/>
                <a:cs typeface="Arial"/>
              </a:rPr>
              <a:t> </a:t>
            </a:r>
            <a:r>
              <a:rPr sz="800" dirty="0">
                <a:solidFill>
                  <a:srgbClr val="1A1A22"/>
                </a:solidFill>
                <a:latin typeface="Arial"/>
                <a:cs typeface="Arial"/>
              </a:rPr>
              <a:t>Oregon</a:t>
            </a:r>
            <a:r>
              <a:rPr sz="800" spc="-5" dirty="0">
                <a:solidFill>
                  <a:srgbClr val="1A1A22"/>
                </a:solidFill>
                <a:latin typeface="Arial"/>
                <a:cs typeface="Arial"/>
              </a:rPr>
              <a:t> </a:t>
            </a:r>
            <a:r>
              <a:rPr sz="800" dirty="0">
                <a:solidFill>
                  <a:srgbClr val="1A1A22"/>
                </a:solidFill>
                <a:latin typeface="Arial"/>
                <a:cs typeface="Arial"/>
              </a:rPr>
              <a:t>value</a:t>
            </a:r>
            <a:r>
              <a:rPr sz="800" spc="5" dirty="0">
                <a:solidFill>
                  <a:srgbClr val="1A1A22"/>
                </a:solidFill>
                <a:latin typeface="Arial"/>
                <a:cs typeface="Arial"/>
              </a:rPr>
              <a:t> </a:t>
            </a:r>
            <a:r>
              <a:rPr sz="800" dirty="0">
                <a:solidFill>
                  <a:srgbClr val="1A1A22"/>
                </a:solidFill>
                <a:latin typeface="Arial"/>
                <a:cs typeface="Arial"/>
              </a:rPr>
              <a:t>below</a:t>
            </a:r>
            <a:r>
              <a:rPr sz="800" spc="-25" dirty="0">
                <a:solidFill>
                  <a:srgbClr val="1A1A22"/>
                </a:solidFill>
                <a:latin typeface="Arial"/>
                <a:cs typeface="Arial"/>
              </a:rPr>
              <a:t> </a:t>
            </a:r>
            <a:r>
              <a:rPr sz="800" dirty="0">
                <a:solidFill>
                  <a:srgbClr val="1A1A22"/>
                </a:solidFill>
                <a:latin typeface="Arial"/>
                <a:cs typeface="Arial"/>
              </a:rPr>
              <a:t>the</a:t>
            </a:r>
            <a:r>
              <a:rPr sz="800" spc="-15" dirty="0">
                <a:solidFill>
                  <a:srgbClr val="1A1A22"/>
                </a:solidFill>
                <a:latin typeface="Arial"/>
                <a:cs typeface="Arial"/>
              </a:rPr>
              <a:t> </a:t>
            </a:r>
            <a:r>
              <a:rPr sz="800" dirty="0">
                <a:solidFill>
                  <a:srgbClr val="1A1A22"/>
                </a:solidFill>
                <a:latin typeface="Arial"/>
                <a:cs typeface="Arial"/>
              </a:rPr>
              <a:t>nominal);</a:t>
            </a:r>
            <a:r>
              <a:rPr sz="800" spc="-55" dirty="0">
                <a:solidFill>
                  <a:srgbClr val="1A1A22"/>
                </a:solidFill>
                <a:latin typeface="Arial"/>
                <a:cs typeface="Arial"/>
              </a:rPr>
              <a:t> </a:t>
            </a:r>
            <a:r>
              <a:rPr sz="800" dirty="0">
                <a:solidFill>
                  <a:srgbClr val="1A1A22"/>
                </a:solidFill>
                <a:latin typeface="Arial"/>
                <a:cs typeface="Arial"/>
              </a:rPr>
              <a:t>SHEF</a:t>
            </a:r>
            <a:r>
              <a:rPr sz="800" spc="-55" dirty="0">
                <a:solidFill>
                  <a:srgbClr val="1A1A22"/>
                </a:solidFill>
                <a:latin typeface="Arial"/>
                <a:cs typeface="Arial"/>
              </a:rPr>
              <a:t> </a:t>
            </a:r>
            <a:r>
              <a:rPr sz="800" spc="-10" dirty="0">
                <a:solidFill>
                  <a:srgbClr val="1A1A22"/>
                </a:solidFill>
                <a:latin typeface="Arial"/>
                <a:cs typeface="Arial"/>
              </a:rPr>
              <a:t>excludes</a:t>
            </a:r>
            <a:endParaRPr sz="800">
              <a:latin typeface="Arial"/>
              <a:cs typeface="Arial"/>
            </a:endParaRPr>
          </a:p>
          <a:p>
            <a:pPr marL="108585">
              <a:lnSpc>
                <a:spcPts val="935"/>
              </a:lnSpc>
            </a:pPr>
            <a:r>
              <a:rPr sz="800" dirty="0">
                <a:solidFill>
                  <a:srgbClr val="1A1A22"/>
                </a:solidFill>
                <a:latin typeface="Arial"/>
                <a:cs typeface="Arial"/>
              </a:rPr>
              <a:t>research,</a:t>
            </a:r>
            <a:r>
              <a:rPr sz="800" spc="-5" dirty="0">
                <a:solidFill>
                  <a:srgbClr val="1A1A22"/>
                </a:solidFill>
                <a:latin typeface="Arial"/>
                <a:cs typeface="Arial"/>
              </a:rPr>
              <a:t> </a:t>
            </a:r>
            <a:r>
              <a:rPr sz="800" spc="-10" dirty="0">
                <a:solidFill>
                  <a:srgbClr val="1A1A22"/>
                </a:solidFill>
                <a:latin typeface="Arial"/>
                <a:cs typeface="Arial"/>
              </a:rPr>
              <a:t>agricultural,</a:t>
            </a:r>
            <a:r>
              <a:rPr sz="800" spc="-55" dirty="0">
                <a:solidFill>
                  <a:srgbClr val="1A1A22"/>
                </a:solidFill>
                <a:latin typeface="Arial"/>
                <a:cs typeface="Arial"/>
              </a:rPr>
              <a:t> </a:t>
            </a:r>
            <a:r>
              <a:rPr sz="800" dirty="0">
                <a:solidFill>
                  <a:srgbClr val="1A1A22"/>
                </a:solidFill>
                <a:latin typeface="Arial"/>
                <a:cs typeface="Arial"/>
              </a:rPr>
              <a:t>and</a:t>
            </a:r>
            <a:r>
              <a:rPr sz="800" spc="45" dirty="0">
                <a:solidFill>
                  <a:srgbClr val="1A1A22"/>
                </a:solidFill>
                <a:latin typeface="Arial"/>
                <a:cs typeface="Arial"/>
              </a:rPr>
              <a:t> </a:t>
            </a:r>
            <a:r>
              <a:rPr sz="800" spc="-10" dirty="0">
                <a:solidFill>
                  <a:srgbClr val="1A1A22"/>
                </a:solidFill>
                <a:latin typeface="Arial"/>
                <a:cs typeface="Arial"/>
              </a:rPr>
              <a:t>medical</a:t>
            </a:r>
            <a:r>
              <a:rPr sz="800" spc="-50" dirty="0">
                <a:solidFill>
                  <a:srgbClr val="1A1A22"/>
                </a:solidFill>
                <a:latin typeface="Arial"/>
                <a:cs typeface="Arial"/>
              </a:rPr>
              <a:t> </a:t>
            </a:r>
            <a:r>
              <a:rPr sz="800" dirty="0">
                <a:solidFill>
                  <a:srgbClr val="1A1A22"/>
                </a:solidFill>
                <a:latin typeface="Arial"/>
                <a:cs typeface="Arial"/>
              </a:rPr>
              <a:t>(RAM)</a:t>
            </a:r>
            <a:r>
              <a:rPr sz="800" spc="-10" dirty="0">
                <a:solidFill>
                  <a:srgbClr val="1A1A22"/>
                </a:solidFill>
                <a:latin typeface="Arial"/>
                <a:cs typeface="Arial"/>
              </a:rPr>
              <a:t> appropriations</a:t>
            </a:r>
            <a:r>
              <a:rPr sz="800" spc="10" dirty="0">
                <a:solidFill>
                  <a:srgbClr val="1A1A22"/>
                </a:solidFill>
                <a:latin typeface="Arial"/>
                <a:cs typeface="Arial"/>
              </a:rPr>
              <a:t> </a:t>
            </a:r>
            <a:r>
              <a:rPr sz="800" dirty="0">
                <a:solidFill>
                  <a:srgbClr val="1A1A22"/>
                </a:solidFill>
                <a:latin typeface="Arial"/>
                <a:cs typeface="Arial"/>
              </a:rPr>
              <a:t>and</a:t>
            </a:r>
            <a:r>
              <a:rPr sz="800" spc="25" dirty="0">
                <a:solidFill>
                  <a:srgbClr val="1A1A22"/>
                </a:solidFill>
                <a:latin typeface="Arial"/>
                <a:cs typeface="Arial"/>
              </a:rPr>
              <a:t> </a:t>
            </a:r>
            <a:r>
              <a:rPr sz="800" dirty="0">
                <a:solidFill>
                  <a:srgbClr val="1A1A22"/>
                </a:solidFill>
                <a:latin typeface="Arial"/>
                <a:cs typeface="Arial"/>
              </a:rPr>
              <a:t>FTE</a:t>
            </a:r>
            <a:r>
              <a:rPr sz="800" spc="-55" dirty="0">
                <a:solidFill>
                  <a:srgbClr val="1A1A22"/>
                </a:solidFill>
                <a:latin typeface="Arial"/>
                <a:cs typeface="Arial"/>
              </a:rPr>
              <a:t> </a:t>
            </a:r>
            <a:r>
              <a:rPr sz="800" spc="-10" dirty="0">
                <a:solidFill>
                  <a:srgbClr val="1A1A22"/>
                </a:solidFill>
                <a:latin typeface="Arial"/>
                <a:cs typeface="Arial"/>
              </a:rPr>
              <a:t>enrollment</a:t>
            </a:r>
            <a:r>
              <a:rPr sz="800" spc="-25" dirty="0">
                <a:solidFill>
                  <a:srgbClr val="1A1A22"/>
                </a:solidFill>
                <a:latin typeface="Arial"/>
                <a:cs typeface="Arial"/>
              </a:rPr>
              <a:t> </a:t>
            </a:r>
            <a:r>
              <a:rPr sz="800" dirty="0">
                <a:solidFill>
                  <a:srgbClr val="1A1A22"/>
                </a:solidFill>
                <a:latin typeface="Arial"/>
                <a:cs typeface="Arial"/>
              </a:rPr>
              <a:t>for</a:t>
            </a:r>
            <a:r>
              <a:rPr sz="800" spc="-5" dirty="0">
                <a:solidFill>
                  <a:srgbClr val="1A1A22"/>
                </a:solidFill>
                <a:latin typeface="Arial"/>
                <a:cs typeface="Arial"/>
              </a:rPr>
              <a:t> </a:t>
            </a:r>
            <a:r>
              <a:rPr sz="800" dirty="0">
                <a:solidFill>
                  <a:srgbClr val="1A1A22"/>
                </a:solidFill>
                <a:latin typeface="Arial"/>
                <a:cs typeface="Arial"/>
              </a:rPr>
              <a:t>students</a:t>
            </a:r>
            <a:r>
              <a:rPr sz="800" spc="-20" dirty="0">
                <a:solidFill>
                  <a:srgbClr val="1A1A22"/>
                </a:solidFill>
                <a:latin typeface="Arial"/>
                <a:cs typeface="Arial"/>
              </a:rPr>
              <a:t> </a:t>
            </a:r>
            <a:r>
              <a:rPr sz="800" dirty="0">
                <a:solidFill>
                  <a:srgbClr val="1A1A22"/>
                </a:solidFill>
                <a:latin typeface="Arial"/>
                <a:cs typeface="Arial"/>
              </a:rPr>
              <a:t>attending</a:t>
            </a:r>
            <a:r>
              <a:rPr sz="800" spc="-5" dirty="0">
                <a:solidFill>
                  <a:srgbClr val="1A1A22"/>
                </a:solidFill>
                <a:latin typeface="Arial"/>
                <a:cs typeface="Arial"/>
              </a:rPr>
              <a:t> </a:t>
            </a:r>
            <a:r>
              <a:rPr sz="800" spc="-10" dirty="0">
                <a:solidFill>
                  <a:srgbClr val="1A1A22"/>
                </a:solidFill>
                <a:latin typeface="Arial"/>
                <a:cs typeface="Arial"/>
              </a:rPr>
              <a:t>medical</a:t>
            </a:r>
            <a:r>
              <a:rPr sz="800" spc="-45" dirty="0">
                <a:solidFill>
                  <a:srgbClr val="1A1A22"/>
                </a:solidFill>
                <a:latin typeface="Arial"/>
                <a:cs typeface="Arial"/>
              </a:rPr>
              <a:t> </a:t>
            </a:r>
            <a:r>
              <a:rPr sz="800" dirty="0">
                <a:solidFill>
                  <a:srgbClr val="1A1A22"/>
                </a:solidFill>
                <a:latin typeface="Arial"/>
                <a:cs typeface="Arial"/>
              </a:rPr>
              <a:t>schools</a:t>
            </a:r>
            <a:r>
              <a:rPr sz="800" spc="5" dirty="0">
                <a:solidFill>
                  <a:srgbClr val="1A1A22"/>
                </a:solidFill>
                <a:latin typeface="Arial"/>
                <a:cs typeface="Arial"/>
              </a:rPr>
              <a:t> </a:t>
            </a:r>
            <a:r>
              <a:rPr sz="800" dirty="0">
                <a:solidFill>
                  <a:srgbClr val="1A1A22"/>
                </a:solidFill>
                <a:latin typeface="Arial"/>
                <a:cs typeface="Arial"/>
              </a:rPr>
              <a:t>to</a:t>
            </a:r>
            <a:r>
              <a:rPr sz="800" spc="-15" dirty="0">
                <a:solidFill>
                  <a:srgbClr val="1A1A22"/>
                </a:solidFill>
                <a:latin typeface="Arial"/>
                <a:cs typeface="Arial"/>
              </a:rPr>
              <a:t> </a:t>
            </a:r>
            <a:r>
              <a:rPr sz="800" spc="-10" dirty="0">
                <a:solidFill>
                  <a:srgbClr val="1A1A22"/>
                </a:solidFill>
                <a:latin typeface="Arial"/>
                <a:cs typeface="Arial"/>
              </a:rPr>
              <a:t>improve</a:t>
            </a:r>
            <a:r>
              <a:rPr sz="800" spc="5" dirty="0">
                <a:solidFill>
                  <a:srgbClr val="1A1A22"/>
                </a:solidFill>
                <a:latin typeface="Arial"/>
                <a:cs typeface="Arial"/>
              </a:rPr>
              <a:t> </a:t>
            </a:r>
            <a:r>
              <a:rPr sz="800" spc="-20" dirty="0">
                <a:solidFill>
                  <a:srgbClr val="1A1A22"/>
                </a:solidFill>
                <a:latin typeface="Arial"/>
                <a:cs typeface="Arial"/>
              </a:rPr>
              <a:t>cross-</a:t>
            </a:r>
            <a:r>
              <a:rPr sz="800" spc="-10" dirty="0">
                <a:solidFill>
                  <a:srgbClr val="1A1A22"/>
                </a:solidFill>
                <a:latin typeface="Arial"/>
                <a:cs typeface="Arial"/>
              </a:rPr>
              <a:t>state</a:t>
            </a:r>
            <a:r>
              <a:rPr sz="800" spc="-35" dirty="0">
                <a:solidFill>
                  <a:srgbClr val="1A1A22"/>
                </a:solidFill>
                <a:latin typeface="Arial"/>
                <a:cs typeface="Arial"/>
              </a:rPr>
              <a:t> </a:t>
            </a:r>
            <a:r>
              <a:rPr sz="800" spc="-10" dirty="0">
                <a:solidFill>
                  <a:srgbClr val="1A1A22"/>
                </a:solidFill>
                <a:latin typeface="Arial"/>
                <a:cs typeface="Arial"/>
              </a:rPr>
              <a:t>comparability.</a:t>
            </a:r>
            <a:endParaRPr sz="800">
              <a:latin typeface="Arial"/>
              <a:cs typeface="Arial"/>
            </a:endParaRPr>
          </a:p>
          <a:p>
            <a:pPr marL="108585" indent="-95885">
              <a:lnSpc>
                <a:spcPts val="950"/>
              </a:lnSpc>
              <a:buSzPct val="87500"/>
              <a:buAutoNum type="arabicPeriod" startAt="2"/>
              <a:tabLst>
                <a:tab pos="108585" algn="l"/>
              </a:tabLst>
            </a:pPr>
            <a:r>
              <a:rPr sz="800" dirty="0">
                <a:solidFill>
                  <a:srgbClr val="1A1A22"/>
                </a:solidFill>
                <a:latin typeface="Arial"/>
                <a:cs typeface="Arial"/>
              </a:rPr>
              <a:t>Headcount</a:t>
            </a:r>
            <a:r>
              <a:rPr sz="800" spc="-40" dirty="0">
                <a:solidFill>
                  <a:srgbClr val="1A1A22"/>
                </a:solidFill>
                <a:latin typeface="Arial"/>
                <a:cs typeface="Arial"/>
              </a:rPr>
              <a:t> </a:t>
            </a:r>
            <a:r>
              <a:rPr sz="800" dirty="0">
                <a:solidFill>
                  <a:srgbClr val="1A1A22"/>
                </a:solidFill>
                <a:latin typeface="Arial"/>
                <a:cs typeface="Arial"/>
              </a:rPr>
              <a:t>reflects</a:t>
            </a:r>
            <a:r>
              <a:rPr sz="800" spc="-55" dirty="0">
                <a:solidFill>
                  <a:srgbClr val="1A1A22"/>
                </a:solidFill>
                <a:latin typeface="Arial"/>
                <a:cs typeface="Arial"/>
              </a:rPr>
              <a:t> </a:t>
            </a:r>
            <a:r>
              <a:rPr sz="800" dirty="0">
                <a:solidFill>
                  <a:srgbClr val="1A1A22"/>
                </a:solidFill>
                <a:latin typeface="Arial"/>
                <a:cs typeface="Arial"/>
              </a:rPr>
              <a:t>IPEDS</a:t>
            </a:r>
            <a:r>
              <a:rPr sz="800" spc="-35" dirty="0">
                <a:solidFill>
                  <a:srgbClr val="1A1A22"/>
                </a:solidFill>
                <a:latin typeface="Arial"/>
                <a:cs typeface="Arial"/>
              </a:rPr>
              <a:t> </a:t>
            </a:r>
            <a:r>
              <a:rPr sz="800" spc="-20" dirty="0">
                <a:solidFill>
                  <a:srgbClr val="1A1A22"/>
                </a:solidFill>
                <a:latin typeface="Arial"/>
                <a:cs typeface="Arial"/>
              </a:rPr>
              <a:t>2024-</a:t>
            </a:r>
            <a:r>
              <a:rPr sz="800" dirty="0">
                <a:solidFill>
                  <a:srgbClr val="1A1A22"/>
                </a:solidFill>
                <a:latin typeface="Arial"/>
                <a:cs typeface="Arial"/>
              </a:rPr>
              <a:t>25</a:t>
            </a:r>
            <a:r>
              <a:rPr sz="800" spc="25" dirty="0">
                <a:solidFill>
                  <a:srgbClr val="1A1A22"/>
                </a:solidFill>
                <a:latin typeface="Arial"/>
                <a:cs typeface="Arial"/>
              </a:rPr>
              <a:t> </a:t>
            </a:r>
            <a:r>
              <a:rPr sz="800" spc="-20" dirty="0">
                <a:solidFill>
                  <a:srgbClr val="1A1A22"/>
                </a:solidFill>
                <a:latin typeface="Arial"/>
                <a:cs typeface="Arial"/>
              </a:rPr>
              <a:t>12-</a:t>
            </a:r>
            <a:r>
              <a:rPr sz="800" dirty="0">
                <a:solidFill>
                  <a:srgbClr val="1A1A22"/>
                </a:solidFill>
                <a:latin typeface="Arial"/>
                <a:cs typeface="Arial"/>
              </a:rPr>
              <a:t>month</a:t>
            </a:r>
            <a:r>
              <a:rPr sz="800" spc="-35" dirty="0">
                <a:solidFill>
                  <a:srgbClr val="1A1A22"/>
                </a:solidFill>
                <a:latin typeface="Arial"/>
                <a:cs typeface="Arial"/>
              </a:rPr>
              <a:t> </a:t>
            </a:r>
            <a:r>
              <a:rPr sz="800" dirty="0">
                <a:solidFill>
                  <a:srgbClr val="1A1A22"/>
                </a:solidFill>
                <a:latin typeface="Arial"/>
                <a:cs typeface="Arial"/>
              </a:rPr>
              <a:t>unduplicated</a:t>
            </a:r>
            <a:r>
              <a:rPr sz="800" spc="20" dirty="0">
                <a:solidFill>
                  <a:srgbClr val="1A1A22"/>
                </a:solidFill>
                <a:latin typeface="Arial"/>
                <a:cs typeface="Arial"/>
              </a:rPr>
              <a:t> </a:t>
            </a:r>
            <a:r>
              <a:rPr sz="800" dirty="0">
                <a:solidFill>
                  <a:srgbClr val="1A1A22"/>
                </a:solidFill>
                <a:latin typeface="Arial"/>
                <a:cs typeface="Arial"/>
              </a:rPr>
              <a:t>enrollment.</a:t>
            </a:r>
            <a:r>
              <a:rPr sz="800" spc="-20" dirty="0">
                <a:solidFill>
                  <a:srgbClr val="1A1A22"/>
                </a:solidFill>
                <a:latin typeface="Arial"/>
                <a:cs typeface="Arial"/>
              </a:rPr>
              <a:t> </a:t>
            </a:r>
            <a:r>
              <a:rPr sz="800" spc="-25" dirty="0">
                <a:solidFill>
                  <a:srgbClr val="1A1A22"/>
                </a:solidFill>
                <a:latin typeface="Arial"/>
                <a:cs typeface="Arial"/>
              </a:rPr>
              <a:t>Two-</a:t>
            </a:r>
            <a:r>
              <a:rPr sz="800" dirty="0">
                <a:solidFill>
                  <a:srgbClr val="1A1A22"/>
                </a:solidFill>
                <a:latin typeface="Arial"/>
                <a:cs typeface="Arial"/>
              </a:rPr>
              <a:t>year</a:t>
            </a:r>
            <a:r>
              <a:rPr sz="800" spc="-10" dirty="0">
                <a:solidFill>
                  <a:srgbClr val="1A1A22"/>
                </a:solidFill>
                <a:latin typeface="Arial"/>
                <a:cs typeface="Arial"/>
              </a:rPr>
              <a:t> </a:t>
            </a:r>
            <a:r>
              <a:rPr sz="800" dirty="0">
                <a:solidFill>
                  <a:srgbClr val="1A1A22"/>
                </a:solidFill>
                <a:latin typeface="Arial"/>
                <a:cs typeface="Arial"/>
              </a:rPr>
              <a:t>sector</a:t>
            </a:r>
            <a:r>
              <a:rPr sz="800" spc="-65" dirty="0">
                <a:solidFill>
                  <a:srgbClr val="1A1A22"/>
                </a:solidFill>
                <a:latin typeface="Arial"/>
                <a:cs typeface="Arial"/>
              </a:rPr>
              <a:t> </a:t>
            </a:r>
            <a:r>
              <a:rPr sz="800" dirty="0">
                <a:solidFill>
                  <a:srgbClr val="1A1A22"/>
                </a:solidFill>
                <a:latin typeface="Arial"/>
                <a:cs typeface="Arial"/>
              </a:rPr>
              <a:t>includes public</a:t>
            </a:r>
            <a:r>
              <a:rPr sz="800" spc="-45" dirty="0">
                <a:solidFill>
                  <a:srgbClr val="1A1A22"/>
                </a:solidFill>
                <a:latin typeface="Arial"/>
                <a:cs typeface="Arial"/>
              </a:rPr>
              <a:t> </a:t>
            </a:r>
            <a:r>
              <a:rPr sz="800" spc="-10" dirty="0">
                <a:solidFill>
                  <a:srgbClr val="1A1A22"/>
                </a:solidFill>
                <a:latin typeface="Arial"/>
                <a:cs typeface="Arial"/>
              </a:rPr>
              <a:t>institutions</a:t>
            </a:r>
            <a:r>
              <a:rPr sz="800" spc="-25" dirty="0">
                <a:solidFill>
                  <a:srgbClr val="1A1A22"/>
                </a:solidFill>
                <a:latin typeface="Arial"/>
                <a:cs typeface="Arial"/>
              </a:rPr>
              <a:t> </a:t>
            </a:r>
            <a:r>
              <a:rPr sz="800" spc="-10" dirty="0">
                <a:solidFill>
                  <a:srgbClr val="1A1A22"/>
                </a:solidFill>
                <a:latin typeface="Arial"/>
                <a:cs typeface="Arial"/>
              </a:rPr>
              <a:t>classified</a:t>
            </a:r>
            <a:r>
              <a:rPr sz="800" spc="-60" dirty="0">
                <a:solidFill>
                  <a:srgbClr val="1A1A22"/>
                </a:solidFill>
                <a:latin typeface="Arial"/>
                <a:cs typeface="Arial"/>
              </a:rPr>
              <a:t> </a:t>
            </a:r>
            <a:r>
              <a:rPr sz="800" dirty="0">
                <a:solidFill>
                  <a:srgbClr val="1A1A22"/>
                </a:solidFill>
                <a:latin typeface="Arial"/>
                <a:cs typeface="Arial"/>
              </a:rPr>
              <a:t>as</a:t>
            </a:r>
            <a:r>
              <a:rPr sz="800" spc="-5" dirty="0">
                <a:solidFill>
                  <a:srgbClr val="1A1A22"/>
                </a:solidFill>
                <a:latin typeface="Arial"/>
                <a:cs typeface="Arial"/>
              </a:rPr>
              <a:t> </a:t>
            </a:r>
            <a:r>
              <a:rPr sz="800" spc="-20" dirty="0">
                <a:solidFill>
                  <a:srgbClr val="1A1A22"/>
                </a:solidFill>
                <a:latin typeface="Arial"/>
                <a:cs typeface="Arial"/>
              </a:rPr>
              <a:t>degree-</a:t>
            </a:r>
            <a:r>
              <a:rPr sz="800" dirty="0">
                <a:solidFill>
                  <a:srgbClr val="1A1A22"/>
                </a:solidFill>
                <a:latin typeface="Arial"/>
                <a:cs typeface="Arial"/>
              </a:rPr>
              <a:t>granting</a:t>
            </a:r>
            <a:r>
              <a:rPr sz="800" spc="20" dirty="0">
                <a:solidFill>
                  <a:srgbClr val="1A1A22"/>
                </a:solidFill>
                <a:latin typeface="Arial"/>
                <a:cs typeface="Arial"/>
              </a:rPr>
              <a:t> </a:t>
            </a:r>
            <a:r>
              <a:rPr sz="800" dirty="0">
                <a:solidFill>
                  <a:srgbClr val="1A1A22"/>
                </a:solidFill>
                <a:latin typeface="Arial"/>
                <a:cs typeface="Arial"/>
              </a:rPr>
              <a:t>but</a:t>
            </a:r>
            <a:r>
              <a:rPr sz="800" spc="25" dirty="0">
                <a:solidFill>
                  <a:srgbClr val="1A1A22"/>
                </a:solidFill>
                <a:latin typeface="Arial"/>
                <a:cs typeface="Arial"/>
              </a:rPr>
              <a:t> </a:t>
            </a:r>
            <a:r>
              <a:rPr sz="800" dirty="0">
                <a:solidFill>
                  <a:srgbClr val="1A1A22"/>
                </a:solidFill>
                <a:latin typeface="Arial"/>
                <a:cs typeface="Arial"/>
              </a:rPr>
              <a:t>not</a:t>
            </a:r>
            <a:r>
              <a:rPr sz="800" spc="15" dirty="0">
                <a:solidFill>
                  <a:srgbClr val="1A1A22"/>
                </a:solidFill>
                <a:latin typeface="Arial"/>
                <a:cs typeface="Arial"/>
              </a:rPr>
              <a:t> </a:t>
            </a:r>
            <a:r>
              <a:rPr sz="800" spc="-10" dirty="0">
                <a:solidFill>
                  <a:srgbClr val="1A1A22"/>
                </a:solidFill>
                <a:latin typeface="Arial"/>
                <a:cs typeface="Arial"/>
              </a:rPr>
              <a:t>primarily</a:t>
            </a:r>
            <a:r>
              <a:rPr sz="800" spc="-30" dirty="0">
                <a:solidFill>
                  <a:srgbClr val="1A1A22"/>
                </a:solidFill>
                <a:latin typeface="Arial"/>
                <a:cs typeface="Arial"/>
              </a:rPr>
              <a:t> </a:t>
            </a:r>
            <a:r>
              <a:rPr sz="800" dirty="0">
                <a:solidFill>
                  <a:srgbClr val="1A1A22"/>
                </a:solidFill>
                <a:latin typeface="Arial"/>
                <a:cs typeface="Arial"/>
              </a:rPr>
              <a:t>baccalaureate;</a:t>
            </a:r>
            <a:r>
              <a:rPr sz="800" spc="45" dirty="0">
                <a:solidFill>
                  <a:srgbClr val="1A1A22"/>
                </a:solidFill>
                <a:latin typeface="Arial"/>
                <a:cs typeface="Arial"/>
              </a:rPr>
              <a:t> </a:t>
            </a:r>
            <a:r>
              <a:rPr sz="800" dirty="0">
                <a:solidFill>
                  <a:srgbClr val="1A1A22"/>
                </a:solidFill>
                <a:latin typeface="Arial"/>
                <a:cs typeface="Arial"/>
              </a:rPr>
              <a:t>939</a:t>
            </a:r>
            <a:r>
              <a:rPr sz="800" spc="-5" dirty="0">
                <a:solidFill>
                  <a:srgbClr val="1A1A22"/>
                </a:solidFill>
                <a:latin typeface="Arial"/>
                <a:cs typeface="Arial"/>
              </a:rPr>
              <a:t> </a:t>
            </a:r>
            <a:r>
              <a:rPr sz="800" dirty="0">
                <a:solidFill>
                  <a:srgbClr val="1A1A22"/>
                </a:solidFill>
                <a:latin typeface="Arial"/>
                <a:cs typeface="Arial"/>
              </a:rPr>
              <a:t>Oregon</a:t>
            </a:r>
            <a:r>
              <a:rPr sz="800" spc="-10" dirty="0">
                <a:solidFill>
                  <a:srgbClr val="1A1A22"/>
                </a:solidFill>
                <a:latin typeface="Arial"/>
                <a:cs typeface="Arial"/>
              </a:rPr>
              <a:t> </a:t>
            </a:r>
            <a:r>
              <a:rPr sz="800" dirty="0">
                <a:solidFill>
                  <a:srgbClr val="1A1A22"/>
                </a:solidFill>
                <a:latin typeface="Arial"/>
                <a:cs typeface="Arial"/>
              </a:rPr>
              <a:t>students</a:t>
            </a:r>
            <a:r>
              <a:rPr sz="800" spc="-30" dirty="0">
                <a:solidFill>
                  <a:srgbClr val="1A1A22"/>
                </a:solidFill>
                <a:latin typeface="Arial"/>
                <a:cs typeface="Arial"/>
              </a:rPr>
              <a:t> </a:t>
            </a:r>
            <a:r>
              <a:rPr sz="800" spc="-10" dirty="0">
                <a:solidFill>
                  <a:srgbClr val="1A1A22"/>
                </a:solidFill>
                <a:latin typeface="Arial"/>
                <a:cs typeface="Arial"/>
              </a:rPr>
              <a:t>(169,390</a:t>
            </a:r>
            <a:endParaRPr sz="800">
              <a:latin typeface="Arial"/>
              <a:cs typeface="Arial"/>
            </a:endParaRPr>
          </a:p>
          <a:p>
            <a:pPr marL="108585">
              <a:lnSpc>
                <a:spcPct val="100000"/>
              </a:lnSpc>
              <a:spcBef>
                <a:spcPts val="50"/>
              </a:spcBef>
            </a:pPr>
            <a:r>
              <a:rPr sz="800" spc="-10" dirty="0">
                <a:solidFill>
                  <a:srgbClr val="1A1A22"/>
                </a:solidFill>
                <a:latin typeface="Arial"/>
                <a:cs typeface="Arial"/>
              </a:rPr>
              <a:t>nationally)</a:t>
            </a:r>
            <a:r>
              <a:rPr sz="800" spc="10" dirty="0">
                <a:solidFill>
                  <a:srgbClr val="1A1A22"/>
                </a:solidFill>
                <a:latin typeface="Arial"/>
                <a:cs typeface="Arial"/>
              </a:rPr>
              <a:t> </a:t>
            </a:r>
            <a:r>
              <a:rPr sz="800" dirty="0">
                <a:solidFill>
                  <a:srgbClr val="1A1A22"/>
                </a:solidFill>
                <a:latin typeface="Arial"/>
                <a:cs typeface="Arial"/>
              </a:rPr>
              <a:t>are</a:t>
            </a:r>
            <a:r>
              <a:rPr sz="800" spc="-5" dirty="0">
                <a:solidFill>
                  <a:srgbClr val="1A1A22"/>
                </a:solidFill>
                <a:latin typeface="Arial"/>
                <a:cs typeface="Arial"/>
              </a:rPr>
              <a:t> </a:t>
            </a:r>
            <a:r>
              <a:rPr sz="800" dirty="0">
                <a:solidFill>
                  <a:srgbClr val="1A1A22"/>
                </a:solidFill>
                <a:latin typeface="Arial"/>
                <a:cs typeface="Arial"/>
              </a:rPr>
              <a:t>excluded</a:t>
            </a:r>
            <a:r>
              <a:rPr sz="800" spc="-10" dirty="0">
                <a:solidFill>
                  <a:srgbClr val="1A1A22"/>
                </a:solidFill>
                <a:latin typeface="Arial"/>
                <a:cs typeface="Arial"/>
              </a:rPr>
              <a:t> </a:t>
            </a:r>
            <a:r>
              <a:rPr sz="800" dirty="0">
                <a:solidFill>
                  <a:srgbClr val="1A1A22"/>
                </a:solidFill>
                <a:latin typeface="Arial"/>
                <a:cs typeface="Arial"/>
              </a:rPr>
              <a:t>from</a:t>
            </a:r>
            <a:r>
              <a:rPr sz="800" spc="-10" dirty="0">
                <a:solidFill>
                  <a:srgbClr val="1A1A22"/>
                </a:solidFill>
                <a:latin typeface="Arial"/>
                <a:cs typeface="Arial"/>
              </a:rPr>
              <a:t> </a:t>
            </a:r>
            <a:r>
              <a:rPr sz="800" dirty="0">
                <a:solidFill>
                  <a:srgbClr val="1A1A22"/>
                </a:solidFill>
                <a:latin typeface="Arial"/>
                <a:cs typeface="Arial"/>
              </a:rPr>
              <a:t>the</a:t>
            </a:r>
            <a:r>
              <a:rPr sz="800" spc="35" dirty="0">
                <a:solidFill>
                  <a:srgbClr val="1A1A22"/>
                </a:solidFill>
                <a:latin typeface="Arial"/>
                <a:cs typeface="Arial"/>
              </a:rPr>
              <a:t> </a:t>
            </a:r>
            <a:r>
              <a:rPr sz="800" dirty="0">
                <a:solidFill>
                  <a:srgbClr val="1A1A22"/>
                </a:solidFill>
                <a:latin typeface="Arial"/>
                <a:cs typeface="Arial"/>
              </a:rPr>
              <a:t>public</a:t>
            </a:r>
            <a:r>
              <a:rPr sz="800" spc="-40" dirty="0">
                <a:solidFill>
                  <a:srgbClr val="1A1A22"/>
                </a:solidFill>
                <a:latin typeface="Arial"/>
                <a:cs typeface="Arial"/>
              </a:rPr>
              <a:t> </a:t>
            </a:r>
            <a:r>
              <a:rPr sz="800" spc="-20" dirty="0">
                <a:solidFill>
                  <a:srgbClr val="1A1A22"/>
                </a:solidFill>
                <a:latin typeface="Arial"/>
                <a:cs typeface="Arial"/>
              </a:rPr>
              <a:t>four-</a:t>
            </a:r>
            <a:r>
              <a:rPr sz="800" dirty="0">
                <a:solidFill>
                  <a:srgbClr val="1A1A22"/>
                </a:solidFill>
                <a:latin typeface="Arial"/>
                <a:cs typeface="Arial"/>
              </a:rPr>
              <a:t>year</a:t>
            </a:r>
            <a:r>
              <a:rPr sz="800" spc="20" dirty="0">
                <a:solidFill>
                  <a:srgbClr val="1A1A22"/>
                </a:solidFill>
                <a:latin typeface="Arial"/>
                <a:cs typeface="Arial"/>
              </a:rPr>
              <a:t> </a:t>
            </a:r>
            <a:r>
              <a:rPr sz="800" spc="-10" dirty="0">
                <a:solidFill>
                  <a:srgbClr val="1A1A22"/>
                </a:solidFill>
                <a:latin typeface="Arial"/>
                <a:cs typeface="Arial"/>
              </a:rPr>
              <a:t>denominator</a:t>
            </a:r>
            <a:r>
              <a:rPr sz="800" spc="30" dirty="0">
                <a:solidFill>
                  <a:srgbClr val="1A1A22"/>
                </a:solidFill>
                <a:latin typeface="Arial"/>
                <a:cs typeface="Arial"/>
              </a:rPr>
              <a:t> </a:t>
            </a:r>
            <a:r>
              <a:rPr sz="800" dirty="0">
                <a:solidFill>
                  <a:srgbClr val="1A1A22"/>
                </a:solidFill>
                <a:latin typeface="Arial"/>
                <a:cs typeface="Arial"/>
              </a:rPr>
              <a:t>to</a:t>
            </a:r>
            <a:r>
              <a:rPr sz="800" spc="5" dirty="0">
                <a:solidFill>
                  <a:srgbClr val="1A1A22"/>
                </a:solidFill>
                <a:latin typeface="Arial"/>
                <a:cs typeface="Arial"/>
              </a:rPr>
              <a:t> </a:t>
            </a:r>
            <a:r>
              <a:rPr sz="800" dirty="0">
                <a:solidFill>
                  <a:srgbClr val="1A1A22"/>
                </a:solidFill>
                <a:latin typeface="Arial"/>
                <a:cs typeface="Arial"/>
              </a:rPr>
              <a:t>align</a:t>
            </a:r>
            <a:r>
              <a:rPr sz="800" spc="30" dirty="0">
                <a:solidFill>
                  <a:srgbClr val="1A1A22"/>
                </a:solidFill>
                <a:latin typeface="Arial"/>
                <a:cs typeface="Arial"/>
              </a:rPr>
              <a:t> </a:t>
            </a:r>
            <a:r>
              <a:rPr sz="800" dirty="0">
                <a:solidFill>
                  <a:srgbClr val="1A1A22"/>
                </a:solidFill>
                <a:latin typeface="Arial"/>
                <a:cs typeface="Arial"/>
              </a:rPr>
              <a:t>with</a:t>
            </a:r>
            <a:r>
              <a:rPr sz="800" spc="-35" dirty="0">
                <a:solidFill>
                  <a:srgbClr val="1A1A22"/>
                </a:solidFill>
                <a:latin typeface="Arial"/>
                <a:cs typeface="Arial"/>
              </a:rPr>
              <a:t> </a:t>
            </a:r>
            <a:r>
              <a:rPr sz="800" dirty="0">
                <a:solidFill>
                  <a:srgbClr val="1A1A22"/>
                </a:solidFill>
                <a:latin typeface="Arial"/>
                <a:cs typeface="Arial"/>
              </a:rPr>
              <a:t>SHEF's</a:t>
            </a:r>
            <a:r>
              <a:rPr sz="800" spc="-35" dirty="0">
                <a:solidFill>
                  <a:srgbClr val="1A1A22"/>
                </a:solidFill>
                <a:latin typeface="Arial"/>
                <a:cs typeface="Arial"/>
              </a:rPr>
              <a:t> </a:t>
            </a:r>
            <a:r>
              <a:rPr sz="800" dirty="0">
                <a:solidFill>
                  <a:srgbClr val="1A1A22"/>
                </a:solidFill>
                <a:latin typeface="Arial"/>
                <a:cs typeface="Arial"/>
              </a:rPr>
              <a:t>exclusion</a:t>
            </a:r>
            <a:r>
              <a:rPr sz="800" spc="35" dirty="0">
                <a:solidFill>
                  <a:srgbClr val="1A1A22"/>
                </a:solidFill>
                <a:latin typeface="Arial"/>
                <a:cs typeface="Arial"/>
              </a:rPr>
              <a:t> </a:t>
            </a:r>
            <a:r>
              <a:rPr sz="800" dirty="0">
                <a:solidFill>
                  <a:srgbClr val="1A1A22"/>
                </a:solidFill>
                <a:latin typeface="Arial"/>
                <a:cs typeface="Arial"/>
              </a:rPr>
              <a:t>of</a:t>
            </a:r>
            <a:r>
              <a:rPr sz="800" spc="10" dirty="0">
                <a:solidFill>
                  <a:srgbClr val="1A1A22"/>
                </a:solidFill>
                <a:latin typeface="Arial"/>
                <a:cs typeface="Arial"/>
              </a:rPr>
              <a:t> </a:t>
            </a:r>
            <a:r>
              <a:rPr sz="800" spc="-25" dirty="0">
                <a:solidFill>
                  <a:srgbClr val="1A1A22"/>
                </a:solidFill>
                <a:latin typeface="Arial"/>
                <a:cs typeface="Arial"/>
              </a:rPr>
              <a:t>medical/professional-</a:t>
            </a:r>
            <a:r>
              <a:rPr sz="800" spc="-10" dirty="0">
                <a:solidFill>
                  <a:srgbClr val="1A1A22"/>
                </a:solidFill>
                <a:latin typeface="Arial"/>
                <a:cs typeface="Arial"/>
              </a:rPr>
              <a:t>practice</a:t>
            </a:r>
            <a:r>
              <a:rPr sz="800" spc="-45" dirty="0">
                <a:solidFill>
                  <a:srgbClr val="1A1A22"/>
                </a:solidFill>
                <a:latin typeface="Arial"/>
                <a:cs typeface="Arial"/>
              </a:rPr>
              <a:t> </a:t>
            </a:r>
            <a:r>
              <a:rPr sz="800" spc="-10" dirty="0">
                <a:solidFill>
                  <a:srgbClr val="1A1A22"/>
                </a:solidFill>
                <a:latin typeface="Arial"/>
                <a:cs typeface="Arial"/>
              </a:rPr>
              <a:t>enrollment.</a:t>
            </a:r>
            <a:endParaRPr sz="800">
              <a:latin typeface="Arial"/>
              <a:cs typeface="Arial"/>
            </a:endParaRPr>
          </a:p>
        </p:txBody>
      </p:sp>
      <p:sp>
        <p:nvSpPr>
          <p:cNvPr id="47" name="object 47">
            <a:extLst>
              <a:ext uri="{C183D7F6-B498-43B3-948B-1728B52AA6E4}">
                <adec:decorative xmlns:adec="http://schemas.microsoft.com/office/drawing/2017/decorative" val="1"/>
              </a:ext>
            </a:extLst>
          </p:cNvPr>
          <p:cNvSpPr/>
          <p:nvPr/>
        </p:nvSpPr>
        <p:spPr>
          <a:xfrm>
            <a:off x="5980176" y="1811020"/>
            <a:ext cx="0" cy="4051300"/>
          </a:xfrm>
          <a:custGeom>
            <a:avLst/>
            <a:gdLst/>
            <a:ahLst/>
            <a:cxnLst/>
            <a:rect l="l" t="t" r="r" b="b"/>
            <a:pathLst>
              <a:path h="4051300">
                <a:moveTo>
                  <a:pt x="0" y="0"/>
                </a:moveTo>
                <a:lnTo>
                  <a:pt x="0" y="4051249"/>
                </a:lnTo>
              </a:path>
            </a:pathLst>
          </a:custGeom>
          <a:ln w="19050">
            <a:solidFill>
              <a:srgbClr val="C4C4CD"/>
            </a:solidFill>
            <a:prstDash val="sysDash"/>
          </a:ln>
        </p:spPr>
        <p:txBody>
          <a:bodyPr wrap="square" lIns="0" tIns="0" rIns="0" bIns="0" rtlCol="0"/>
          <a:lstStyle/>
          <a:p>
            <a:endParaRPr/>
          </a:p>
        </p:txBody>
      </p:sp>
      <p:sp>
        <p:nvSpPr>
          <p:cNvPr id="49" name="object 49"/>
          <p:cNvSpPr txBox="1"/>
          <p:nvPr/>
        </p:nvSpPr>
        <p:spPr>
          <a:xfrm>
            <a:off x="557695" y="6585549"/>
            <a:ext cx="1654810" cy="137795"/>
          </a:xfrm>
          <a:prstGeom prst="rect">
            <a:avLst/>
          </a:prstGeom>
        </p:spPr>
        <p:txBody>
          <a:bodyPr vert="horz" wrap="square" lIns="0" tIns="1905" rIns="0" bIns="0" rtlCol="0">
            <a:spAutoFit/>
          </a:bodyPr>
          <a:lstStyle/>
          <a:p>
            <a:pPr marL="12700">
              <a:lnSpc>
                <a:spcPct val="100000"/>
              </a:lnSpc>
              <a:spcBef>
                <a:spcPts val="15"/>
              </a:spcBef>
            </a:pPr>
            <a:r>
              <a:rPr sz="800" dirty="0">
                <a:solidFill>
                  <a:srgbClr val="1A1A22"/>
                </a:solidFill>
                <a:latin typeface="Arial"/>
                <a:cs typeface="Arial"/>
              </a:rPr>
              <a:t>Source:</a:t>
            </a:r>
            <a:r>
              <a:rPr sz="800" spc="-55" dirty="0">
                <a:solidFill>
                  <a:srgbClr val="1A1A22"/>
                </a:solidFill>
                <a:latin typeface="Arial"/>
                <a:cs typeface="Arial"/>
              </a:rPr>
              <a:t> </a:t>
            </a:r>
            <a:r>
              <a:rPr sz="800" dirty="0">
                <a:solidFill>
                  <a:srgbClr val="1A1A22"/>
                </a:solidFill>
                <a:latin typeface="Arial"/>
                <a:cs typeface="Arial"/>
              </a:rPr>
              <a:t>SHEEO</a:t>
            </a:r>
            <a:r>
              <a:rPr sz="800" spc="-35" dirty="0">
                <a:solidFill>
                  <a:srgbClr val="1A1A22"/>
                </a:solidFill>
                <a:latin typeface="Arial"/>
                <a:cs typeface="Arial"/>
              </a:rPr>
              <a:t> </a:t>
            </a:r>
            <a:r>
              <a:rPr sz="800" dirty="0">
                <a:solidFill>
                  <a:srgbClr val="1A1A22"/>
                </a:solidFill>
                <a:latin typeface="Arial"/>
                <a:cs typeface="Arial"/>
              </a:rPr>
              <a:t>SHEF</a:t>
            </a:r>
            <a:r>
              <a:rPr sz="800" spc="-60" dirty="0">
                <a:solidFill>
                  <a:srgbClr val="1A1A22"/>
                </a:solidFill>
                <a:latin typeface="Arial"/>
                <a:cs typeface="Arial"/>
              </a:rPr>
              <a:t> </a:t>
            </a:r>
            <a:r>
              <a:rPr sz="800" dirty="0">
                <a:solidFill>
                  <a:srgbClr val="1A1A22"/>
                </a:solidFill>
                <a:latin typeface="Arial"/>
                <a:cs typeface="Arial"/>
              </a:rPr>
              <a:t>FY25</a:t>
            </a:r>
            <a:r>
              <a:rPr sz="800" spc="-30" dirty="0">
                <a:solidFill>
                  <a:srgbClr val="1A1A22"/>
                </a:solidFill>
                <a:latin typeface="Arial"/>
                <a:cs typeface="Arial"/>
              </a:rPr>
              <a:t> </a:t>
            </a:r>
            <a:r>
              <a:rPr sz="800" spc="-10" dirty="0">
                <a:solidFill>
                  <a:srgbClr val="1A1A22"/>
                </a:solidFill>
                <a:latin typeface="Arial"/>
                <a:cs typeface="Arial"/>
              </a:rPr>
              <a:t>Report</a:t>
            </a:r>
            <a:endParaRPr sz="800">
              <a:latin typeface="Arial"/>
              <a:cs typeface="Arial"/>
            </a:endParaRPr>
          </a:p>
        </p:txBody>
      </p:sp>
      <p:sp>
        <p:nvSpPr>
          <p:cNvPr id="48" name="object 48" descr="Slide footer: meeting name, date and page number"/>
          <p:cNvSpPr txBox="1">
            <a:spLocks noGrp="1"/>
          </p:cNvSpPr>
          <p:nvPr>
            <p:ph type="sldNum" sz="quarter" idx="7"/>
          </p:nvPr>
        </p:nvSpPr>
        <p:spPr>
          <a:xfrm>
            <a:off x="10255256" y="6576405"/>
            <a:ext cx="1855470" cy="254557"/>
          </a:xfrm>
          <a:prstGeom prst="rect">
            <a:avLst/>
          </a:prstGeom>
        </p:spPr>
        <p:txBody>
          <a:bodyPr vert="horz" wrap="square" lIns="0" tIns="8255" rIns="0" bIns="0" rtlCol="0">
            <a:spAutoFit/>
          </a:bodyPr>
          <a:lstStyle/>
          <a:p>
            <a:pPr marL="369570" marR="5080" indent="-357505">
              <a:lnSpc>
                <a:spcPct val="100000"/>
              </a:lnSpc>
              <a:spcBef>
                <a:spcPts val="65"/>
              </a:spcBef>
            </a:pPr>
            <a:r>
              <a:rPr dirty="0"/>
              <a:t>Full</a:t>
            </a:r>
            <a:r>
              <a:rPr spc="-30" dirty="0"/>
              <a:t> </a:t>
            </a:r>
            <a:r>
              <a:rPr dirty="0"/>
              <a:t>Board</a:t>
            </a:r>
            <a:r>
              <a:rPr spc="-25" dirty="0"/>
              <a:t> </a:t>
            </a:r>
            <a:r>
              <a:rPr dirty="0"/>
              <a:t>of</a:t>
            </a:r>
            <a:r>
              <a:rPr spc="-30" dirty="0"/>
              <a:t> </a:t>
            </a:r>
            <a:r>
              <a:rPr dirty="0"/>
              <a:t>Trustees</a:t>
            </a:r>
            <a:r>
              <a:rPr spc="-30" dirty="0"/>
              <a:t> </a:t>
            </a:r>
            <a:r>
              <a:rPr spc="-20" dirty="0"/>
              <a:t>Meeting</a:t>
            </a:r>
            <a:r>
              <a:rPr lang="en-US" spc="-20" dirty="0"/>
              <a:t> </a:t>
            </a:r>
            <a:r>
              <a:rPr sz="800" spc="-20" dirty="0"/>
              <a:t>Materials </a:t>
            </a:r>
            <a:r>
              <a:rPr sz="800" dirty="0"/>
              <a:t>22</a:t>
            </a:r>
            <a:r>
              <a:rPr sz="800" spc="-30" dirty="0"/>
              <a:t> </a:t>
            </a:r>
            <a:r>
              <a:rPr sz="800" dirty="0"/>
              <a:t>October</a:t>
            </a:r>
            <a:r>
              <a:rPr sz="800" spc="-30" dirty="0"/>
              <a:t> </a:t>
            </a:r>
            <a:r>
              <a:rPr sz="800" dirty="0"/>
              <a:t>2026</a:t>
            </a:r>
            <a:r>
              <a:rPr sz="800" spc="-25" dirty="0"/>
              <a:t> </a:t>
            </a:r>
            <a:r>
              <a:rPr sz="800" dirty="0"/>
              <a:t>|</a:t>
            </a:r>
            <a:r>
              <a:rPr sz="800" spc="-30" dirty="0"/>
              <a:t> </a:t>
            </a:r>
            <a:r>
              <a:rPr sz="800" dirty="0"/>
              <a:t>Page</a:t>
            </a:r>
            <a:r>
              <a:rPr sz="800" spc="-25" dirty="0"/>
              <a:t> </a:t>
            </a:r>
            <a:r>
              <a:rPr sz="800" dirty="0"/>
              <a:t>12</a:t>
            </a:r>
            <a:r>
              <a:rPr sz="800" spc="-30" dirty="0"/>
              <a:t> </a:t>
            </a:r>
            <a:r>
              <a:rPr sz="800" dirty="0"/>
              <a:t>of</a:t>
            </a:r>
            <a:r>
              <a:rPr sz="800" spc="-30" dirty="0"/>
              <a:t> </a:t>
            </a:r>
            <a:r>
              <a:rPr sz="800" spc="-25" dirty="0"/>
              <a:t>24</a:t>
            </a:r>
            <a:endParaRPr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917460" y="222580"/>
            <a:ext cx="7699375" cy="1280160"/>
          </a:xfrm>
          <a:prstGeom prst="rect">
            <a:avLst/>
          </a:prstGeom>
        </p:spPr>
        <p:txBody>
          <a:bodyPr vert="horz" wrap="square" lIns="0" tIns="85725" rIns="0" bIns="0" rtlCol="0">
            <a:spAutoFit/>
          </a:bodyPr>
          <a:lstStyle/>
          <a:p>
            <a:pPr marL="12700" marR="5080">
              <a:lnSpc>
                <a:spcPts val="4690"/>
              </a:lnSpc>
              <a:spcBef>
                <a:spcPts val="675"/>
              </a:spcBef>
            </a:pPr>
            <a:r>
              <a:rPr sz="4300" spc="60" dirty="0"/>
              <a:t>Context</a:t>
            </a:r>
            <a:r>
              <a:rPr sz="4300" spc="-105" dirty="0"/>
              <a:t> </a:t>
            </a:r>
            <a:r>
              <a:rPr sz="4300" spc="-40" dirty="0"/>
              <a:t>for</a:t>
            </a:r>
            <a:r>
              <a:rPr sz="4300" spc="-130" dirty="0"/>
              <a:t> </a:t>
            </a:r>
            <a:r>
              <a:rPr sz="4300" spc="50" dirty="0"/>
              <a:t>State</a:t>
            </a:r>
            <a:r>
              <a:rPr sz="4300" spc="-95" dirty="0"/>
              <a:t> </a:t>
            </a:r>
            <a:r>
              <a:rPr sz="4300" dirty="0"/>
              <a:t>Funding</a:t>
            </a:r>
            <a:r>
              <a:rPr sz="4300" spc="-125" dirty="0"/>
              <a:t> </a:t>
            </a:r>
            <a:r>
              <a:rPr sz="4300" spc="55" dirty="0"/>
              <a:t>Figures </a:t>
            </a:r>
            <a:r>
              <a:rPr sz="4300" spc="-40" dirty="0"/>
              <a:t>for</a:t>
            </a:r>
            <a:r>
              <a:rPr sz="4300" spc="-165" dirty="0"/>
              <a:t> </a:t>
            </a:r>
            <a:r>
              <a:rPr sz="4300" dirty="0"/>
              <a:t>Four</a:t>
            </a:r>
            <a:r>
              <a:rPr sz="4300" spc="-160" dirty="0"/>
              <a:t> </a:t>
            </a:r>
            <a:r>
              <a:rPr sz="4300" dirty="0"/>
              <a:t>Year</a:t>
            </a:r>
            <a:r>
              <a:rPr sz="4300" spc="-170" dirty="0"/>
              <a:t> </a:t>
            </a:r>
            <a:r>
              <a:rPr sz="4300" spc="-10" dirty="0"/>
              <a:t>Universities</a:t>
            </a:r>
            <a:endParaRPr sz="4300"/>
          </a:p>
        </p:txBody>
      </p:sp>
      <p:sp>
        <p:nvSpPr>
          <p:cNvPr id="3" name="object 3"/>
          <p:cNvSpPr txBox="1"/>
          <p:nvPr/>
        </p:nvSpPr>
        <p:spPr>
          <a:xfrm>
            <a:off x="1146060" y="1644904"/>
            <a:ext cx="9511665" cy="4658360"/>
          </a:xfrm>
          <a:prstGeom prst="rect">
            <a:avLst/>
          </a:prstGeom>
        </p:spPr>
        <p:txBody>
          <a:bodyPr vert="horz" wrap="square" lIns="0" tIns="15240" rIns="0" bIns="0" rtlCol="0">
            <a:spAutoFit/>
          </a:bodyPr>
          <a:lstStyle/>
          <a:p>
            <a:pPr marL="241300" indent="-228600">
              <a:lnSpc>
                <a:spcPts val="3620"/>
              </a:lnSpc>
              <a:spcBef>
                <a:spcPts val="120"/>
              </a:spcBef>
              <a:buFont typeface="Arial"/>
              <a:buChar char="•"/>
              <a:tabLst>
                <a:tab pos="241300" algn="l"/>
              </a:tabLst>
            </a:pPr>
            <a:r>
              <a:rPr sz="3150" spc="140" dirty="0">
                <a:latin typeface="Calibri"/>
                <a:cs typeface="Calibri"/>
              </a:rPr>
              <a:t>FY27</a:t>
            </a:r>
            <a:r>
              <a:rPr sz="3150" spc="-25" dirty="0">
                <a:latin typeface="Calibri"/>
                <a:cs typeface="Calibri"/>
              </a:rPr>
              <a:t> </a:t>
            </a:r>
            <a:r>
              <a:rPr sz="3150" spc="130" dirty="0">
                <a:latin typeface="Calibri"/>
                <a:cs typeface="Calibri"/>
              </a:rPr>
              <a:t>Public</a:t>
            </a:r>
            <a:r>
              <a:rPr sz="3150" spc="-65" dirty="0">
                <a:latin typeface="Calibri"/>
                <a:cs typeface="Calibri"/>
              </a:rPr>
              <a:t> </a:t>
            </a:r>
            <a:r>
              <a:rPr sz="3150" spc="60" dirty="0">
                <a:latin typeface="Calibri"/>
                <a:cs typeface="Calibri"/>
              </a:rPr>
              <a:t>University</a:t>
            </a:r>
            <a:r>
              <a:rPr sz="3150" spc="-55" dirty="0">
                <a:latin typeface="Calibri"/>
                <a:cs typeface="Calibri"/>
              </a:rPr>
              <a:t> </a:t>
            </a:r>
            <a:r>
              <a:rPr sz="3150" spc="105" dirty="0">
                <a:latin typeface="Calibri"/>
                <a:cs typeface="Calibri"/>
              </a:rPr>
              <a:t>Support</a:t>
            </a:r>
            <a:r>
              <a:rPr sz="3150" dirty="0">
                <a:latin typeface="Calibri"/>
                <a:cs typeface="Calibri"/>
              </a:rPr>
              <a:t> </a:t>
            </a:r>
            <a:r>
              <a:rPr sz="3150" spc="130" dirty="0">
                <a:latin typeface="Calibri"/>
                <a:cs typeface="Calibri"/>
              </a:rPr>
              <a:t>Fund</a:t>
            </a:r>
            <a:r>
              <a:rPr sz="3150" spc="-40" dirty="0">
                <a:latin typeface="Calibri"/>
                <a:cs typeface="Calibri"/>
              </a:rPr>
              <a:t> </a:t>
            </a:r>
            <a:r>
              <a:rPr sz="3150" spc="135" dirty="0">
                <a:latin typeface="Calibri"/>
                <a:cs typeface="Calibri"/>
              </a:rPr>
              <a:t>(“PUSF”)</a:t>
            </a:r>
            <a:endParaRPr sz="3150">
              <a:latin typeface="Calibri"/>
              <a:cs typeface="Calibri"/>
            </a:endParaRPr>
          </a:p>
          <a:p>
            <a:pPr marL="241300">
              <a:lnSpc>
                <a:spcPts val="3620"/>
              </a:lnSpc>
              <a:tabLst>
                <a:tab pos="7347584" algn="l"/>
              </a:tabLst>
            </a:pPr>
            <a:r>
              <a:rPr sz="3150" spc="55" dirty="0">
                <a:latin typeface="Calibri"/>
                <a:cs typeface="Calibri"/>
              </a:rPr>
              <a:t>operating</a:t>
            </a:r>
            <a:r>
              <a:rPr sz="3150" spc="-25" dirty="0">
                <a:latin typeface="Calibri"/>
                <a:cs typeface="Calibri"/>
              </a:rPr>
              <a:t> </a:t>
            </a:r>
            <a:r>
              <a:rPr sz="3150" spc="120" dirty="0">
                <a:latin typeface="Calibri"/>
                <a:cs typeface="Calibri"/>
              </a:rPr>
              <a:t>funds</a:t>
            </a:r>
            <a:r>
              <a:rPr sz="3150" spc="-30" dirty="0">
                <a:latin typeface="Calibri"/>
                <a:cs typeface="Calibri"/>
              </a:rPr>
              <a:t> </a:t>
            </a:r>
            <a:r>
              <a:rPr sz="3150" dirty="0">
                <a:latin typeface="Calibri"/>
                <a:cs typeface="Calibri"/>
              </a:rPr>
              <a:t>for</a:t>
            </a:r>
            <a:r>
              <a:rPr sz="3150" spc="-50" dirty="0">
                <a:latin typeface="Calibri"/>
                <a:cs typeface="Calibri"/>
              </a:rPr>
              <a:t> </a:t>
            </a:r>
            <a:r>
              <a:rPr sz="3150" spc="120" dirty="0">
                <a:latin typeface="Calibri"/>
                <a:cs typeface="Calibri"/>
              </a:rPr>
              <a:t>all</a:t>
            </a:r>
            <a:r>
              <a:rPr sz="3150" spc="-35" dirty="0">
                <a:latin typeface="Calibri"/>
                <a:cs typeface="Calibri"/>
              </a:rPr>
              <a:t> </a:t>
            </a:r>
            <a:r>
              <a:rPr sz="3150" spc="114" dirty="0">
                <a:latin typeface="Calibri"/>
                <a:cs typeface="Calibri"/>
              </a:rPr>
              <a:t>seven</a:t>
            </a:r>
            <a:r>
              <a:rPr sz="3150" spc="-20" dirty="0">
                <a:latin typeface="Calibri"/>
                <a:cs typeface="Calibri"/>
              </a:rPr>
              <a:t> </a:t>
            </a:r>
            <a:r>
              <a:rPr sz="3150" spc="170" dirty="0">
                <a:latin typeface="Calibri"/>
                <a:cs typeface="Calibri"/>
              </a:rPr>
              <a:t>campuses:</a:t>
            </a:r>
            <a:r>
              <a:rPr sz="3150" dirty="0">
                <a:latin typeface="Calibri"/>
                <a:cs typeface="Calibri"/>
              </a:rPr>
              <a:t>	</a:t>
            </a:r>
            <a:r>
              <a:rPr sz="3150" spc="85" dirty="0">
                <a:latin typeface="Calibri"/>
                <a:cs typeface="Calibri"/>
              </a:rPr>
              <a:t>$545</a:t>
            </a:r>
            <a:r>
              <a:rPr sz="3150" spc="-45" dirty="0">
                <a:latin typeface="Calibri"/>
                <a:cs typeface="Calibri"/>
              </a:rPr>
              <a:t> </a:t>
            </a:r>
            <a:r>
              <a:rPr sz="3150" spc="80" dirty="0">
                <a:latin typeface="Calibri"/>
                <a:cs typeface="Calibri"/>
              </a:rPr>
              <a:t>million</a:t>
            </a:r>
            <a:endParaRPr sz="3150">
              <a:latin typeface="Calibri"/>
              <a:cs typeface="Calibri"/>
            </a:endParaRPr>
          </a:p>
          <a:p>
            <a:pPr marL="241300" marR="356870" indent="-229235">
              <a:lnSpc>
                <a:spcPts val="3460"/>
              </a:lnSpc>
              <a:spcBef>
                <a:spcPts val="1075"/>
              </a:spcBef>
              <a:buFont typeface="Arial"/>
              <a:buChar char="•"/>
              <a:tabLst>
                <a:tab pos="241300" algn="l"/>
                <a:tab pos="7282815" algn="l"/>
              </a:tabLst>
            </a:pPr>
            <a:r>
              <a:rPr sz="3150" spc="80" dirty="0">
                <a:latin typeface="Calibri"/>
                <a:cs typeface="Calibri"/>
              </a:rPr>
              <a:t>Oregon</a:t>
            </a:r>
            <a:r>
              <a:rPr sz="3150" spc="-5" dirty="0">
                <a:latin typeface="Calibri"/>
                <a:cs typeface="Calibri"/>
              </a:rPr>
              <a:t> </a:t>
            </a:r>
            <a:r>
              <a:rPr sz="3150" dirty="0">
                <a:latin typeface="Calibri"/>
                <a:cs typeface="Calibri"/>
              </a:rPr>
              <a:t>–</a:t>
            </a:r>
            <a:r>
              <a:rPr sz="3150" spc="-20" dirty="0">
                <a:latin typeface="Calibri"/>
                <a:cs typeface="Calibri"/>
              </a:rPr>
              <a:t> </a:t>
            </a:r>
            <a:r>
              <a:rPr sz="3150" dirty="0">
                <a:latin typeface="Calibri"/>
                <a:cs typeface="Calibri"/>
              </a:rPr>
              <a:t>Average</a:t>
            </a:r>
            <a:r>
              <a:rPr sz="3150" spc="15" dirty="0">
                <a:latin typeface="Calibri"/>
                <a:cs typeface="Calibri"/>
              </a:rPr>
              <a:t> </a:t>
            </a:r>
            <a:r>
              <a:rPr sz="3150" spc="90" dirty="0">
                <a:latin typeface="Calibri"/>
                <a:cs typeface="Calibri"/>
              </a:rPr>
              <a:t>state</a:t>
            </a:r>
            <a:r>
              <a:rPr sz="3150" spc="-55" dirty="0">
                <a:latin typeface="Calibri"/>
                <a:cs typeface="Calibri"/>
              </a:rPr>
              <a:t> </a:t>
            </a:r>
            <a:r>
              <a:rPr sz="3150" spc="80" dirty="0">
                <a:latin typeface="Calibri"/>
                <a:cs typeface="Calibri"/>
              </a:rPr>
              <a:t>funding</a:t>
            </a:r>
            <a:r>
              <a:rPr sz="3150" spc="-70" dirty="0">
                <a:latin typeface="Calibri"/>
                <a:cs typeface="Calibri"/>
              </a:rPr>
              <a:t> </a:t>
            </a:r>
            <a:r>
              <a:rPr sz="3150" spc="75" dirty="0">
                <a:latin typeface="Calibri"/>
                <a:cs typeface="Calibri"/>
              </a:rPr>
              <a:t>per</a:t>
            </a:r>
            <a:r>
              <a:rPr sz="3150" spc="-25" dirty="0">
                <a:latin typeface="Calibri"/>
                <a:cs typeface="Calibri"/>
              </a:rPr>
              <a:t> </a:t>
            </a:r>
            <a:r>
              <a:rPr sz="3150" spc="100" dirty="0">
                <a:latin typeface="Calibri"/>
                <a:cs typeface="Calibri"/>
              </a:rPr>
              <a:t>FTE:</a:t>
            </a:r>
            <a:r>
              <a:rPr sz="3150" dirty="0">
                <a:latin typeface="Calibri"/>
                <a:cs typeface="Calibri"/>
              </a:rPr>
              <a:t>	</a:t>
            </a:r>
            <a:r>
              <a:rPr sz="3150" spc="100" dirty="0">
                <a:latin typeface="Calibri"/>
                <a:cs typeface="Calibri"/>
              </a:rPr>
              <a:t>$5,300</a:t>
            </a:r>
            <a:r>
              <a:rPr sz="3150" spc="-40" dirty="0">
                <a:latin typeface="Calibri"/>
                <a:cs typeface="Calibri"/>
              </a:rPr>
              <a:t> </a:t>
            </a:r>
            <a:r>
              <a:rPr sz="3150" spc="30" dirty="0">
                <a:latin typeface="Calibri"/>
                <a:cs typeface="Calibri"/>
              </a:rPr>
              <a:t>per </a:t>
            </a:r>
            <a:r>
              <a:rPr sz="3150" spc="40" dirty="0">
                <a:latin typeface="Calibri"/>
                <a:cs typeface="Calibri"/>
              </a:rPr>
              <a:t>year</a:t>
            </a:r>
            <a:endParaRPr sz="3150">
              <a:latin typeface="Calibri"/>
              <a:cs typeface="Calibri"/>
            </a:endParaRPr>
          </a:p>
          <a:p>
            <a:pPr marL="241300" indent="-228600">
              <a:lnSpc>
                <a:spcPct val="100000"/>
              </a:lnSpc>
              <a:spcBef>
                <a:spcPts val="630"/>
              </a:spcBef>
              <a:buFont typeface="Arial"/>
              <a:buChar char="•"/>
              <a:tabLst>
                <a:tab pos="241300" algn="l"/>
                <a:tab pos="6499860" algn="l"/>
              </a:tabLst>
            </a:pPr>
            <a:r>
              <a:rPr sz="3150" spc="225" dirty="0">
                <a:latin typeface="Calibri"/>
                <a:cs typeface="Calibri"/>
              </a:rPr>
              <a:t>US</a:t>
            </a:r>
            <a:r>
              <a:rPr sz="3150" spc="-5" dirty="0">
                <a:latin typeface="Calibri"/>
                <a:cs typeface="Calibri"/>
              </a:rPr>
              <a:t> </a:t>
            </a:r>
            <a:r>
              <a:rPr sz="3150" dirty="0">
                <a:latin typeface="Calibri"/>
                <a:cs typeface="Calibri"/>
              </a:rPr>
              <a:t>–</a:t>
            </a:r>
            <a:r>
              <a:rPr sz="3150" spc="-10" dirty="0">
                <a:latin typeface="Calibri"/>
                <a:cs typeface="Calibri"/>
              </a:rPr>
              <a:t> </a:t>
            </a:r>
            <a:r>
              <a:rPr sz="3150" dirty="0">
                <a:latin typeface="Calibri"/>
                <a:cs typeface="Calibri"/>
              </a:rPr>
              <a:t>Average</a:t>
            </a:r>
            <a:r>
              <a:rPr sz="3150" spc="20" dirty="0">
                <a:latin typeface="Calibri"/>
                <a:cs typeface="Calibri"/>
              </a:rPr>
              <a:t> </a:t>
            </a:r>
            <a:r>
              <a:rPr sz="3150" spc="90" dirty="0">
                <a:latin typeface="Calibri"/>
                <a:cs typeface="Calibri"/>
              </a:rPr>
              <a:t>state</a:t>
            </a:r>
            <a:r>
              <a:rPr sz="3150" spc="-55" dirty="0">
                <a:latin typeface="Calibri"/>
                <a:cs typeface="Calibri"/>
              </a:rPr>
              <a:t> </a:t>
            </a:r>
            <a:r>
              <a:rPr sz="3150" spc="75" dirty="0">
                <a:latin typeface="Calibri"/>
                <a:cs typeface="Calibri"/>
              </a:rPr>
              <a:t>funding</a:t>
            </a:r>
            <a:r>
              <a:rPr sz="3150" spc="-65" dirty="0">
                <a:latin typeface="Calibri"/>
                <a:cs typeface="Calibri"/>
              </a:rPr>
              <a:t> </a:t>
            </a:r>
            <a:r>
              <a:rPr sz="3150" spc="75" dirty="0">
                <a:latin typeface="Calibri"/>
                <a:cs typeface="Calibri"/>
              </a:rPr>
              <a:t>per</a:t>
            </a:r>
            <a:r>
              <a:rPr sz="3150" spc="-20" dirty="0">
                <a:latin typeface="Calibri"/>
                <a:cs typeface="Calibri"/>
              </a:rPr>
              <a:t> </a:t>
            </a:r>
            <a:r>
              <a:rPr sz="3150" spc="95" dirty="0">
                <a:latin typeface="Calibri"/>
                <a:cs typeface="Calibri"/>
              </a:rPr>
              <a:t>FTE:</a:t>
            </a:r>
            <a:r>
              <a:rPr sz="3150" dirty="0">
                <a:latin typeface="Calibri"/>
                <a:cs typeface="Calibri"/>
              </a:rPr>
              <a:t>	</a:t>
            </a:r>
            <a:r>
              <a:rPr sz="3150" spc="95" dirty="0">
                <a:latin typeface="Calibri"/>
                <a:cs typeface="Calibri"/>
              </a:rPr>
              <a:t>$9,600</a:t>
            </a:r>
            <a:r>
              <a:rPr sz="3150" spc="-30" dirty="0">
                <a:latin typeface="Calibri"/>
                <a:cs typeface="Calibri"/>
              </a:rPr>
              <a:t> </a:t>
            </a:r>
            <a:r>
              <a:rPr sz="3150" spc="55" dirty="0">
                <a:latin typeface="Calibri"/>
                <a:cs typeface="Calibri"/>
              </a:rPr>
              <a:t>per</a:t>
            </a:r>
            <a:r>
              <a:rPr sz="3150" spc="-40" dirty="0">
                <a:latin typeface="Calibri"/>
                <a:cs typeface="Calibri"/>
              </a:rPr>
              <a:t> </a:t>
            </a:r>
            <a:r>
              <a:rPr sz="3150" spc="40" dirty="0">
                <a:latin typeface="Calibri"/>
                <a:cs typeface="Calibri"/>
              </a:rPr>
              <a:t>year</a:t>
            </a:r>
            <a:endParaRPr sz="3150">
              <a:latin typeface="Calibri"/>
              <a:cs typeface="Calibri"/>
            </a:endParaRPr>
          </a:p>
          <a:p>
            <a:pPr marL="241300" indent="-228600">
              <a:lnSpc>
                <a:spcPct val="100000"/>
              </a:lnSpc>
              <a:spcBef>
                <a:spcPts val="690"/>
              </a:spcBef>
              <a:buFont typeface="Arial"/>
              <a:buChar char="•"/>
              <a:tabLst>
                <a:tab pos="241300" algn="l"/>
                <a:tab pos="2341880" algn="l"/>
              </a:tabLst>
            </a:pPr>
            <a:r>
              <a:rPr sz="3150" spc="75" dirty="0">
                <a:latin typeface="Calibri"/>
                <a:cs typeface="Calibri"/>
              </a:rPr>
              <a:t>Difference:</a:t>
            </a:r>
            <a:r>
              <a:rPr sz="3150" dirty="0">
                <a:latin typeface="Calibri"/>
                <a:cs typeface="Calibri"/>
              </a:rPr>
              <a:t>	</a:t>
            </a:r>
            <a:r>
              <a:rPr sz="3150" spc="95" dirty="0">
                <a:latin typeface="Calibri"/>
                <a:cs typeface="Calibri"/>
              </a:rPr>
              <a:t>$4,300</a:t>
            </a:r>
            <a:r>
              <a:rPr sz="3150" spc="-30" dirty="0">
                <a:latin typeface="Calibri"/>
                <a:cs typeface="Calibri"/>
              </a:rPr>
              <a:t> </a:t>
            </a:r>
            <a:r>
              <a:rPr sz="3150" spc="55" dirty="0">
                <a:latin typeface="Calibri"/>
                <a:cs typeface="Calibri"/>
              </a:rPr>
              <a:t>per</a:t>
            </a:r>
            <a:r>
              <a:rPr sz="3150" spc="-40" dirty="0">
                <a:latin typeface="Calibri"/>
                <a:cs typeface="Calibri"/>
              </a:rPr>
              <a:t> </a:t>
            </a:r>
            <a:r>
              <a:rPr sz="3150" spc="120" dirty="0">
                <a:latin typeface="Calibri"/>
                <a:cs typeface="Calibri"/>
              </a:rPr>
              <a:t>FTE</a:t>
            </a:r>
            <a:endParaRPr sz="3150">
              <a:latin typeface="Calibri"/>
              <a:cs typeface="Calibri"/>
            </a:endParaRPr>
          </a:p>
          <a:p>
            <a:pPr marL="241300" marR="111125" indent="-229235">
              <a:lnSpc>
                <a:spcPts val="3460"/>
              </a:lnSpc>
              <a:spcBef>
                <a:spcPts val="1075"/>
              </a:spcBef>
              <a:buFont typeface="Arial"/>
              <a:buChar char="•"/>
              <a:tabLst>
                <a:tab pos="241300" algn="l"/>
                <a:tab pos="8188959" algn="l"/>
              </a:tabLst>
            </a:pPr>
            <a:r>
              <a:rPr sz="3150" dirty="0">
                <a:latin typeface="Calibri"/>
                <a:cs typeface="Calibri"/>
              </a:rPr>
              <a:t>Total</a:t>
            </a:r>
            <a:r>
              <a:rPr sz="3150" spc="5" dirty="0">
                <a:latin typeface="Calibri"/>
                <a:cs typeface="Calibri"/>
              </a:rPr>
              <a:t> </a:t>
            </a:r>
            <a:r>
              <a:rPr sz="3150" spc="80" dirty="0">
                <a:latin typeface="Calibri"/>
                <a:cs typeface="Calibri"/>
              </a:rPr>
              <a:t>projected</a:t>
            </a:r>
            <a:r>
              <a:rPr sz="3150" spc="-15" dirty="0">
                <a:latin typeface="Calibri"/>
                <a:cs typeface="Calibri"/>
              </a:rPr>
              <a:t> </a:t>
            </a:r>
            <a:r>
              <a:rPr sz="3150" spc="80" dirty="0">
                <a:latin typeface="Calibri"/>
                <a:cs typeface="Calibri"/>
              </a:rPr>
              <a:t>funding</a:t>
            </a:r>
            <a:r>
              <a:rPr sz="3150" spc="20" dirty="0">
                <a:latin typeface="Calibri"/>
                <a:cs typeface="Calibri"/>
              </a:rPr>
              <a:t> </a:t>
            </a:r>
            <a:r>
              <a:rPr sz="3150" spc="110" dirty="0">
                <a:latin typeface="Calibri"/>
                <a:cs typeface="Calibri"/>
              </a:rPr>
              <a:t>gap</a:t>
            </a:r>
            <a:r>
              <a:rPr sz="3150" spc="-15" dirty="0">
                <a:latin typeface="Calibri"/>
                <a:cs typeface="Calibri"/>
              </a:rPr>
              <a:t> </a:t>
            </a:r>
            <a:r>
              <a:rPr sz="3150" dirty="0">
                <a:latin typeface="Calibri"/>
                <a:cs typeface="Calibri"/>
              </a:rPr>
              <a:t>from </a:t>
            </a:r>
            <a:r>
              <a:rPr sz="3150" spc="225" dirty="0">
                <a:latin typeface="Calibri"/>
                <a:cs typeface="Calibri"/>
              </a:rPr>
              <a:t>US</a:t>
            </a:r>
            <a:r>
              <a:rPr sz="3150" spc="-25" dirty="0">
                <a:latin typeface="Calibri"/>
                <a:cs typeface="Calibri"/>
              </a:rPr>
              <a:t> </a:t>
            </a:r>
            <a:r>
              <a:rPr sz="3150" spc="35" dirty="0">
                <a:latin typeface="Calibri"/>
                <a:cs typeface="Calibri"/>
              </a:rPr>
              <a:t>Average:</a:t>
            </a:r>
            <a:r>
              <a:rPr sz="3150" dirty="0">
                <a:latin typeface="Calibri"/>
                <a:cs typeface="Calibri"/>
              </a:rPr>
              <a:t>	</a:t>
            </a:r>
            <a:r>
              <a:rPr sz="3150" spc="85" dirty="0">
                <a:latin typeface="Calibri"/>
                <a:cs typeface="Calibri"/>
              </a:rPr>
              <a:t>$365.5 </a:t>
            </a:r>
            <a:r>
              <a:rPr sz="3150" spc="80" dirty="0">
                <a:latin typeface="Calibri"/>
                <a:cs typeface="Calibri"/>
              </a:rPr>
              <a:t>million</a:t>
            </a:r>
            <a:endParaRPr sz="3150">
              <a:latin typeface="Calibri"/>
              <a:cs typeface="Calibri"/>
            </a:endParaRPr>
          </a:p>
          <a:p>
            <a:pPr marL="241300" indent="-228600">
              <a:lnSpc>
                <a:spcPct val="100000"/>
              </a:lnSpc>
              <a:spcBef>
                <a:spcPts val="560"/>
              </a:spcBef>
              <a:buFont typeface="Arial"/>
              <a:buChar char="•"/>
              <a:tabLst>
                <a:tab pos="241300" algn="l"/>
              </a:tabLst>
            </a:pPr>
            <a:r>
              <a:rPr sz="3150" spc="95" dirty="0">
                <a:latin typeface="Calibri"/>
                <a:cs typeface="Calibri"/>
              </a:rPr>
              <a:t>This</a:t>
            </a:r>
            <a:r>
              <a:rPr sz="3150" spc="-25" dirty="0">
                <a:latin typeface="Calibri"/>
                <a:cs typeface="Calibri"/>
              </a:rPr>
              <a:t> </a:t>
            </a:r>
            <a:r>
              <a:rPr sz="3150" spc="95" dirty="0">
                <a:latin typeface="Calibri"/>
                <a:cs typeface="Calibri"/>
              </a:rPr>
              <a:t>represents</a:t>
            </a:r>
            <a:r>
              <a:rPr sz="3150" spc="-20" dirty="0">
                <a:latin typeface="Calibri"/>
                <a:cs typeface="Calibri"/>
              </a:rPr>
              <a:t> </a:t>
            </a:r>
            <a:r>
              <a:rPr sz="3150" spc="170" dirty="0">
                <a:latin typeface="Calibri"/>
                <a:cs typeface="Calibri"/>
              </a:rPr>
              <a:t>67%</a:t>
            </a:r>
            <a:r>
              <a:rPr sz="3150" spc="-25" dirty="0">
                <a:latin typeface="Calibri"/>
                <a:cs typeface="Calibri"/>
              </a:rPr>
              <a:t> </a:t>
            </a:r>
            <a:r>
              <a:rPr sz="3150" spc="60" dirty="0">
                <a:latin typeface="Calibri"/>
                <a:cs typeface="Calibri"/>
              </a:rPr>
              <a:t>of</a:t>
            </a:r>
            <a:r>
              <a:rPr sz="3150" spc="-80" dirty="0">
                <a:latin typeface="Calibri"/>
                <a:cs typeface="Calibri"/>
              </a:rPr>
              <a:t> </a:t>
            </a:r>
            <a:r>
              <a:rPr sz="3150" spc="60" dirty="0">
                <a:latin typeface="Calibri"/>
                <a:cs typeface="Calibri"/>
              </a:rPr>
              <a:t>the</a:t>
            </a:r>
            <a:r>
              <a:rPr sz="3150" spc="-80" dirty="0">
                <a:latin typeface="Calibri"/>
                <a:cs typeface="Calibri"/>
              </a:rPr>
              <a:t> </a:t>
            </a:r>
            <a:r>
              <a:rPr sz="3150" spc="70" dirty="0">
                <a:latin typeface="Calibri"/>
                <a:cs typeface="Calibri"/>
              </a:rPr>
              <a:t>current</a:t>
            </a:r>
            <a:r>
              <a:rPr sz="3150" spc="-10" dirty="0">
                <a:latin typeface="Calibri"/>
                <a:cs typeface="Calibri"/>
              </a:rPr>
              <a:t> </a:t>
            </a:r>
            <a:r>
              <a:rPr sz="3150" spc="204" dirty="0">
                <a:latin typeface="Calibri"/>
                <a:cs typeface="Calibri"/>
              </a:rPr>
              <a:t>PUSF</a:t>
            </a:r>
            <a:endParaRPr sz="3150">
              <a:latin typeface="Calibri"/>
              <a:cs typeface="Calibri"/>
            </a:endParaRPr>
          </a:p>
        </p:txBody>
      </p:sp>
      <p:sp>
        <p:nvSpPr>
          <p:cNvPr id="4" name="object 4" descr="Slide footer: meeting name, date and page number"/>
          <p:cNvSpPr txBox="1">
            <a:spLocks noGrp="1"/>
          </p:cNvSpPr>
          <p:nvPr>
            <p:ph type="sldNum" sz="quarter" idx="7"/>
          </p:nvPr>
        </p:nvSpPr>
        <p:spPr>
          <a:prstGeom prst="rect">
            <a:avLst/>
          </a:prstGeom>
        </p:spPr>
        <p:txBody>
          <a:bodyPr vert="horz" wrap="square" lIns="0" tIns="3175" rIns="0" bIns="0" rtlCol="0">
            <a:spAutoFit/>
          </a:bodyPr>
          <a:lstStyle/>
          <a:p>
            <a:pPr marL="369570" marR="5080" indent="-357505">
              <a:lnSpc>
                <a:spcPct val="100000"/>
              </a:lnSpc>
              <a:spcBef>
                <a:spcPts val="25"/>
              </a:spcBef>
            </a:pPr>
            <a:r>
              <a:rPr dirty="0"/>
              <a:t>Full</a:t>
            </a:r>
            <a:r>
              <a:rPr spc="-20" dirty="0"/>
              <a:t> </a:t>
            </a:r>
            <a:r>
              <a:rPr dirty="0"/>
              <a:t>Board</a:t>
            </a:r>
            <a:r>
              <a:rPr spc="-20" dirty="0"/>
              <a:t> </a:t>
            </a:r>
            <a:r>
              <a:rPr dirty="0"/>
              <a:t>of</a:t>
            </a:r>
            <a:r>
              <a:rPr spc="-20" dirty="0"/>
              <a:t> </a:t>
            </a:r>
            <a:r>
              <a:rPr dirty="0"/>
              <a:t>Trustees</a:t>
            </a:r>
            <a:r>
              <a:rPr spc="-25" dirty="0"/>
              <a:t> </a:t>
            </a:r>
            <a:r>
              <a:rPr spc="-10" dirty="0"/>
              <a:t>Meeting</a:t>
            </a:r>
            <a:r>
              <a:rPr spc="-15" dirty="0"/>
              <a:t> </a:t>
            </a:r>
            <a:r>
              <a:rPr spc="-10" dirty="0"/>
              <a:t>Materials </a:t>
            </a:r>
            <a:r>
              <a:rPr dirty="0"/>
              <a:t>22</a:t>
            </a:r>
            <a:r>
              <a:rPr spc="-30" dirty="0"/>
              <a:t> </a:t>
            </a:r>
            <a:r>
              <a:rPr dirty="0"/>
              <a:t>October</a:t>
            </a:r>
            <a:r>
              <a:rPr spc="-30" dirty="0"/>
              <a:t> </a:t>
            </a:r>
            <a:r>
              <a:rPr dirty="0"/>
              <a:t>2026</a:t>
            </a:r>
            <a:r>
              <a:rPr spc="-25" dirty="0"/>
              <a:t> </a:t>
            </a:r>
            <a:r>
              <a:rPr dirty="0"/>
              <a:t>|</a:t>
            </a:r>
            <a:r>
              <a:rPr spc="-30" dirty="0"/>
              <a:t> </a:t>
            </a:r>
            <a:r>
              <a:rPr dirty="0"/>
              <a:t>Page</a:t>
            </a:r>
            <a:r>
              <a:rPr spc="-25" dirty="0"/>
              <a:t> </a:t>
            </a:r>
            <a:r>
              <a:rPr dirty="0"/>
              <a:t>13</a:t>
            </a:r>
            <a:r>
              <a:rPr spc="-30" dirty="0"/>
              <a:t> </a:t>
            </a:r>
            <a:r>
              <a:rPr dirty="0"/>
              <a:t>of</a:t>
            </a:r>
            <a:r>
              <a:rPr spc="-30" dirty="0"/>
              <a:t> </a:t>
            </a:r>
            <a:r>
              <a:rPr spc="-25" dirty="0"/>
              <a:t>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851255" y="89153"/>
            <a:ext cx="8918575" cy="509270"/>
          </a:xfrm>
          <a:prstGeom prst="rect">
            <a:avLst/>
          </a:prstGeom>
        </p:spPr>
        <p:txBody>
          <a:bodyPr vert="horz" wrap="square" lIns="0" tIns="15240" rIns="0" bIns="0" rtlCol="0">
            <a:spAutoFit/>
          </a:bodyPr>
          <a:lstStyle/>
          <a:p>
            <a:pPr marL="12700">
              <a:lnSpc>
                <a:spcPct val="100000"/>
              </a:lnSpc>
              <a:spcBef>
                <a:spcPts val="120"/>
              </a:spcBef>
            </a:pPr>
            <a:r>
              <a:rPr sz="3150" b="0" spc="-50" dirty="0">
                <a:latin typeface="Calibri"/>
                <a:cs typeface="Calibri"/>
              </a:rPr>
              <a:t>Oregon’s</a:t>
            </a:r>
            <a:r>
              <a:rPr sz="3150" b="0" spc="-120" dirty="0">
                <a:latin typeface="Calibri"/>
                <a:cs typeface="Calibri"/>
              </a:rPr>
              <a:t> </a:t>
            </a:r>
            <a:r>
              <a:rPr sz="3150" b="0" spc="90" dirty="0">
                <a:latin typeface="Calibri"/>
                <a:cs typeface="Calibri"/>
              </a:rPr>
              <a:t>2-</a:t>
            </a:r>
            <a:r>
              <a:rPr sz="3150" b="0" spc="-35" dirty="0">
                <a:latin typeface="Calibri"/>
                <a:cs typeface="Calibri"/>
              </a:rPr>
              <a:t>year</a:t>
            </a:r>
            <a:r>
              <a:rPr sz="3150" b="0" spc="-140" dirty="0">
                <a:latin typeface="Calibri"/>
                <a:cs typeface="Calibri"/>
              </a:rPr>
              <a:t> </a:t>
            </a:r>
            <a:r>
              <a:rPr sz="3150" b="0" spc="55" dirty="0">
                <a:latin typeface="Calibri"/>
                <a:cs typeface="Calibri"/>
              </a:rPr>
              <a:t>colleges</a:t>
            </a:r>
            <a:r>
              <a:rPr sz="3150" b="0" spc="-130" dirty="0">
                <a:latin typeface="Calibri"/>
                <a:cs typeface="Calibri"/>
              </a:rPr>
              <a:t> </a:t>
            </a:r>
            <a:r>
              <a:rPr sz="3150" b="0" spc="-10" dirty="0">
                <a:latin typeface="Calibri"/>
                <a:cs typeface="Calibri"/>
              </a:rPr>
              <a:t>receive</a:t>
            </a:r>
            <a:r>
              <a:rPr sz="3150" b="0" spc="-100" dirty="0">
                <a:latin typeface="Calibri"/>
                <a:cs typeface="Calibri"/>
              </a:rPr>
              <a:t> </a:t>
            </a:r>
            <a:r>
              <a:rPr sz="3150" b="0" dirty="0">
                <a:latin typeface="Calibri"/>
                <a:cs typeface="Calibri"/>
              </a:rPr>
              <a:t>similar</a:t>
            </a:r>
            <a:r>
              <a:rPr sz="3150" b="0" spc="-105" dirty="0">
                <a:latin typeface="Calibri"/>
                <a:cs typeface="Calibri"/>
              </a:rPr>
              <a:t> </a:t>
            </a:r>
            <a:r>
              <a:rPr sz="3150" b="0" dirty="0">
                <a:latin typeface="Calibri"/>
                <a:cs typeface="Calibri"/>
              </a:rPr>
              <a:t>state</a:t>
            </a:r>
            <a:r>
              <a:rPr sz="3150" b="0" spc="-85" dirty="0">
                <a:latin typeface="Calibri"/>
                <a:cs typeface="Calibri"/>
              </a:rPr>
              <a:t> </a:t>
            </a:r>
            <a:r>
              <a:rPr sz="3150" b="0" dirty="0">
                <a:latin typeface="Calibri"/>
                <a:cs typeface="Calibri"/>
              </a:rPr>
              <a:t>and</a:t>
            </a:r>
            <a:r>
              <a:rPr sz="3150" b="0" spc="-100" dirty="0">
                <a:latin typeface="Calibri"/>
                <a:cs typeface="Calibri"/>
              </a:rPr>
              <a:t> </a:t>
            </a:r>
            <a:r>
              <a:rPr sz="3150" b="0" spc="50" dirty="0">
                <a:latin typeface="Calibri"/>
                <a:cs typeface="Calibri"/>
              </a:rPr>
              <a:t>local</a:t>
            </a:r>
            <a:endParaRPr sz="3150">
              <a:latin typeface="Calibri"/>
              <a:cs typeface="Calibri"/>
            </a:endParaRPr>
          </a:p>
        </p:txBody>
      </p:sp>
      <p:sp>
        <p:nvSpPr>
          <p:cNvPr id="3" name="object 3"/>
          <p:cNvSpPr txBox="1"/>
          <p:nvPr/>
        </p:nvSpPr>
        <p:spPr>
          <a:xfrm>
            <a:off x="851255" y="391540"/>
            <a:ext cx="9287510" cy="509270"/>
          </a:xfrm>
          <a:prstGeom prst="rect">
            <a:avLst/>
          </a:prstGeom>
        </p:spPr>
        <p:txBody>
          <a:bodyPr vert="horz" wrap="square" lIns="0" tIns="15240" rIns="0" bIns="0" rtlCol="0">
            <a:spAutoFit/>
          </a:bodyPr>
          <a:lstStyle/>
          <a:p>
            <a:pPr marL="12700">
              <a:lnSpc>
                <a:spcPct val="100000"/>
              </a:lnSpc>
              <a:spcBef>
                <a:spcPts val="120"/>
              </a:spcBef>
            </a:pPr>
            <a:r>
              <a:rPr sz="3150" spc="-10" dirty="0">
                <a:latin typeface="Calibri"/>
                <a:cs typeface="Calibri"/>
              </a:rPr>
              <a:t>investment</a:t>
            </a:r>
            <a:r>
              <a:rPr sz="3150" spc="-145" dirty="0">
                <a:latin typeface="Calibri"/>
                <a:cs typeface="Calibri"/>
              </a:rPr>
              <a:t> </a:t>
            </a:r>
            <a:r>
              <a:rPr sz="3150" spc="-40" dirty="0">
                <a:latin typeface="Calibri"/>
                <a:cs typeface="Calibri"/>
              </a:rPr>
              <a:t>relative</a:t>
            </a:r>
            <a:r>
              <a:rPr sz="3150" spc="-140" dirty="0">
                <a:latin typeface="Calibri"/>
                <a:cs typeface="Calibri"/>
              </a:rPr>
              <a:t> </a:t>
            </a:r>
            <a:r>
              <a:rPr sz="3150" spc="-85" dirty="0">
                <a:latin typeface="Calibri"/>
                <a:cs typeface="Calibri"/>
              </a:rPr>
              <a:t>to</a:t>
            </a:r>
            <a:r>
              <a:rPr sz="3150" spc="-120" dirty="0">
                <a:latin typeface="Calibri"/>
                <a:cs typeface="Calibri"/>
              </a:rPr>
              <a:t> </a:t>
            </a:r>
            <a:r>
              <a:rPr sz="3150" spc="-70" dirty="0">
                <a:latin typeface="Calibri"/>
                <a:cs typeface="Calibri"/>
              </a:rPr>
              <a:t>the</a:t>
            </a:r>
            <a:r>
              <a:rPr sz="3150" spc="-100" dirty="0">
                <a:latin typeface="Calibri"/>
                <a:cs typeface="Calibri"/>
              </a:rPr>
              <a:t> </a:t>
            </a:r>
            <a:r>
              <a:rPr sz="3150" spc="-10" dirty="0">
                <a:latin typeface="Calibri"/>
                <a:cs typeface="Calibri"/>
              </a:rPr>
              <a:t>country</a:t>
            </a:r>
            <a:r>
              <a:rPr sz="3150" spc="-114" dirty="0">
                <a:latin typeface="Calibri"/>
                <a:cs typeface="Calibri"/>
              </a:rPr>
              <a:t> </a:t>
            </a:r>
            <a:r>
              <a:rPr sz="3150" spc="-30" dirty="0">
                <a:latin typeface="Calibri"/>
                <a:cs typeface="Calibri"/>
              </a:rPr>
              <a:t>on</a:t>
            </a:r>
            <a:r>
              <a:rPr sz="3150" spc="-130" dirty="0">
                <a:latin typeface="Calibri"/>
                <a:cs typeface="Calibri"/>
              </a:rPr>
              <a:t> </a:t>
            </a:r>
            <a:r>
              <a:rPr sz="3150" spc="-40" dirty="0">
                <a:latin typeface="Calibri"/>
                <a:cs typeface="Calibri"/>
              </a:rPr>
              <a:t>both</a:t>
            </a:r>
            <a:r>
              <a:rPr sz="3150" spc="-70" dirty="0">
                <a:latin typeface="Calibri"/>
                <a:cs typeface="Calibri"/>
              </a:rPr>
              <a:t> </a:t>
            </a:r>
            <a:r>
              <a:rPr sz="3150" dirty="0">
                <a:latin typeface="Calibri"/>
                <a:cs typeface="Calibri"/>
              </a:rPr>
              <a:t>a</a:t>
            </a:r>
            <a:r>
              <a:rPr sz="3150" spc="-130" dirty="0">
                <a:latin typeface="Calibri"/>
                <a:cs typeface="Calibri"/>
              </a:rPr>
              <a:t> </a:t>
            </a:r>
            <a:r>
              <a:rPr sz="3150" spc="-35" dirty="0">
                <a:latin typeface="Calibri"/>
                <a:cs typeface="Calibri"/>
              </a:rPr>
              <a:t>per</a:t>
            </a:r>
            <a:r>
              <a:rPr sz="3150" spc="-125" dirty="0">
                <a:latin typeface="Calibri"/>
                <a:cs typeface="Calibri"/>
              </a:rPr>
              <a:t> </a:t>
            </a:r>
            <a:r>
              <a:rPr sz="3150" spc="114" dirty="0">
                <a:latin typeface="Calibri"/>
                <a:cs typeface="Calibri"/>
              </a:rPr>
              <a:t>FTE</a:t>
            </a:r>
            <a:r>
              <a:rPr sz="3150" spc="-125" dirty="0">
                <a:latin typeface="Calibri"/>
                <a:cs typeface="Calibri"/>
              </a:rPr>
              <a:t> </a:t>
            </a:r>
            <a:r>
              <a:rPr sz="3150" spc="80" dirty="0">
                <a:latin typeface="Calibri"/>
                <a:cs typeface="Calibri"/>
              </a:rPr>
              <a:t>basis</a:t>
            </a:r>
            <a:endParaRPr sz="3150">
              <a:latin typeface="Calibri"/>
              <a:cs typeface="Calibri"/>
            </a:endParaRPr>
          </a:p>
        </p:txBody>
      </p:sp>
      <p:sp>
        <p:nvSpPr>
          <p:cNvPr id="4" name="object 4"/>
          <p:cNvSpPr txBox="1"/>
          <p:nvPr/>
        </p:nvSpPr>
        <p:spPr>
          <a:xfrm>
            <a:off x="825855" y="509862"/>
            <a:ext cx="9427210" cy="963294"/>
          </a:xfrm>
          <a:prstGeom prst="rect">
            <a:avLst/>
          </a:prstGeom>
        </p:spPr>
        <p:txBody>
          <a:bodyPr vert="horz" wrap="square" lIns="0" tIns="208279" rIns="0" bIns="0" rtlCol="0">
            <a:spAutoFit/>
          </a:bodyPr>
          <a:lstStyle/>
          <a:p>
            <a:pPr marL="38100">
              <a:lnSpc>
                <a:spcPct val="100000"/>
              </a:lnSpc>
              <a:spcBef>
                <a:spcPts val="1639"/>
              </a:spcBef>
            </a:pPr>
            <a:r>
              <a:rPr sz="3150" spc="-50" dirty="0">
                <a:latin typeface="Calibri"/>
                <a:cs typeface="Calibri"/>
              </a:rPr>
              <a:t>(ranking</a:t>
            </a:r>
            <a:r>
              <a:rPr sz="3150" spc="-70" dirty="0">
                <a:latin typeface="Calibri"/>
                <a:cs typeface="Calibri"/>
              </a:rPr>
              <a:t> </a:t>
            </a:r>
            <a:r>
              <a:rPr sz="3150" dirty="0">
                <a:latin typeface="Calibri"/>
                <a:cs typeface="Calibri"/>
              </a:rPr>
              <a:t>20</a:t>
            </a:r>
            <a:r>
              <a:rPr sz="3225" baseline="20671" dirty="0">
                <a:latin typeface="Calibri"/>
                <a:cs typeface="Calibri"/>
              </a:rPr>
              <a:t>th</a:t>
            </a:r>
            <a:r>
              <a:rPr sz="3225" spc="172" baseline="20671" dirty="0">
                <a:latin typeface="Calibri"/>
                <a:cs typeface="Calibri"/>
              </a:rPr>
              <a:t> </a:t>
            </a:r>
            <a:r>
              <a:rPr sz="3150" spc="-10" dirty="0">
                <a:latin typeface="Calibri"/>
                <a:cs typeface="Calibri"/>
              </a:rPr>
              <a:t>among</a:t>
            </a:r>
            <a:r>
              <a:rPr sz="3150" spc="-95" dirty="0">
                <a:latin typeface="Calibri"/>
                <a:cs typeface="Calibri"/>
              </a:rPr>
              <a:t> </a:t>
            </a:r>
            <a:r>
              <a:rPr sz="3150" dirty="0">
                <a:latin typeface="Calibri"/>
                <a:cs typeface="Calibri"/>
              </a:rPr>
              <a:t>all</a:t>
            </a:r>
            <a:r>
              <a:rPr sz="3150" spc="-55" dirty="0">
                <a:latin typeface="Calibri"/>
                <a:cs typeface="Calibri"/>
              </a:rPr>
              <a:t> </a:t>
            </a:r>
            <a:r>
              <a:rPr sz="3150" dirty="0">
                <a:latin typeface="Calibri"/>
                <a:cs typeface="Calibri"/>
              </a:rPr>
              <a:t>states)</a:t>
            </a:r>
            <a:r>
              <a:rPr sz="3150" spc="-75" dirty="0">
                <a:latin typeface="Calibri"/>
                <a:cs typeface="Calibri"/>
              </a:rPr>
              <a:t> </a:t>
            </a:r>
            <a:r>
              <a:rPr sz="3150" dirty="0">
                <a:latin typeface="Calibri"/>
                <a:cs typeface="Calibri"/>
              </a:rPr>
              <a:t>and</a:t>
            </a:r>
            <a:r>
              <a:rPr sz="3150" spc="-45" dirty="0">
                <a:latin typeface="Calibri"/>
                <a:cs typeface="Calibri"/>
              </a:rPr>
              <a:t> </a:t>
            </a:r>
            <a:r>
              <a:rPr sz="3150" spc="-35" dirty="0">
                <a:latin typeface="Calibri"/>
                <a:cs typeface="Calibri"/>
              </a:rPr>
              <a:t>per</a:t>
            </a:r>
            <a:r>
              <a:rPr sz="3150" spc="-75" dirty="0">
                <a:latin typeface="Calibri"/>
                <a:cs typeface="Calibri"/>
              </a:rPr>
              <a:t> </a:t>
            </a:r>
            <a:r>
              <a:rPr sz="3150" spc="-10" dirty="0">
                <a:latin typeface="Calibri"/>
                <a:cs typeface="Calibri"/>
              </a:rPr>
              <a:t>headcount</a:t>
            </a:r>
            <a:endParaRPr sz="3150">
              <a:latin typeface="Calibri"/>
              <a:cs typeface="Calibri"/>
            </a:endParaRPr>
          </a:p>
          <a:p>
            <a:pPr marL="1080135">
              <a:lnSpc>
                <a:spcPct val="100000"/>
              </a:lnSpc>
              <a:spcBef>
                <a:spcPts val="620"/>
              </a:spcBef>
            </a:pPr>
            <a:r>
              <a:rPr sz="1200" b="1" dirty="0">
                <a:solidFill>
                  <a:srgbClr val="1A9AF8"/>
                </a:solidFill>
                <a:latin typeface="Arial"/>
                <a:cs typeface="Arial"/>
              </a:rPr>
              <a:t>Oregon</a:t>
            </a:r>
            <a:r>
              <a:rPr sz="1200" b="1" spc="-75" dirty="0">
                <a:solidFill>
                  <a:srgbClr val="1A9AF8"/>
                </a:solidFill>
                <a:latin typeface="Arial"/>
                <a:cs typeface="Arial"/>
              </a:rPr>
              <a:t> </a:t>
            </a:r>
            <a:r>
              <a:rPr sz="1200" b="1" dirty="0">
                <a:solidFill>
                  <a:srgbClr val="1A9AF8"/>
                </a:solidFill>
                <a:latin typeface="Arial"/>
                <a:cs typeface="Arial"/>
              </a:rPr>
              <a:t>public</a:t>
            </a:r>
            <a:r>
              <a:rPr sz="1200" b="1" spc="-40" dirty="0">
                <a:solidFill>
                  <a:srgbClr val="1A9AF8"/>
                </a:solidFill>
                <a:latin typeface="Arial"/>
                <a:cs typeface="Arial"/>
              </a:rPr>
              <a:t> </a:t>
            </a:r>
            <a:r>
              <a:rPr sz="1200" b="1" spc="-20" dirty="0">
                <a:solidFill>
                  <a:srgbClr val="1A9AF8"/>
                </a:solidFill>
                <a:latin typeface="Arial"/>
                <a:cs typeface="Arial"/>
              </a:rPr>
              <a:t>2-</a:t>
            </a:r>
            <a:r>
              <a:rPr sz="1200" b="1" dirty="0">
                <a:solidFill>
                  <a:srgbClr val="1A9AF8"/>
                </a:solidFill>
                <a:latin typeface="Arial"/>
                <a:cs typeface="Arial"/>
              </a:rPr>
              <a:t>year</a:t>
            </a:r>
            <a:r>
              <a:rPr sz="1200" b="1" spc="-85" dirty="0">
                <a:solidFill>
                  <a:srgbClr val="1A9AF8"/>
                </a:solidFill>
                <a:latin typeface="Arial"/>
                <a:cs typeface="Arial"/>
              </a:rPr>
              <a:t> </a:t>
            </a:r>
            <a:r>
              <a:rPr sz="1200" b="1" dirty="0">
                <a:solidFill>
                  <a:srgbClr val="1A9AF8"/>
                </a:solidFill>
                <a:latin typeface="Arial"/>
                <a:cs typeface="Arial"/>
              </a:rPr>
              <a:t>higher</a:t>
            </a:r>
            <a:r>
              <a:rPr sz="1200" b="1" spc="-65" dirty="0">
                <a:solidFill>
                  <a:srgbClr val="1A9AF8"/>
                </a:solidFill>
                <a:latin typeface="Arial"/>
                <a:cs typeface="Arial"/>
              </a:rPr>
              <a:t> </a:t>
            </a:r>
            <a:r>
              <a:rPr sz="1200" b="1" dirty="0">
                <a:solidFill>
                  <a:srgbClr val="1A9AF8"/>
                </a:solidFill>
                <a:latin typeface="Arial"/>
                <a:cs typeface="Arial"/>
              </a:rPr>
              <a:t>education</a:t>
            </a:r>
            <a:r>
              <a:rPr sz="1200" b="1" spc="-85" dirty="0">
                <a:solidFill>
                  <a:srgbClr val="1A9AF8"/>
                </a:solidFill>
                <a:latin typeface="Arial"/>
                <a:cs typeface="Arial"/>
              </a:rPr>
              <a:t> </a:t>
            </a:r>
            <a:r>
              <a:rPr sz="1200" b="1" spc="-20" dirty="0">
                <a:solidFill>
                  <a:srgbClr val="1A9AF8"/>
                </a:solidFill>
                <a:latin typeface="Arial"/>
                <a:cs typeface="Arial"/>
              </a:rPr>
              <a:t>appropriations</a:t>
            </a:r>
            <a:r>
              <a:rPr sz="1200" b="1" spc="-65" dirty="0">
                <a:solidFill>
                  <a:srgbClr val="1A9AF8"/>
                </a:solidFill>
                <a:latin typeface="Arial"/>
                <a:cs typeface="Arial"/>
              </a:rPr>
              <a:t> </a:t>
            </a:r>
            <a:r>
              <a:rPr sz="1200" b="1" dirty="0">
                <a:solidFill>
                  <a:srgbClr val="1A9AF8"/>
                </a:solidFill>
                <a:latin typeface="Arial"/>
                <a:cs typeface="Arial"/>
              </a:rPr>
              <a:t>(operating</a:t>
            </a:r>
            <a:r>
              <a:rPr sz="1200" b="1" spc="-20" dirty="0">
                <a:solidFill>
                  <a:srgbClr val="1A9AF8"/>
                </a:solidFill>
                <a:latin typeface="Arial"/>
                <a:cs typeface="Arial"/>
              </a:rPr>
              <a:t> </a:t>
            </a:r>
            <a:r>
              <a:rPr sz="1200" b="1" dirty="0">
                <a:solidFill>
                  <a:srgbClr val="1A9AF8"/>
                </a:solidFill>
                <a:latin typeface="Arial"/>
                <a:cs typeface="Arial"/>
              </a:rPr>
              <a:t>and</a:t>
            </a:r>
            <a:r>
              <a:rPr sz="1200" b="1" spc="-15" dirty="0">
                <a:solidFill>
                  <a:srgbClr val="1A9AF8"/>
                </a:solidFill>
                <a:latin typeface="Arial"/>
                <a:cs typeface="Arial"/>
              </a:rPr>
              <a:t> </a:t>
            </a:r>
            <a:r>
              <a:rPr sz="1200" b="1" spc="-10" dirty="0">
                <a:solidFill>
                  <a:srgbClr val="1A9AF8"/>
                </a:solidFill>
                <a:latin typeface="Arial"/>
                <a:cs typeface="Arial"/>
              </a:rPr>
              <a:t>financial</a:t>
            </a:r>
            <a:r>
              <a:rPr sz="1200" b="1" spc="-55" dirty="0">
                <a:solidFill>
                  <a:srgbClr val="1A9AF8"/>
                </a:solidFill>
                <a:latin typeface="Arial"/>
                <a:cs typeface="Arial"/>
              </a:rPr>
              <a:t> </a:t>
            </a:r>
            <a:r>
              <a:rPr sz="1200" b="1" dirty="0">
                <a:solidFill>
                  <a:srgbClr val="1A9AF8"/>
                </a:solidFill>
                <a:latin typeface="Arial"/>
                <a:cs typeface="Arial"/>
              </a:rPr>
              <a:t>aid)</a:t>
            </a:r>
            <a:r>
              <a:rPr sz="1200" b="1" spc="-50" dirty="0">
                <a:solidFill>
                  <a:srgbClr val="1A9AF8"/>
                </a:solidFill>
                <a:latin typeface="Arial"/>
                <a:cs typeface="Arial"/>
              </a:rPr>
              <a:t> </a:t>
            </a:r>
            <a:r>
              <a:rPr sz="1200" b="1" dirty="0">
                <a:solidFill>
                  <a:srgbClr val="1A9AF8"/>
                </a:solidFill>
                <a:latin typeface="Arial"/>
                <a:cs typeface="Arial"/>
              </a:rPr>
              <a:t>per</a:t>
            </a:r>
            <a:r>
              <a:rPr sz="1200" b="1" spc="-30" dirty="0">
                <a:solidFill>
                  <a:srgbClr val="1A9AF8"/>
                </a:solidFill>
                <a:latin typeface="Arial"/>
                <a:cs typeface="Arial"/>
              </a:rPr>
              <a:t> </a:t>
            </a:r>
            <a:r>
              <a:rPr sz="1200" b="1" dirty="0">
                <a:solidFill>
                  <a:srgbClr val="1A9AF8"/>
                </a:solidFill>
                <a:latin typeface="Arial"/>
                <a:cs typeface="Arial"/>
              </a:rPr>
              <a:t>FTE</a:t>
            </a:r>
            <a:r>
              <a:rPr sz="1200" b="1" spc="-30" dirty="0">
                <a:solidFill>
                  <a:srgbClr val="1A9AF8"/>
                </a:solidFill>
                <a:latin typeface="Arial"/>
                <a:cs typeface="Arial"/>
              </a:rPr>
              <a:t> </a:t>
            </a:r>
            <a:r>
              <a:rPr sz="1200" b="1" dirty="0">
                <a:solidFill>
                  <a:srgbClr val="1A9AF8"/>
                </a:solidFill>
                <a:latin typeface="Arial"/>
                <a:cs typeface="Arial"/>
              </a:rPr>
              <a:t>and</a:t>
            </a:r>
            <a:r>
              <a:rPr sz="1200" b="1" spc="-20" dirty="0">
                <a:solidFill>
                  <a:srgbClr val="1A9AF8"/>
                </a:solidFill>
                <a:latin typeface="Arial"/>
                <a:cs typeface="Arial"/>
              </a:rPr>
              <a:t> </a:t>
            </a:r>
            <a:r>
              <a:rPr sz="1200" b="1" dirty="0">
                <a:solidFill>
                  <a:srgbClr val="1A9AF8"/>
                </a:solidFill>
                <a:latin typeface="Arial"/>
                <a:cs typeface="Arial"/>
              </a:rPr>
              <a:t>headcount</a:t>
            </a:r>
            <a:r>
              <a:rPr sz="1200" b="1" baseline="20833" dirty="0">
                <a:solidFill>
                  <a:srgbClr val="1A9AF8"/>
                </a:solidFill>
                <a:latin typeface="Arial"/>
                <a:cs typeface="Arial"/>
              </a:rPr>
              <a:t>1,2</a:t>
            </a:r>
            <a:r>
              <a:rPr sz="1200" b="1" spc="172" baseline="20833" dirty="0">
                <a:solidFill>
                  <a:srgbClr val="1A9AF8"/>
                </a:solidFill>
                <a:latin typeface="Arial"/>
                <a:cs typeface="Arial"/>
              </a:rPr>
              <a:t> </a:t>
            </a:r>
            <a:r>
              <a:rPr sz="1200" spc="-10" dirty="0">
                <a:solidFill>
                  <a:srgbClr val="1A9AF8"/>
                </a:solidFill>
                <a:latin typeface="Arial"/>
                <a:cs typeface="Arial"/>
              </a:rPr>
              <a:t>(FY25)</a:t>
            </a:r>
            <a:endParaRPr sz="1200">
              <a:latin typeface="Arial"/>
              <a:cs typeface="Arial"/>
            </a:endParaRPr>
          </a:p>
        </p:txBody>
      </p:sp>
      <p:sp>
        <p:nvSpPr>
          <p:cNvPr id="5" name="object 5"/>
          <p:cNvSpPr/>
          <p:nvPr/>
        </p:nvSpPr>
        <p:spPr>
          <a:xfrm>
            <a:off x="260604" y="4376546"/>
            <a:ext cx="1920239" cy="1069975"/>
          </a:xfrm>
          <a:custGeom>
            <a:avLst/>
            <a:gdLst/>
            <a:ahLst/>
            <a:cxnLst/>
            <a:rect l="l" t="t" r="r" b="b"/>
            <a:pathLst>
              <a:path w="1920239" h="1069975">
                <a:moveTo>
                  <a:pt x="0" y="0"/>
                </a:moveTo>
                <a:lnTo>
                  <a:pt x="858989" y="0"/>
                </a:lnTo>
                <a:lnTo>
                  <a:pt x="1227201" y="0"/>
                </a:lnTo>
                <a:lnTo>
                  <a:pt x="1472565" y="0"/>
                </a:lnTo>
                <a:lnTo>
                  <a:pt x="1472565" y="178308"/>
                </a:lnTo>
                <a:lnTo>
                  <a:pt x="1920239" y="529463"/>
                </a:lnTo>
                <a:lnTo>
                  <a:pt x="1472565" y="445770"/>
                </a:lnTo>
                <a:lnTo>
                  <a:pt x="1472565" y="1069848"/>
                </a:lnTo>
                <a:lnTo>
                  <a:pt x="1227201" y="1069848"/>
                </a:lnTo>
                <a:lnTo>
                  <a:pt x="858989" y="1069848"/>
                </a:lnTo>
                <a:lnTo>
                  <a:pt x="0" y="1069848"/>
                </a:lnTo>
                <a:lnTo>
                  <a:pt x="0" y="445770"/>
                </a:lnTo>
                <a:lnTo>
                  <a:pt x="0" y="178308"/>
                </a:lnTo>
                <a:lnTo>
                  <a:pt x="0" y="0"/>
                </a:lnTo>
                <a:close/>
              </a:path>
            </a:pathLst>
          </a:custGeom>
          <a:ln w="12699">
            <a:solidFill>
              <a:srgbClr val="1A1A22"/>
            </a:solidFill>
          </a:ln>
        </p:spPr>
        <p:txBody>
          <a:bodyPr wrap="square" lIns="0" tIns="0" rIns="0" bIns="0" rtlCol="0"/>
          <a:lstStyle/>
          <a:p>
            <a:endParaRPr/>
          </a:p>
        </p:txBody>
      </p:sp>
      <p:sp>
        <p:nvSpPr>
          <p:cNvPr id="6" name="object 6"/>
          <p:cNvSpPr txBox="1"/>
          <p:nvPr/>
        </p:nvSpPr>
        <p:spPr>
          <a:xfrm>
            <a:off x="369138" y="4432871"/>
            <a:ext cx="1145540" cy="212725"/>
          </a:xfrm>
          <a:prstGeom prst="rect">
            <a:avLst/>
          </a:prstGeom>
        </p:spPr>
        <p:txBody>
          <a:bodyPr vert="horz" wrap="square" lIns="0" tIns="15875" rIns="0" bIns="0" rtlCol="0">
            <a:spAutoFit/>
          </a:bodyPr>
          <a:lstStyle/>
          <a:p>
            <a:pPr marL="12700">
              <a:lnSpc>
                <a:spcPct val="100000"/>
              </a:lnSpc>
              <a:spcBef>
                <a:spcPts val="125"/>
              </a:spcBef>
            </a:pPr>
            <a:r>
              <a:rPr sz="1200" dirty="0">
                <a:solidFill>
                  <a:srgbClr val="1A1A22"/>
                </a:solidFill>
                <a:latin typeface="Arial"/>
                <a:cs typeface="Arial"/>
              </a:rPr>
              <a:t>Oregon</a:t>
            </a:r>
            <a:r>
              <a:rPr sz="1200" spc="-75" dirty="0">
                <a:solidFill>
                  <a:srgbClr val="1A1A22"/>
                </a:solidFill>
                <a:latin typeface="Arial"/>
                <a:cs typeface="Arial"/>
              </a:rPr>
              <a:t> </a:t>
            </a:r>
            <a:r>
              <a:rPr sz="1200" dirty="0">
                <a:solidFill>
                  <a:srgbClr val="1A1A22"/>
                </a:solidFill>
                <a:latin typeface="Arial"/>
                <a:cs typeface="Arial"/>
              </a:rPr>
              <a:t>ranks</a:t>
            </a:r>
            <a:r>
              <a:rPr sz="1200" spc="-50" dirty="0">
                <a:solidFill>
                  <a:srgbClr val="1A1A22"/>
                </a:solidFill>
                <a:latin typeface="Arial"/>
                <a:cs typeface="Arial"/>
              </a:rPr>
              <a:t> </a:t>
            </a:r>
            <a:r>
              <a:rPr sz="1200" spc="-25" dirty="0">
                <a:solidFill>
                  <a:srgbClr val="1A1A22"/>
                </a:solidFill>
                <a:latin typeface="Arial"/>
                <a:cs typeface="Arial"/>
              </a:rPr>
              <a:t>20</a:t>
            </a:r>
            <a:endParaRPr sz="1200">
              <a:latin typeface="Arial"/>
              <a:cs typeface="Arial"/>
            </a:endParaRPr>
          </a:p>
        </p:txBody>
      </p:sp>
      <p:sp>
        <p:nvSpPr>
          <p:cNvPr id="7" name="object 7"/>
          <p:cNvSpPr txBox="1"/>
          <p:nvPr/>
        </p:nvSpPr>
        <p:spPr>
          <a:xfrm>
            <a:off x="1503680" y="4446460"/>
            <a:ext cx="108585" cy="146685"/>
          </a:xfrm>
          <a:prstGeom prst="rect">
            <a:avLst/>
          </a:prstGeom>
        </p:spPr>
        <p:txBody>
          <a:bodyPr vert="horz" wrap="square" lIns="0" tIns="12065" rIns="0" bIns="0" rtlCol="0">
            <a:spAutoFit/>
          </a:bodyPr>
          <a:lstStyle/>
          <a:p>
            <a:pPr marL="12700">
              <a:lnSpc>
                <a:spcPct val="100000"/>
              </a:lnSpc>
              <a:spcBef>
                <a:spcPts val="95"/>
              </a:spcBef>
            </a:pPr>
            <a:r>
              <a:rPr sz="800" spc="-25" dirty="0">
                <a:solidFill>
                  <a:srgbClr val="1A1A22"/>
                </a:solidFill>
                <a:latin typeface="Arial"/>
                <a:cs typeface="Arial"/>
              </a:rPr>
              <a:t>th</a:t>
            </a:r>
            <a:endParaRPr sz="800">
              <a:latin typeface="Arial"/>
              <a:cs typeface="Arial"/>
            </a:endParaRPr>
          </a:p>
        </p:txBody>
      </p:sp>
      <p:sp>
        <p:nvSpPr>
          <p:cNvPr id="8" name="object 8"/>
          <p:cNvSpPr txBox="1"/>
          <p:nvPr/>
        </p:nvSpPr>
        <p:spPr>
          <a:xfrm>
            <a:off x="340131" y="4616005"/>
            <a:ext cx="1310640" cy="762000"/>
          </a:xfrm>
          <a:prstGeom prst="rect">
            <a:avLst/>
          </a:prstGeom>
        </p:spPr>
        <p:txBody>
          <a:bodyPr vert="horz" wrap="square" lIns="0" tIns="15875" rIns="0" bIns="0" rtlCol="0">
            <a:spAutoFit/>
          </a:bodyPr>
          <a:lstStyle/>
          <a:p>
            <a:pPr marL="12700" marR="5080" algn="ctr">
              <a:lnSpc>
                <a:spcPct val="100000"/>
              </a:lnSpc>
              <a:spcBef>
                <a:spcPts val="125"/>
              </a:spcBef>
            </a:pPr>
            <a:r>
              <a:rPr sz="1200" spc="-10" dirty="0">
                <a:solidFill>
                  <a:srgbClr val="1A1A22"/>
                </a:solidFill>
                <a:latin typeface="Arial"/>
                <a:cs typeface="Arial"/>
              </a:rPr>
              <a:t>nationally</a:t>
            </a:r>
            <a:r>
              <a:rPr sz="1200" spc="-40" dirty="0">
                <a:solidFill>
                  <a:srgbClr val="1A1A22"/>
                </a:solidFill>
                <a:latin typeface="Arial"/>
                <a:cs typeface="Arial"/>
              </a:rPr>
              <a:t> </a:t>
            </a:r>
            <a:r>
              <a:rPr sz="1200" dirty="0">
                <a:solidFill>
                  <a:srgbClr val="1A1A22"/>
                </a:solidFill>
                <a:latin typeface="Arial"/>
                <a:cs typeface="Arial"/>
              </a:rPr>
              <a:t>for</a:t>
            </a:r>
            <a:r>
              <a:rPr sz="1200" spc="10" dirty="0">
                <a:solidFill>
                  <a:srgbClr val="1A1A22"/>
                </a:solidFill>
                <a:latin typeface="Arial"/>
                <a:cs typeface="Arial"/>
              </a:rPr>
              <a:t> </a:t>
            </a:r>
            <a:r>
              <a:rPr sz="1200" spc="-10" dirty="0">
                <a:solidFill>
                  <a:srgbClr val="1A1A22"/>
                </a:solidFill>
                <a:latin typeface="Arial"/>
                <a:cs typeface="Arial"/>
              </a:rPr>
              <a:t>public </a:t>
            </a:r>
            <a:r>
              <a:rPr sz="1200" spc="-20" dirty="0">
                <a:solidFill>
                  <a:srgbClr val="1A1A22"/>
                </a:solidFill>
                <a:latin typeface="Arial"/>
                <a:cs typeface="Arial"/>
              </a:rPr>
              <a:t>2-</a:t>
            </a:r>
            <a:r>
              <a:rPr sz="1200" dirty="0">
                <a:solidFill>
                  <a:srgbClr val="1A1A22"/>
                </a:solidFill>
                <a:latin typeface="Arial"/>
                <a:cs typeface="Arial"/>
              </a:rPr>
              <a:t>year</a:t>
            </a:r>
            <a:r>
              <a:rPr sz="1200" spc="-30" dirty="0">
                <a:solidFill>
                  <a:srgbClr val="1A1A22"/>
                </a:solidFill>
                <a:latin typeface="Arial"/>
                <a:cs typeface="Arial"/>
              </a:rPr>
              <a:t> </a:t>
            </a:r>
            <a:r>
              <a:rPr sz="1200" spc="-10" dirty="0">
                <a:solidFill>
                  <a:srgbClr val="1A1A22"/>
                </a:solidFill>
                <a:latin typeface="Arial"/>
                <a:cs typeface="Arial"/>
              </a:rPr>
              <a:t>education appropriations</a:t>
            </a:r>
            <a:r>
              <a:rPr sz="1200" spc="-25" dirty="0">
                <a:solidFill>
                  <a:srgbClr val="1A1A22"/>
                </a:solidFill>
                <a:latin typeface="Arial"/>
                <a:cs typeface="Arial"/>
              </a:rPr>
              <a:t> per </a:t>
            </a:r>
            <a:r>
              <a:rPr sz="1200" dirty="0">
                <a:solidFill>
                  <a:srgbClr val="1A1A22"/>
                </a:solidFill>
                <a:latin typeface="Arial"/>
                <a:cs typeface="Arial"/>
              </a:rPr>
              <a:t>FTE</a:t>
            </a:r>
            <a:r>
              <a:rPr sz="1200" spc="10" dirty="0">
                <a:solidFill>
                  <a:srgbClr val="1A1A22"/>
                </a:solidFill>
                <a:latin typeface="Arial"/>
                <a:cs typeface="Arial"/>
              </a:rPr>
              <a:t> </a:t>
            </a:r>
            <a:r>
              <a:rPr sz="1200" dirty="0">
                <a:solidFill>
                  <a:srgbClr val="1A1A22"/>
                </a:solidFill>
                <a:latin typeface="Arial"/>
                <a:cs typeface="Arial"/>
              </a:rPr>
              <a:t>in</a:t>
            </a:r>
            <a:r>
              <a:rPr sz="1200" spc="-55" dirty="0">
                <a:solidFill>
                  <a:srgbClr val="1A1A22"/>
                </a:solidFill>
                <a:latin typeface="Arial"/>
                <a:cs typeface="Arial"/>
              </a:rPr>
              <a:t> </a:t>
            </a:r>
            <a:r>
              <a:rPr sz="1200" spc="-20" dirty="0">
                <a:solidFill>
                  <a:srgbClr val="1A1A22"/>
                </a:solidFill>
                <a:latin typeface="Arial"/>
                <a:cs typeface="Arial"/>
              </a:rPr>
              <a:t>FY25</a:t>
            </a:r>
            <a:endParaRPr sz="1200">
              <a:latin typeface="Arial"/>
              <a:cs typeface="Arial"/>
            </a:endParaRPr>
          </a:p>
        </p:txBody>
      </p:sp>
      <p:grpSp>
        <p:nvGrpSpPr>
          <p:cNvPr id="9" name="object 9" descr="This is a bar chart representing state funding appropriations at 2-year colleges in the state of Oregon, and local and state financial aid in Oregon, in comparison to 2-year colleges in the United States as a whole. Denotes Oregon 2-year colleges rank 20th among all US states on a per FTE basis and per headcount."/>
          <p:cNvGrpSpPr/>
          <p:nvPr/>
        </p:nvGrpSpPr>
        <p:grpSpPr>
          <a:xfrm>
            <a:off x="2334704" y="1868868"/>
            <a:ext cx="7291070" cy="3844925"/>
            <a:chOff x="2334704" y="1868868"/>
            <a:chExt cx="7291070" cy="3844925"/>
          </a:xfrm>
        </p:grpSpPr>
        <p:sp>
          <p:nvSpPr>
            <p:cNvPr id="10" name="object 10"/>
            <p:cNvSpPr/>
            <p:nvPr/>
          </p:nvSpPr>
          <p:spPr>
            <a:xfrm>
              <a:off x="2779776" y="3576154"/>
              <a:ext cx="6436995" cy="2131060"/>
            </a:xfrm>
            <a:custGeom>
              <a:avLst/>
              <a:gdLst/>
              <a:ahLst/>
              <a:cxnLst/>
              <a:rect l="l" t="t" r="r" b="b"/>
              <a:pathLst>
                <a:path w="6436995" h="2131060">
                  <a:moveTo>
                    <a:pt x="1005306" y="187198"/>
                  </a:moveTo>
                  <a:lnTo>
                    <a:pt x="0" y="187198"/>
                  </a:lnTo>
                  <a:lnTo>
                    <a:pt x="0" y="2131060"/>
                  </a:lnTo>
                  <a:lnTo>
                    <a:pt x="1005306" y="2131060"/>
                  </a:lnTo>
                  <a:lnTo>
                    <a:pt x="1005306" y="187198"/>
                  </a:lnTo>
                  <a:close/>
                </a:path>
                <a:path w="6436995" h="2131060">
                  <a:moveTo>
                    <a:pt x="2816326" y="0"/>
                  </a:moveTo>
                  <a:lnTo>
                    <a:pt x="1809496" y="0"/>
                  </a:lnTo>
                  <a:lnTo>
                    <a:pt x="1809496" y="2131060"/>
                  </a:lnTo>
                  <a:lnTo>
                    <a:pt x="2816326" y="2131060"/>
                  </a:lnTo>
                  <a:lnTo>
                    <a:pt x="2816326" y="0"/>
                  </a:lnTo>
                  <a:close/>
                </a:path>
                <a:path w="6436995" h="2131060">
                  <a:moveTo>
                    <a:pt x="4627473" y="1366164"/>
                  </a:moveTo>
                  <a:lnTo>
                    <a:pt x="3620643" y="1366164"/>
                  </a:lnTo>
                  <a:lnTo>
                    <a:pt x="3620643" y="2131060"/>
                  </a:lnTo>
                  <a:lnTo>
                    <a:pt x="4627473" y="2131060"/>
                  </a:lnTo>
                  <a:lnTo>
                    <a:pt x="4627473" y="1366164"/>
                  </a:lnTo>
                  <a:close/>
                </a:path>
                <a:path w="6436995" h="2131060">
                  <a:moveTo>
                    <a:pt x="6436969" y="1241412"/>
                  </a:moveTo>
                  <a:lnTo>
                    <a:pt x="5431663" y="1241412"/>
                  </a:lnTo>
                  <a:lnTo>
                    <a:pt x="5431663" y="2131060"/>
                  </a:lnTo>
                  <a:lnTo>
                    <a:pt x="6436969" y="2131060"/>
                  </a:lnTo>
                  <a:lnTo>
                    <a:pt x="6436969" y="1241412"/>
                  </a:lnTo>
                  <a:close/>
                </a:path>
              </a:pathLst>
            </a:custGeom>
            <a:solidFill>
              <a:srgbClr val="0062A7"/>
            </a:solidFill>
          </p:spPr>
          <p:txBody>
            <a:bodyPr wrap="square" lIns="0" tIns="0" rIns="0" bIns="0" rtlCol="0"/>
            <a:lstStyle/>
            <a:p>
              <a:endParaRPr/>
            </a:p>
          </p:txBody>
        </p:sp>
        <p:sp>
          <p:nvSpPr>
            <p:cNvPr id="11" name="object 11"/>
            <p:cNvSpPr/>
            <p:nvPr/>
          </p:nvSpPr>
          <p:spPr>
            <a:xfrm>
              <a:off x="2779776" y="3320110"/>
              <a:ext cx="6436995" cy="1619250"/>
            </a:xfrm>
            <a:custGeom>
              <a:avLst/>
              <a:gdLst/>
              <a:ahLst/>
              <a:cxnLst/>
              <a:rect l="l" t="t" r="r" b="b"/>
              <a:pathLst>
                <a:path w="6436995" h="1619250">
                  <a:moveTo>
                    <a:pt x="1005306" y="19773"/>
                  </a:moveTo>
                  <a:lnTo>
                    <a:pt x="0" y="19773"/>
                  </a:lnTo>
                  <a:lnTo>
                    <a:pt x="0" y="437438"/>
                  </a:lnTo>
                  <a:lnTo>
                    <a:pt x="1005306" y="437438"/>
                  </a:lnTo>
                  <a:lnTo>
                    <a:pt x="1005306" y="19773"/>
                  </a:lnTo>
                  <a:close/>
                </a:path>
                <a:path w="6436995" h="1619250">
                  <a:moveTo>
                    <a:pt x="2816326" y="0"/>
                  </a:moveTo>
                  <a:lnTo>
                    <a:pt x="1809496" y="0"/>
                  </a:lnTo>
                  <a:lnTo>
                    <a:pt x="1809496" y="249986"/>
                  </a:lnTo>
                  <a:lnTo>
                    <a:pt x="2816326" y="249986"/>
                  </a:lnTo>
                  <a:lnTo>
                    <a:pt x="2816326" y="0"/>
                  </a:lnTo>
                  <a:close/>
                </a:path>
                <a:path w="6436995" h="1619250">
                  <a:moveTo>
                    <a:pt x="4627473" y="1454162"/>
                  </a:moveTo>
                  <a:lnTo>
                    <a:pt x="3620643" y="1454162"/>
                  </a:lnTo>
                  <a:lnTo>
                    <a:pt x="3620643" y="1618792"/>
                  </a:lnTo>
                  <a:lnTo>
                    <a:pt x="4627473" y="1618792"/>
                  </a:lnTo>
                  <a:lnTo>
                    <a:pt x="4627473" y="1454162"/>
                  </a:lnTo>
                  <a:close/>
                </a:path>
                <a:path w="6436995" h="1619250">
                  <a:moveTo>
                    <a:pt x="6436969" y="1390180"/>
                  </a:moveTo>
                  <a:lnTo>
                    <a:pt x="5431663" y="1390180"/>
                  </a:lnTo>
                  <a:lnTo>
                    <a:pt x="5431663" y="1493824"/>
                  </a:lnTo>
                  <a:lnTo>
                    <a:pt x="6436969" y="1493824"/>
                  </a:lnTo>
                  <a:lnTo>
                    <a:pt x="6436969" y="1390180"/>
                  </a:lnTo>
                  <a:close/>
                </a:path>
              </a:pathLst>
            </a:custGeom>
            <a:solidFill>
              <a:srgbClr val="399FFF"/>
            </a:solidFill>
          </p:spPr>
          <p:txBody>
            <a:bodyPr wrap="square" lIns="0" tIns="0" rIns="0" bIns="0" rtlCol="0"/>
            <a:lstStyle/>
            <a:p>
              <a:endParaRPr/>
            </a:p>
          </p:txBody>
        </p:sp>
        <p:sp>
          <p:nvSpPr>
            <p:cNvPr id="12" name="object 12"/>
            <p:cNvSpPr/>
            <p:nvPr/>
          </p:nvSpPr>
          <p:spPr>
            <a:xfrm>
              <a:off x="2784348" y="3324694"/>
              <a:ext cx="6436995" cy="1619250"/>
            </a:xfrm>
            <a:custGeom>
              <a:avLst/>
              <a:gdLst/>
              <a:ahLst/>
              <a:cxnLst/>
              <a:rect l="l" t="t" r="r" b="b"/>
              <a:pathLst>
                <a:path w="6436995" h="1619250">
                  <a:moveTo>
                    <a:pt x="0" y="437426"/>
                  </a:moveTo>
                  <a:lnTo>
                    <a:pt x="1005306" y="437426"/>
                  </a:lnTo>
                  <a:lnTo>
                    <a:pt x="1005306" y="19773"/>
                  </a:lnTo>
                  <a:lnTo>
                    <a:pt x="0" y="19773"/>
                  </a:lnTo>
                  <a:lnTo>
                    <a:pt x="0" y="437426"/>
                  </a:lnTo>
                  <a:close/>
                </a:path>
                <a:path w="6436995" h="1619250">
                  <a:moveTo>
                    <a:pt x="1809496" y="249974"/>
                  </a:moveTo>
                  <a:lnTo>
                    <a:pt x="2816326" y="249974"/>
                  </a:lnTo>
                  <a:lnTo>
                    <a:pt x="2816326" y="0"/>
                  </a:lnTo>
                  <a:lnTo>
                    <a:pt x="1809496" y="0"/>
                  </a:lnTo>
                  <a:lnTo>
                    <a:pt x="1809496" y="249974"/>
                  </a:lnTo>
                  <a:close/>
                </a:path>
                <a:path w="6436995" h="1619250">
                  <a:moveTo>
                    <a:pt x="3620642" y="1618780"/>
                  </a:moveTo>
                  <a:lnTo>
                    <a:pt x="4627473" y="1618780"/>
                  </a:lnTo>
                  <a:lnTo>
                    <a:pt x="4627473" y="1454162"/>
                  </a:lnTo>
                  <a:lnTo>
                    <a:pt x="3620642" y="1454162"/>
                  </a:lnTo>
                  <a:lnTo>
                    <a:pt x="3620642" y="1618780"/>
                  </a:lnTo>
                  <a:close/>
                </a:path>
                <a:path w="6436995" h="1619250">
                  <a:moveTo>
                    <a:pt x="5431662" y="1493812"/>
                  </a:moveTo>
                  <a:lnTo>
                    <a:pt x="6436969" y="1493812"/>
                  </a:lnTo>
                  <a:lnTo>
                    <a:pt x="6436969" y="1390167"/>
                  </a:lnTo>
                  <a:lnTo>
                    <a:pt x="5431662" y="1390167"/>
                  </a:lnTo>
                  <a:lnTo>
                    <a:pt x="5431662" y="1493812"/>
                  </a:lnTo>
                  <a:close/>
                </a:path>
              </a:pathLst>
            </a:custGeom>
            <a:ln w="9525">
              <a:solidFill>
                <a:srgbClr val="FFFFFF"/>
              </a:solidFill>
            </a:ln>
          </p:spPr>
          <p:txBody>
            <a:bodyPr wrap="square" lIns="0" tIns="0" rIns="0" bIns="0" rtlCol="0"/>
            <a:lstStyle/>
            <a:p>
              <a:endParaRPr/>
            </a:p>
          </p:txBody>
        </p:sp>
        <p:sp>
          <p:nvSpPr>
            <p:cNvPr id="13" name="object 13"/>
            <p:cNvSpPr/>
            <p:nvPr/>
          </p:nvSpPr>
          <p:spPr>
            <a:xfrm>
              <a:off x="2779776" y="1993772"/>
              <a:ext cx="6436995" cy="2780030"/>
            </a:xfrm>
            <a:custGeom>
              <a:avLst/>
              <a:gdLst/>
              <a:ahLst/>
              <a:cxnLst/>
              <a:rect l="l" t="t" r="r" b="b"/>
              <a:pathLst>
                <a:path w="6436995" h="2780029">
                  <a:moveTo>
                    <a:pt x="1005306" y="0"/>
                  </a:moveTo>
                  <a:lnTo>
                    <a:pt x="0" y="0"/>
                  </a:lnTo>
                  <a:lnTo>
                    <a:pt x="0" y="1345057"/>
                  </a:lnTo>
                  <a:lnTo>
                    <a:pt x="1005306" y="1345057"/>
                  </a:lnTo>
                  <a:lnTo>
                    <a:pt x="1005306" y="0"/>
                  </a:lnTo>
                  <a:close/>
                </a:path>
                <a:path w="6436995" h="2780029">
                  <a:moveTo>
                    <a:pt x="2816326" y="166293"/>
                  </a:moveTo>
                  <a:lnTo>
                    <a:pt x="1809496" y="166293"/>
                  </a:lnTo>
                  <a:lnTo>
                    <a:pt x="1809496" y="1325245"/>
                  </a:lnTo>
                  <a:lnTo>
                    <a:pt x="2816326" y="1325245"/>
                  </a:lnTo>
                  <a:lnTo>
                    <a:pt x="2816326" y="166293"/>
                  </a:lnTo>
                  <a:close/>
                </a:path>
                <a:path w="6436995" h="2780029">
                  <a:moveTo>
                    <a:pt x="4627473" y="2250871"/>
                  </a:moveTo>
                  <a:lnTo>
                    <a:pt x="3620643" y="2250871"/>
                  </a:lnTo>
                  <a:lnTo>
                    <a:pt x="3620643" y="2780030"/>
                  </a:lnTo>
                  <a:lnTo>
                    <a:pt x="4627473" y="2780030"/>
                  </a:lnTo>
                  <a:lnTo>
                    <a:pt x="4627473" y="2250871"/>
                  </a:lnTo>
                  <a:close/>
                </a:path>
                <a:path w="6436995" h="2780029">
                  <a:moveTo>
                    <a:pt x="6436969" y="2232622"/>
                  </a:moveTo>
                  <a:lnTo>
                    <a:pt x="5431663" y="2232622"/>
                  </a:lnTo>
                  <a:lnTo>
                    <a:pt x="5431663" y="2716022"/>
                  </a:lnTo>
                  <a:lnTo>
                    <a:pt x="6436969" y="2716022"/>
                  </a:lnTo>
                  <a:lnTo>
                    <a:pt x="6436969" y="2232622"/>
                  </a:lnTo>
                  <a:close/>
                </a:path>
              </a:pathLst>
            </a:custGeom>
            <a:solidFill>
              <a:srgbClr val="90D6FB"/>
            </a:solidFill>
          </p:spPr>
          <p:txBody>
            <a:bodyPr wrap="square" lIns="0" tIns="0" rIns="0" bIns="0" rtlCol="0"/>
            <a:lstStyle/>
            <a:p>
              <a:endParaRPr/>
            </a:p>
          </p:txBody>
        </p:sp>
        <p:sp>
          <p:nvSpPr>
            <p:cNvPr id="14" name="object 14"/>
            <p:cNvSpPr/>
            <p:nvPr/>
          </p:nvSpPr>
          <p:spPr>
            <a:xfrm>
              <a:off x="2784348" y="1998344"/>
              <a:ext cx="6436995" cy="2780030"/>
            </a:xfrm>
            <a:custGeom>
              <a:avLst/>
              <a:gdLst/>
              <a:ahLst/>
              <a:cxnLst/>
              <a:rect l="l" t="t" r="r" b="b"/>
              <a:pathLst>
                <a:path w="6436995" h="2780029">
                  <a:moveTo>
                    <a:pt x="0" y="1345056"/>
                  </a:moveTo>
                  <a:lnTo>
                    <a:pt x="1005306" y="1345056"/>
                  </a:lnTo>
                  <a:lnTo>
                    <a:pt x="1005306" y="0"/>
                  </a:lnTo>
                  <a:lnTo>
                    <a:pt x="0" y="0"/>
                  </a:lnTo>
                  <a:lnTo>
                    <a:pt x="0" y="1345056"/>
                  </a:lnTo>
                  <a:close/>
                </a:path>
                <a:path w="6436995" h="2780029">
                  <a:moveTo>
                    <a:pt x="1809496" y="1325244"/>
                  </a:moveTo>
                  <a:lnTo>
                    <a:pt x="2816326" y="1325244"/>
                  </a:lnTo>
                  <a:lnTo>
                    <a:pt x="2816326" y="166293"/>
                  </a:lnTo>
                  <a:lnTo>
                    <a:pt x="1809496" y="166293"/>
                  </a:lnTo>
                  <a:lnTo>
                    <a:pt x="1809496" y="1325244"/>
                  </a:lnTo>
                  <a:close/>
                </a:path>
                <a:path w="6436995" h="2780029">
                  <a:moveTo>
                    <a:pt x="3620642" y="2780029"/>
                  </a:moveTo>
                  <a:lnTo>
                    <a:pt x="4627473" y="2780029"/>
                  </a:lnTo>
                  <a:lnTo>
                    <a:pt x="4627473" y="2250871"/>
                  </a:lnTo>
                  <a:lnTo>
                    <a:pt x="3620642" y="2250871"/>
                  </a:lnTo>
                  <a:lnTo>
                    <a:pt x="3620642" y="2780029"/>
                  </a:lnTo>
                  <a:close/>
                </a:path>
                <a:path w="6436995" h="2780029">
                  <a:moveTo>
                    <a:pt x="5431662" y="2716022"/>
                  </a:moveTo>
                  <a:lnTo>
                    <a:pt x="6436969" y="2716022"/>
                  </a:lnTo>
                  <a:lnTo>
                    <a:pt x="6436969" y="2232621"/>
                  </a:lnTo>
                  <a:lnTo>
                    <a:pt x="5431662" y="2232621"/>
                  </a:lnTo>
                  <a:lnTo>
                    <a:pt x="5431662" y="2716022"/>
                  </a:lnTo>
                  <a:close/>
                </a:path>
              </a:pathLst>
            </a:custGeom>
            <a:ln w="9525">
              <a:solidFill>
                <a:srgbClr val="FFFFFF"/>
              </a:solidFill>
            </a:ln>
          </p:spPr>
          <p:txBody>
            <a:bodyPr wrap="square" lIns="0" tIns="0" rIns="0" bIns="0" rtlCol="0"/>
            <a:lstStyle/>
            <a:p>
              <a:endParaRPr/>
            </a:p>
          </p:txBody>
        </p:sp>
        <p:sp>
          <p:nvSpPr>
            <p:cNvPr id="15" name="object 15"/>
            <p:cNvSpPr/>
            <p:nvPr/>
          </p:nvSpPr>
          <p:spPr>
            <a:xfrm>
              <a:off x="2382012" y="1870455"/>
              <a:ext cx="0" cy="3841115"/>
            </a:xfrm>
            <a:custGeom>
              <a:avLst/>
              <a:gdLst/>
              <a:ahLst/>
              <a:cxnLst/>
              <a:rect l="l" t="t" r="r" b="b"/>
              <a:pathLst>
                <a:path h="3841115">
                  <a:moveTo>
                    <a:pt x="0" y="3841076"/>
                  </a:moveTo>
                  <a:lnTo>
                    <a:pt x="0" y="0"/>
                  </a:lnTo>
                </a:path>
              </a:pathLst>
            </a:custGeom>
            <a:ln w="3175">
              <a:solidFill>
                <a:srgbClr val="747480"/>
              </a:solidFill>
            </a:ln>
          </p:spPr>
          <p:txBody>
            <a:bodyPr wrap="square" lIns="0" tIns="0" rIns="0" bIns="0" rtlCol="0"/>
            <a:lstStyle/>
            <a:p>
              <a:endParaRPr/>
            </a:p>
          </p:txBody>
        </p:sp>
        <p:sp>
          <p:nvSpPr>
            <p:cNvPr id="16" name="object 16"/>
            <p:cNvSpPr/>
            <p:nvPr/>
          </p:nvSpPr>
          <p:spPr>
            <a:xfrm>
              <a:off x="2336292" y="5711532"/>
              <a:ext cx="45720" cy="0"/>
            </a:xfrm>
            <a:custGeom>
              <a:avLst/>
              <a:gdLst/>
              <a:ahLst/>
              <a:cxnLst/>
              <a:rect l="l" t="t" r="r" b="b"/>
              <a:pathLst>
                <a:path w="45719">
                  <a:moveTo>
                    <a:pt x="0" y="0"/>
                  </a:moveTo>
                  <a:lnTo>
                    <a:pt x="45339" y="0"/>
                  </a:lnTo>
                </a:path>
              </a:pathLst>
            </a:custGeom>
            <a:ln w="3175">
              <a:solidFill>
                <a:srgbClr val="747480"/>
              </a:solidFill>
            </a:ln>
          </p:spPr>
          <p:txBody>
            <a:bodyPr wrap="square" lIns="0" tIns="0" rIns="0" bIns="0" rtlCol="0"/>
            <a:lstStyle/>
            <a:p>
              <a:endParaRPr/>
            </a:p>
          </p:txBody>
        </p:sp>
        <p:sp>
          <p:nvSpPr>
            <p:cNvPr id="17" name="object 17"/>
            <p:cNvSpPr/>
            <p:nvPr/>
          </p:nvSpPr>
          <p:spPr>
            <a:xfrm>
              <a:off x="2336292" y="5071617"/>
              <a:ext cx="45720" cy="0"/>
            </a:xfrm>
            <a:custGeom>
              <a:avLst/>
              <a:gdLst/>
              <a:ahLst/>
              <a:cxnLst/>
              <a:rect l="l" t="t" r="r" b="b"/>
              <a:pathLst>
                <a:path w="45719">
                  <a:moveTo>
                    <a:pt x="0" y="0"/>
                  </a:moveTo>
                  <a:lnTo>
                    <a:pt x="45339" y="0"/>
                  </a:lnTo>
                </a:path>
              </a:pathLst>
            </a:custGeom>
            <a:ln w="3175">
              <a:solidFill>
                <a:srgbClr val="747480"/>
              </a:solidFill>
            </a:ln>
          </p:spPr>
          <p:txBody>
            <a:bodyPr wrap="square" lIns="0" tIns="0" rIns="0" bIns="0" rtlCol="0"/>
            <a:lstStyle/>
            <a:p>
              <a:endParaRPr/>
            </a:p>
          </p:txBody>
        </p:sp>
        <p:sp>
          <p:nvSpPr>
            <p:cNvPr id="18" name="object 18"/>
            <p:cNvSpPr/>
            <p:nvPr/>
          </p:nvSpPr>
          <p:spPr>
            <a:xfrm>
              <a:off x="2336292" y="4431410"/>
              <a:ext cx="45720" cy="0"/>
            </a:xfrm>
            <a:custGeom>
              <a:avLst/>
              <a:gdLst/>
              <a:ahLst/>
              <a:cxnLst/>
              <a:rect l="l" t="t" r="r" b="b"/>
              <a:pathLst>
                <a:path w="45719">
                  <a:moveTo>
                    <a:pt x="0" y="0"/>
                  </a:moveTo>
                  <a:lnTo>
                    <a:pt x="45339" y="0"/>
                  </a:lnTo>
                </a:path>
              </a:pathLst>
            </a:custGeom>
            <a:ln w="3175">
              <a:solidFill>
                <a:srgbClr val="747480"/>
              </a:solidFill>
            </a:ln>
          </p:spPr>
          <p:txBody>
            <a:bodyPr wrap="square" lIns="0" tIns="0" rIns="0" bIns="0" rtlCol="0"/>
            <a:lstStyle/>
            <a:p>
              <a:endParaRPr/>
            </a:p>
          </p:txBody>
        </p:sp>
        <p:sp>
          <p:nvSpPr>
            <p:cNvPr id="19" name="object 19"/>
            <p:cNvSpPr/>
            <p:nvPr/>
          </p:nvSpPr>
          <p:spPr>
            <a:xfrm>
              <a:off x="2336292" y="3791076"/>
              <a:ext cx="45720" cy="0"/>
            </a:xfrm>
            <a:custGeom>
              <a:avLst/>
              <a:gdLst/>
              <a:ahLst/>
              <a:cxnLst/>
              <a:rect l="l" t="t" r="r" b="b"/>
              <a:pathLst>
                <a:path w="45719">
                  <a:moveTo>
                    <a:pt x="0" y="0"/>
                  </a:moveTo>
                  <a:lnTo>
                    <a:pt x="45339" y="0"/>
                  </a:lnTo>
                </a:path>
              </a:pathLst>
            </a:custGeom>
            <a:ln w="3175">
              <a:solidFill>
                <a:srgbClr val="747480"/>
              </a:solidFill>
            </a:ln>
          </p:spPr>
          <p:txBody>
            <a:bodyPr wrap="square" lIns="0" tIns="0" rIns="0" bIns="0" rtlCol="0"/>
            <a:lstStyle/>
            <a:p>
              <a:endParaRPr/>
            </a:p>
          </p:txBody>
        </p:sp>
        <p:sp>
          <p:nvSpPr>
            <p:cNvPr id="20" name="object 20"/>
            <p:cNvSpPr/>
            <p:nvPr/>
          </p:nvSpPr>
          <p:spPr>
            <a:xfrm>
              <a:off x="2336292" y="3150869"/>
              <a:ext cx="45720" cy="0"/>
            </a:xfrm>
            <a:custGeom>
              <a:avLst/>
              <a:gdLst/>
              <a:ahLst/>
              <a:cxnLst/>
              <a:rect l="l" t="t" r="r" b="b"/>
              <a:pathLst>
                <a:path w="45719">
                  <a:moveTo>
                    <a:pt x="0" y="0"/>
                  </a:moveTo>
                  <a:lnTo>
                    <a:pt x="45339" y="0"/>
                  </a:lnTo>
                </a:path>
              </a:pathLst>
            </a:custGeom>
            <a:ln w="3175">
              <a:solidFill>
                <a:srgbClr val="747480"/>
              </a:solidFill>
            </a:ln>
          </p:spPr>
          <p:txBody>
            <a:bodyPr wrap="square" lIns="0" tIns="0" rIns="0" bIns="0" rtlCol="0"/>
            <a:lstStyle/>
            <a:p>
              <a:endParaRPr/>
            </a:p>
          </p:txBody>
        </p:sp>
        <p:sp>
          <p:nvSpPr>
            <p:cNvPr id="21" name="object 21"/>
            <p:cNvSpPr/>
            <p:nvPr/>
          </p:nvSpPr>
          <p:spPr>
            <a:xfrm>
              <a:off x="2336292" y="2510662"/>
              <a:ext cx="45720" cy="0"/>
            </a:xfrm>
            <a:custGeom>
              <a:avLst/>
              <a:gdLst/>
              <a:ahLst/>
              <a:cxnLst/>
              <a:rect l="l" t="t" r="r" b="b"/>
              <a:pathLst>
                <a:path w="45719">
                  <a:moveTo>
                    <a:pt x="0" y="0"/>
                  </a:moveTo>
                  <a:lnTo>
                    <a:pt x="45339" y="0"/>
                  </a:lnTo>
                </a:path>
              </a:pathLst>
            </a:custGeom>
            <a:ln w="3175">
              <a:solidFill>
                <a:srgbClr val="747480"/>
              </a:solidFill>
            </a:ln>
          </p:spPr>
          <p:txBody>
            <a:bodyPr wrap="square" lIns="0" tIns="0" rIns="0" bIns="0" rtlCol="0"/>
            <a:lstStyle/>
            <a:p>
              <a:endParaRPr/>
            </a:p>
          </p:txBody>
        </p:sp>
        <p:sp>
          <p:nvSpPr>
            <p:cNvPr id="22" name="object 22"/>
            <p:cNvSpPr/>
            <p:nvPr/>
          </p:nvSpPr>
          <p:spPr>
            <a:xfrm>
              <a:off x="2336292" y="1870455"/>
              <a:ext cx="45720" cy="0"/>
            </a:xfrm>
            <a:custGeom>
              <a:avLst/>
              <a:gdLst/>
              <a:ahLst/>
              <a:cxnLst/>
              <a:rect l="l" t="t" r="r" b="b"/>
              <a:pathLst>
                <a:path w="45719">
                  <a:moveTo>
                    <a:pt x="0" y="0"/>
                  </a:moveTo>
                  <a:lnTo>
                    <a:pt x="45339" y="0"/>
                  </a:lnTo>
                </a:path>
              </a:pathLst>
            </a:custGeom>
            <a:ln w="3175">
              <a:solidFill>
                <a:srgbClr val="747480"/>
              </a:solidFill>
            </a:ln>
          </p:spPr>
          <p:txBody>
            <a:bodyPr wrap="square" lIns="0" tIns="0" rIns="0" bIns="0" rtlCol="0"/>
            <a:lstStyle/>
            <a:p>
              <a:endParaRPr/>
            </a:p>
          </p:txBody>
        </p:sp>
        <p:sp>
          <p:nvSpPr>
            <p:cNvPr id="23" name="object 23"/>
            <p:cNvSpPr/>
            <p:nvPr/>
          </p:nvSpPr>
          <p:spPr>
            <a:xfrm>
              <a:off x="2382012" y="5711850"/>
              <a:ext cx="7242175" cy="0"/>
            </a:xfrm>
            <a:custGeom>
              <a:avLst/>
              <a:gdLst/>
              <a:ahLst/>
              <a:cxnLst/>
              <a:rect l="l" t="t" r="r" b="b"/>
              <a:pathLst>
                <a:path w="7242175">
                  <a:moveTo>
                    <a:pt x="0" y="0"/>
                  </a:moveTo>
                  <a:lnTo>
                    <a:pt x="7241794" y="0"/>
                  </a:lnTo>
                </a:path>
              </a:pathLst>
            </a:custGeom>
            <a:ln w="3175">
              <a:solidFill>
                <a:srgbClr val="747480"/>
              </a:solidFill>
            </a:ln>
          </p:spPr>
          <p:txBody>
            <a:bodyPr wrap="square" lIns="0" tIns="0" rIns="0" bIns="0" rtlCol="0"/>
            <a:lstStyle/>
            <a:p>
              <a:endParaRPr/>
            </a:p>
          </p:txBody>
        </p:sp>
      </p:grpSp>
      <p:sp>
        <p:nvSpPr>
          <p:cNvPr id="24" name="object 24"/>
          <p:cNvSpPr txBox="1"/>
          <p:nvPr/>
        </p:nvSpPr>
        <p:spPr>
          <a:xfrm>
            <a:off x="1964944" y="4952809"/>
            <a:ext cx="264160" cy="212725"/>
          </a:xfrm>
          <a:prstGeom prst="rect">
            <a:avLst/>
          </a:prstGeom>
        </p:spPr>
        <p:txBody>
          <a:bodyPr vert="horz" wrap="square" lIns="0" tIns="15875" rIns="0" bIns="0" rtlCol="0">
            <a:spAutoFit/>
          </a:bodyPr>
          <a:lstStyle/>
          <a:p>
            <a:pPr marL="12700">
              <a:lnSpc>
                <a:spcPct val="100000"/>
              </a:lnSpc>
              <a:spcBef>
                <a:spcPts val="125"/>
              </a:spcBef>
            </a:pPr>
            <a:r>
              <a:rPr sz="1200" spc="-25" dirty="0">
                <a:solidFill>
                  <a:srgbClr val="1A1A22"/>
                </a:solidFill>
                <a:latin typeface="Arial"/>
                <a:cs typeface="Arial"/>
              </a:rPr>
              <a:t>$2k</a:t>
            </a:r>
            <a:endParaRPr sz="1200">
              <a:latin typeface="Arial"/>
              <a:cs typeface="Arial"/>
            </a:endParaRPr>
          </a:p>
        </p:txBody>
      </p:sp>
      <p:sp>
        <p:nvSpPr>
          <p:cNvPr id="25" name="object 25"/>
          <p:cNvSpPr txBox="1"/>
          <p:nvPr/>
        </p:nvSpPr>
        <p:spPr>
          <a:xfrm>
            <a:off x="1964944" y="4312411"/>
            <a:ext cx="264160" cy="212090"/>
          </a:xfrm>
          <a:prstGeom prst="rect">
            <a:avLst/>
          </a:prstGeom>
        </p:spPr>
        <p:txBody>
          <a:bodyPr vert="horz" wrap="square" lIns="0" tIns="15875" rIns="0" bIns="0" rtlCol="0">
            <a:spAutoFit/>
          </a:bodyPr>
          <a:lstStyle/>
          <a:p>
            <a:pPr marL="12700">
              <a:lnSpc>
                <a:spcPct val="100000"/>
              </a:lnSpc>
              <a:spcBef>
                <a:spcPts val="125"/>
              </a:spcBef>
            </a:pPr>
            <a:r>
              <a:rPr sz="1200" spc="-25" dirty="0">
                <a:solidFill>
                  <a:srgbClr val="1A1A22"/>
                </a:solidFill>
                <a:latin typeface="Arial"/>
                <a:cs typeface="Arial"/>
              </a:rPr>
              <a:t>$4k</a:t>
            </a:r>
            <a:endParaRPr sz="1200">
              <a:latin typeface="Arial"/>
              <a:cs typeface="Arial"/>
            </a:endParaRPr>
          </a:p>
        </p:txBody>
      </p:sp>
      <p:sp>
        <p:nvSpPr>
          <p:cNvPr id="26" name="object 26"/>
          <p:cNvSpPr txBox="1"/>
          <p:nvPr/>
        </p:nvSpPr>
        <p:spPr>
          <a:xfrm>
            <a:off x="1964944" y="3671697"/>
            <a:ext cx="264160" cy="212090"/>
          </a:xfrm>
          <a:prstGeom prst="rect">
            <a:avLst/>
          </a:prstGeom>
        </p:spPr>
        <p:txBody>
          <a:bodyPr vert="horz" wrap="square" lIns="0" tIns="15875" rIns="0" bIns="0" rtlCol="0">
            <a:spAutoFit/>
          </a:bodyPr>
          <a:lstStyle/>
          <a:p>
            <a:pPr marL="12700">
              <a:lnSpc>
                <a:spcPct val="100000"/>
              </a:lnSpc>
              <a:spcBef>
                <a:spcPts val="125"/>
              </a:spcBef>
            </a:pPr>
            <a:r>
              <a:rPr sz="1200" spc="-25" dirty="0">
                <a:solidFill>
                  <a:srgbClr val="1A1A22"/>
                </a:solidFill>
                <a:latin typeface="Arial"/>
                <a:cs typeface="Arial"/>
              </a:rPr>
              <a:t>$6k</a:t>
            </a:r>
            <a:endParaRPr sz="1200">
              <a:latin typeface="Arial"/>
              <a:cs typeface="Arial"/>
            </a:endParaRPr>
          </a:p>
        </p:txBody>
      </p:sp>
      <p:sp>
        <p:nvSpPr>
          <p:cNvPr id="27" name="object 27"/>
          <p:cNvSpPr txBox="1"/>
          <p:nvPr/>
        </p:nvSpPr>
        <p:spPr>
          <a:xfrm>
            <a:off x="1964944" y="3028759"/>
            <a:ext cx="264160" cy="212725"/>
          </a:xfrm>
          <a:prstGeom prst="rect">
            <a:avLst/>
          </a:prstGeom>
        </p:spPr>
        <p:txBody>
          <a:bodyPr vert="horz" wrap="square" lIns="0" tIns="15875" rIns="0" bIns="0" rtlCol="0">
            <a:spAutoFit/>
          </a:bodyPr>
          <a:lstStyle/>
          <a:p>
            <a:pPr marL="12700">
              <a:lnSpc>
                <a:spcPct val="100000"/>
              </a:lnSpc>
              <a:spcBef>
                <a:spcPts val="125"/>
              </a:spcBef>
            </a:pPr>
            <a:r>
              <a:rPr sz="1200" spc="-25" dirty="0">
                <a:solidFill>
                  <a:srgbClr val="1A1A22"/>
                </a:solidFill>
                <a:latin typeface="Arial"/>
                <a:cs typeface="Arial"/>
              </a:rPr>
              <a:t>$8k</a:t>
            </a:r>
            <a:endParaRPr sz="1200">
              <a:latin typeface="Arial"/>
              <a:cs typeface="Arial"/>
            </a:endParaRPr>
          </a:p>
        </p:txBody>
      </p:sp>
      <p:sp>
        <p:nvSpPr>
          <p:cNvPr id="28" name="object 28"/>
          <p:cNvSpPr txBox="1"/>
          <p:nvPr/>
        </p:nvSpPr>
        <p:spPr>
          <a:xfrm>
            <a:off x="1880742" y="2388044"/>
            <a:ext cx="346075" cy="212725"/>
          </a:xfrm>
          <a:prstGeom prst="rect">
            <a:avLst/>
          </a:prstGeom>
        </p:spPr>
        <p:txBody>
          <a:bodyPr vert="horz" wrap="square" lIns="0" tIns="15875" rIns="0" bIns="0" rtlCol="0">
            <a:spAutoFit/>
          </a:bodyPr>
          <a:lstStyle/>
          <a:p>
            <a:pPr marL="12700">
              <a:lnSpc>
                <a:spcPct val="100000"/>
              </a:lnSpc>
              <a:spcBef>
                <a:spcPts val="125"/>
              </a:spcBef>
            </a:pPr>
            <a:r>
              <a:rPr sz="1200" spc="-20" dirty="0">
                <a:solidFill>
                  <a:srgbClr val="1A1A22"/>
                </a:solidFill>
                <a:latin typeface="Arial"/>
                <a:cs typeface="Arial"/>
              </a:rPr>
              <a:t>$10k</a:t>
            </a:r>
            <a:endParaRPr sz="1200">
              <a:latin typeface="Arial"/>
              <a:cs typeface="Arial"/>
            </a:endParaRPr>
          </a:p>
        </p:txBody>
      </p:sp>
      <p:sp>
        <p:nvSpPr>
          <p:cNvPr id="29" name="object 29"/>
          <p:cNvSpPr txBox="1"/>
          <p:nvPr/>
        </p:nvSpPr>
        <p:spPr>
          <a:xfrm>
            <a:off x="1880742" y="1747329"/>
            <a:ext cx="346075" cy="212725"/>
          </a:xfrm>
          <a:prstGeom prst="rect">
            <a:avLst/>
          </a:prstGeom>
        </p:spPr>
        <p:txBody>
          <a:bodyPr vert="horz" wrap="square" lIns="0" tIns="15875" rIns="0" bIns="0" rtlCol="0">
            <a:spAutoFit/>
          </a:bodyPr>
          <a:lstStyle/>
          <a:p>
            <a:pPr marL="12700">
              <a:lnSpc>
                <a:spcPct val="100000"/>
              </a:lnSpc>
              <a:spcBef>
                <a:spcPts val="125"/>
              </a:spcBef>
            </a:pPr>
            <a:r>
              <a:rPr sz="1200" spc="-20" dirty="0">
                <a:solidFill>
                  <a:srgbClr val="1A1A22"/>
                </a:solidFill>
                <a:latin typeface="Arial"/>
                <a:cs typeface="Arial"/>
              </a:rPr>
              <a:t>$12k</a:t>
            </a:r>
            <a:endParaRPr sz="1200">
              <a:latin typeface="Arial"/>
              <a:cs typeface="Arial"/>
            </a:endParaRPr>
          </a:p>
        </p:txBody>
      </p:sp>
      <p:sp>
        <p:nvSpPr>
          <p:cNvPr id="30" name="object 30"/>
          <p:cNvSpPr txBox="1"/>
          <p:nvPr/>
        </p:nvSpPr>
        <p:spPr>
          <a:xfrm>
            <a:off x="2935097" y="4451159"/>
            <a:ext cx="689610" cy="542290"/>
          </a:xfrm>
          <a:prstGeom prst="rect">
            <a:avLst/>
          </a:prstGeom>
        </p:spPr>
        <p:txBody>
          <a:bodyPr vert="horz" wrap="square" lIns="0" tIns="36195" rIns="0" bIns="0" rtlCol="0">
            <a:spAutoFit/>
          </a:bodyPr>
          <a:lstStyle/>
          <a:p>
            <a:pPr marL="12700" marR="5080" indent="154940">
              <a:lnSpc>
                <a:spcPts val="1300"/>
              </a:lnSpc>
              <a:spcBef>
                <a:spcPts val="285"/>
              </a:spcBef>
            </a:pPr>
            <a:r>
              <a:rPr sz="1200" spc="-10" dirty="0">
                <a:solidFill>
                  <a:srgbClr val="FFFFFF"/>
                </a:solidFill>
                <a:latin typeface="Arial"/>
                <a:cs typeface="Arial"/>
              </a:rPr>
              <a:t>State Operating</a:t>
            </a:r>
            <a:endParaRPr sz="1200">
              <a:latin typeface="Arial"/>
              <a:cs typeface="Arial"/>
            </a:endParaRPr>
          </a:p>
          <a:p>
            <a:pPr marL="160020">
              <a:lnSpc>
                <a:spcPts val="1275"/>
              </a:lnSpc>
            </a:pPr>
            <a:r>
              <a:rPr sz="1200" spc="-10" dirty="0">
                <a:solidFill>
                  <a:srgbClr val="FFFFFF"/>
                </a:solidFill>
                <a:latin typeface="Arial"/>
                <a:cs typeface="Arial"/>
              </a:rPr>
              <a:t>$6.1k</a:t>
            </a:r>
            <a:endParaRPr sz="1200">
              <a:latin typeface="Arial"/>
              <a:cs typeface="Arial"/>
            </a:endParaRPr>
          </a:p>
        </p:txBody>
      </p:sp>
      <p:sp>
        <p:nvSpPr>
          <p:cNvPr id="31" name="object 31"/>
          <p:cNvSpPr txBox="1"/>
          <p:nvPr/>
        </p:nvSpPr>
        <p:spPr>
          <a:xfrm>
            <a:off x="2908935" y="3318255"/>
            <a:ext cx="741680" cy="462915"/>
          </a:xfrm>
          <a:prstGeom prst="rect">
            <a:avLst/>
          </a:prstGeom>
        </p:spPr>
        <p:txBody>
          <a:bodyPr vert="horz" wrap="square" lIns="0" tIns="13335" rIns="0" bIns="0" rtlCol="0">
            <a:spAutoFit/>
          </a:bodyPr>
          <a:lstStyle/>
          <a:p>
            <a:pPr algn="ctr">
              <a:lnSpc>
                <a:spcPts val="1140"/>
              </a:lnSpc>
              <a:spcBef>
                <a:spcPts val="105"/>
              </a:spcBef>
            </a:pPr>
            <a:r>
              <a:rPr sz="1000" spc="-10" dirty="0">
                <a:solidFill>
                  <a:srgbClr val="FFFFFF"/>
                </a:solidFill>
                <a:latin typeface="Arial"/>
                <a:cs typeface="Arial"/>
              </a:rPr>
              <a:t>State</a:t>
            </a:r>
            <a:endParaRPr sz="1000">
              <a:latin typeface="Arial"/>
              <a:cs typeface="Arial"/>
            </a:endParaRPr>
          </a:p>
          <a:p>
            <a:pPr algn="ctr">
              <a:lnSpc>
                <a:spcPts val="1115"/>
              </a:lnSpc>
            </a:pPr>
            <a:r>
              <a:rPr sz="1000" spc="-10" dirty="0">
                <a:solidFill>
                  <a:srgbClr val="FFFFFF"/>
                </a:solidFill>
                <a:latin typeface="Arial"/>
                <a:cs typeface="Arial"/>
              </a:rPr>
              <a:t>Financial</a:t>
            </a:r>
            <a:r>
              <a:rPr sz="1000" spc="-5" dirty="0">
                <a:solidFill>
                  <a:srgbClr val="FFFFFF"/>
                </a:solidFill>
                <a:latin typeface="Arial"/>
                <a:cs typeface="Arial"/>
              </a:rPr>
              <a:t> </a:t>
            </a:r>
            <a:r>
              <a:rPr sz="1000" spc="-25" dirty="0">
                <a:solidFill>
                  <a:srgbClr val="FFFFFF"/>
                </a:solidFill>
                <a:latin typeface="Arial"/>
                <a:cs typeface="Arial"/>
              </a:rPr>
              <a:t>Aid</a:t>
            </a:r>
            <a:endParaRPr sz="1000">
              <a:latin typeface="Arial"/>
              <a:cs typeface="Arial"/>
            </a:endParaRPr>
          </a:p>
          <a:p>
            <a:pPr algn="ctr">
              <a:lnSpc>
                <a:spcPts val="1175"/>
              </a:lnSpc>
            </a:pPr>
            <a:r>
              <a:rPr sz="1000" spc="-10" dirty="0">
                <a:solidFill>
                  <a:srgbClr val="FFFFFF"/>
                </a:solidFill>
                <a:latin typeface="Arial"/>
                <a:cs typeface="Arial"/>
              </a:rPr>
              <a:t>$1.3k</a:t>
            </a:r>
            <a:endParaRPr sz="1000">
              <a:latin typeface="Arial"/>
              <a:cs typeface="Arial"/>
            </a:endParaRPr>
          </a:p>
        </p:txBody>
      </p:sp>
      <p:sp>
        <p:nvSpPr>
          <p:cNvPr id="32" name="object 32"/>
          <p:cNvSpPr txBox="1"/>
          <p:nvPr/>
        </p:nvSpPr>
        <p:spPr>
          <a:xfrm>
            <a:off x="3083051" y="2464752"/>
            <a:ext cx="396240" cy="386715"/>
          </a:xfrm>
          <a:prstGeom prst="rect">
            <a:avLst/>
          </a:prstGeom>
        </p:spPr>
        <p:txBody>
          <a:bodyPr vert="horz" wrap="square" lIns="0" tIns="15875" rIns="0" bIns="0" rtlCol="0">
            <a:spAutoFit/>
          </a:bodyPr>
          <a:lstStyle/>
          <a:p>
            <a:pPr marL="16510">
              <a:lnSpc>
                <a:spcPts val="1405"/>
              </a:lnSpc>
              <a:spcBef>
                <a:spcPts val="125"/>
              </a:spcBef>
            </a:pPr>
            <a:r>
              <a:rPr sz="1200" spc="-10" dirty="0">
                <a:solidFill>
                  <a:srgbClr val="1A1A22"/>
                </a:solidFill>
                <a:latin typeface="Arial"/>
                <a:cs typeface="Arial"/>
              </a:rPr>
              <a:t>Local</a:t>
            </a:r>
            <a:endParaRPr sz="1200">
              <a:latin typeface="Arial"/>
              <a:cs typeface="Arial"/>
            </a:endParaRPr>
          </a:p>
          <a:p>
            <a:pPr marL="12700">
              <a:lnSpc>
                <a:spcPts val="1405"/>
              </a:lnSpc>
            </a:pPr>
            <a:r>
              <a:rPr sz="1200" spc="-10" dirty="0">
                <a:solidFill>
                  <a:srgbClr val="1A1A22"/>
                </a:solidFill>
                <a:latin typeface="Arial"/>
                <a:cs typeface="Arial"/>
              </a:rPr>
              <a:t>$4.2k</a:t>
            </a:r>
            <a:endParaRPr sz="1200">
              <a:latin typeface="Arial"/>
              <a:cs typeface="Arial"/>
            </a:endParaRPr>
          </a:p>
        </p:txBody>
      </p:sp>
      <p:sp>
        <p:nvSpPr>
          <p:cNvPr id="33" name="object 33"/>
          <p:cNvSpPr txBox="1"/>
          <p:nvPr/>
        </p:nvSpPr>
        <p:spPr>
          <a:xfrm>
            <a:off x="4747514" y="4356227"/>
            <a:ext cx="688340" cy="541655"/>
          </a:xfrm>
          <a:prstGeom prst="rect">
            <a:avLst/>
          </a:prstGeom>
        </p:spPr>
        <p:txBody>
          <a:bodyPr vert="horz" wrap="square" lIns="0" tIns="15875" rIns="0" bIns="0" rtlCol="0">
            <a:spAutoFit/>
          </a:bodyPr>
          <a:lstStyle/>
          <a:p>
            <a:pPr algn="ctr">
              <a:lnSpc>
                <a:spcPts val="1370"/>
              </a:lnSpc>
              <a:spcBef>
                <a:spcPts val="125"/>
              </a:spcBef>
            </a:pPr>
            <a:r>
              <a:rPr sz="1200" spc="-10" dirty="0">
                <a:solidFill>
                  <a:srgbClr val="FFFFFF"/>
                </a:solidFill>
                <a:latin typeface="Arial"/>
                <a:cs typeface="Arial"/>
              </a:rPr>
              <a:t>State</a:t>
            </a:r>
            <a:endParaRPr sz="1200">
              <a:latin typeface="Arial"/>
              <a:cs typeface="Arial"/>
            </a:endParaRPr>
          </a:p>
          <a:p>
            <a:pPr algn="ctr">
              <a:lnSpc>
                <a:spcPts val="1295"/>
              </a:lnSpc>
            </a:pPr>
            <a:r>
              <a:rPr sz="1200" spc="-10" dirty="0">
                <a:solidFill>
                  <a:srgbClr val="FFFFFF"/>
                </a:solidFill>
                <a:latin typeface="Arial"/>
                <a:cs typeface="Arial"/>
              </a:rPr>
              <a:t>Operating</a:t>
            </a:r>
            <a:endParaRPr sz="1200">
              <a:latin typeface="Arial"/>
              <a:cs typeface="Arial"/>
            </a:endParaRPr>
          </a:p>
          <a:p>
            <a:pPr marL="2540" algn="ctr">
              <a:lnSpc>
                <a:spcPts val="1370"/>
              </a:lnSpc>
            </a:pPr>
            <a:r>
              <a:rPr sz="1200" spc="-10" dirty="0">
                <a:solidFill>
                  <a:srgbClr val="FFFFFF"/>
                </a:solidFill>
                <a:latin typeface="Arial"/>
                <a:cs typeface="Arial"/>
              </a:rPr>
              <a:t>$6.7k</a:t>
            </a:r>
            <a:endParaRPr sz="1200">
              <a:latin typeface="Arial"/>
              <a:cs typeface="Arial"/>
            </a:endParaRPr>
          </a:p>
        </p:txBody>
      </p:sp>
      <p:sp>
        <p:nvSpPr>
          <p:cNvPr id="34" name="object 34"/>
          <p:cNvSpPr/>
          <p:nvPr/>
        </p:nvSpPr>
        <p:spPr>
          <a:xfrm>
            <a:off x="4709159" y="3237763"/>
            <a:ext cx="759460" cy="412115"/>
          </a:xfrm>
          <a:custGeom>
            <a:avLst/>
            <a:gdLst/>
            <a:ahLst/>
            <a:cxnLst/>
            <a:rect l="l" t="t" r="r" b="b"/>
            <a:pathLst>
              <a:path w="759460" h="412114">
                <a:moveTo>
                  <a:pt x="758951" y="0"/>
                </a:moveTo>
                <a:lnTo>
                  <a:pt x="0" y="0"/>
                </a:lnTo>
                <a:lnTo>
                  <a:pt x="0" y="411581"/>
                </a:lnTo>
                <a:lnTo>
                  <a:pt x="758951" y="411581"/>
                </a:lnTo>
                <a:lnTo>
                  <a:pt x="758951" y="0"/>
                </a:lnTo>
                <a:close/>
              </a:path>
            </a:pathLst>
          </a:custGeom>
          <a:solidFill>
            <a:srgbClr val="399FFF"/>
          </a:solidFill>
        </p:spPr>
        <p:txBody>
          <a:bodyPr wrap="square" lIns="0" tIns="0" rIns="0" bIns="0" rtlCol="0"/>
          <a:lstStyle/>
          <a:p>
            <a:endParaRPr/>
          </a:p>
        </p:txBody>
      </p:sp>
      <p:sp>
        <p:nvSpPr>
          <p:cNvPr id="35" name="object 35"/>
          <p:cNvSpPr txBox="1"/>
          <p:nvPr/>
        </p:nvSpPr>
        <p:spPr>
          <a:xfrm>
            <a:off x="4934839" y="3214497"/>
            <a:ext cx="316230" cy="179070"/>
          </a:xfrm>
          <a:prstGeom prst="rect">
            <a:avLst/>
          </a:prstGeom>
        </p:spPr>
        <p:txBody>
          <a:bodyPr vert="horz" wrap="square" lIns="0" tIns="13335" rIns="0" bIns="0" rtlCol="0">
            <a:spAutoFit/>
          </a:bodyPr>
          <a:lstStyle/>
          <a:p>
            <a:pPr marL="12700">
              <a:lnSpc>
                <a:spcPct val="100000"/>
              </a:lnSpc>
              <a:spcBef>
                <a:spcPts val="105"/>
              </a:spcBef>
            </a:pPr>
            <a:r>
              <a:rPr sz="1000" spc="-10" dirty="0">
                <a:solidFill>
                  <a:srgbClr val="FFFFFF"/>
                </a:solidFill>
                <a:latin typeface="Arial"/>
                <a:cs typeface="Arial"/>
              </a:rPr>
              <a:t>State</a:t>
            </a:r>
            <a:endParaRPr sz="1000">
              <a:latin typeface="Arial"/>
              <a:cs typeface="Arial"/>
            </a:endParaRPr>
          </a:p>
        </p:txBody>
      </p:sp>
      <p:sp>
        <p:nvSpPr>
          <p:cNvPr id="36" name="object 36"/>
          <p:cNvSpPr txBox="1"/>
          <p:nvPr/>
        </p:nvSpPr>
        <p:spPr>
          <a:xfrm>
            <a:off x="4728971" y="3333051"/>
            <a:ext cx="741045" cy="317500"/>
          </a:xfrm>
          <a:prstGeom prst="rect">
            <a:avLst/>
          </a:prstGeom>
        </p:spPr>
        <p:txBody>
          <a:bodyPr vert="horz" wrap="square" lIns="0" tIns="13970" rIns="0" bIns="0" rtlCol="0">
            <a:spAutoFit/>
          </a:bodyPr>
          <a:lstStyle/>
          <a:p>
            <a:pPr algn="ctr">
              <a:lnSpc>
                <a:spcPts val="1140"/>
              </a:lnSpc>
              <a:spcBef>
                <a:spcPts val="110"/>
              </a:spcBef>
            </a:pPr>
            <a:r>
              <a:rPr sz="1000" spc="-10" dirty="0">
                <a:solidFill>
                  <a:srgbClr val="FFFFFF"/>
                </a:solidFill>
                <a:latin typeface="Arial"/>
                <a:cs typeface="Arial"/>
              </a:rPr>
              <a:t>Financial </a:t>
            </a:r>
            <a:r>
              <a:rPr sz="1000" spc="-25" dirty="0">
                <a:solidFill>
                  <a:srgbClr val="FFFFFF"/>
                </a:solidFill>
                <a:latin typeface="Arial"/>
                <a:cs typeface="Arial"/>
              </a:rPr>
              <a:t>Aid</a:t>
            </a:r>
            <a:endParaRPr sz="1000">
              <a:latin typeface="Arial"/>
              <a:cs typeface="Arial"/>
            </a:endParaRPr>
          </a:p>
          <a:p>
            <a:pPr marR="635" algn="ctr">
              <a:lnSpc>
                <a:spcPts val="1140"/>
              </a:lnSpc>
            </a:pPr>
            <a:r>
              <a:rPr sz="1000" spc="-10" dirty="0">
                <a:solidFill>
                  <a:srgbClr val="FFFFFF"/>
                </a:solidFill>
                <a:latin typeface="Arial"/>
                <a:cs typeface="Arial"/>
              </a:rPr>
              <a:t>$0.8k</a:t>
            </a:r>
            <a:endParaRPr sz="1000">
              <a:latin typeface="Arial"/>
              <a:cs typeface="Arial"/>
            </a:endParaRPr>
          </a:p>
        </p:txBody>
      </p:sp>
      <p:sp>
        <p:nvSpPr>
          <p:cNvPr id="37" name="object 37"/>
          <p:cNvSpPr txBox="1"/>
          <p:nvPr/>
        </p:nvSpPr>
        <p:spPr>
          <a:xfrm>
            <a:off x="4895088" y="2537904"/>
            <a:ext cx="397510" cy="386715"/>
          </a:xfrm>
          <a:prstGeom prst="rect">
            <a:avLst/>
          </a:prstGeom>
        </p:spPr>
        <p:txBody>
          <a:bodyPr vert="horz" wrap="square" lIns="0" tIns="15875" rIns="0" bIns="0" rtlCol="0">
            <a:spAutoFit/>
          </a:bodyPr>
          <a:lstStyle/>
          <a:p>
            <a:pPr marL="17145">
              <a:lnSpc>
                <a:spcPts val="1405"/>
              </a:lnSpc>
              <a:spcBef>
                <a:spcPts val="125"/>
              </a:spcBef>
            </a:pPr>
            <a:r>
              <a:rPr sz="1200" spc="-10" dirty="0">
                <a:solidFill>
                  <a:srgbClr val="1A1A22"/>
                </a:solidFill>
                <a:latin typeface="Arial"/>
                <a:cs typeface="Arial"/>
              </a:rPr>
              <a:t>Local</a:t>
            </a:r>
            <a:endParaRPr sz="1200">
              <a:latin typeface="Arial"/>
              <a:cs typeface="Arial"/>
            </a:endParaRPr>
          </a:p>
          <a:p>
            <a:pPr marL="12700">
              <a:lnSpc>
                <a:spcPts val="1405"/>
              </a:lnSpc>
            </a:pPr>
            <a:r>
              <a:rPr sz="1200" spc="-10" dirty="0">
                <a:solidFill>
                  <a:srgbClr val="1A1A22"/>
                </a:solidFill>
                <a:latin typeface="Arial"/>
                <a:cs typeface="Arial"/>
              </a:rPr>
              <a:t>$3.6k</a:t>
            </a:r>
            <a:endParaRPr sz="1200">
              <a:latin typeface="Arial"/>
              <a:cs typeface="Arial"/>
            </a:endParaRPr>
          </a:p>
        </p:txBody>
      </p:sp>
      <p:sp>
        <p:nvSpPr>
          <p:cNvPr id="38" name="object 38"/>
          <p:cNvSpPr txBox="1"/>
          <p:nvPr/>
        </p:nvSpPr>
        <p:spPr>
          <a:xfrm>
            <a:off x="6717030" y="5039169"/>
            <a:ext cx="377190" cy="212725"/>
          </a:xfrm>
          <a:prstGeom prst="rect">
            <a:avLst/>
          </a:prstGeom>
        </p:spPr>
        <p:txBody>
          <a:bodyPr vert="horz" wrap="square" lIns="0" tIns="15875" rIns="0" bIns="0" rtlCol="0">
            <a:spAutoFit/>
          </a:bodyPr>
          <a:lstStyle/>
          <a:p>
            <a:pPr marL="12700">
              <a:lnSpc>
                <a:spcPct val="100000"/>
              </a:lnSpc>
              <a:spcBef>
                <a:spcPts val="125"/>
              </a:spcBef>
            </a:pPr>
            <a:r>
              <a:rPr sz="1200" spc="-10" dirty="0">
                <a:solidFill>
                  <a:srgbClr val="FFFFFF"/>
                </a:solidFill>
                <a:latin typeface="Arial"/>
                <a:cs typeface="Arial"/>
              </a:rPr>
              <a:t>State</a:t>
            </a:r>
            <a:endParaRPr sz="1200">
              <a:latin typeface="Arial"/>
              <a:cs typeface="Arial"/>
            </a:endParaRPr>
          </a:p>
        </p:txBody>
      </p:sp>
      <p:sp>
        <p:nvSpPr>
          <p:cNvPr id="39" name="object 39"/>
          <p:cNvSpPr txBox="1"/>
          <p:nvPr/>
        </p:nvSpPr>
        <p:spPr>
          <a:xfrm>
            <a:off x="6570091" y="5204459"/>
            <a:ext cx="687705" cy="386080"/>
          </a:xfrm>
          <a:prstGeom prst="rect">
            <a:avLst/>
          </a:prstGeom>
        </p:spPr>
        <p:txBody>
          <a:bodyPr vert="horz" wrap="square" lIns="0" tIns="15875" rIns="0" bIns="0" rtlCol="0">
            <a:spAutoFit/>
          </a:bodyPr>
          <a:lstStyle/>
          <a:p>
            <a:pPr algn="ctr">
              <a:lnSpc>
                <a:spcPts val="1405"/>
              </a:lnSpc>
              <a:spcBef>
                <a:spcPts val="125"/>
              </a:spcBef>
            </a:pPr>
            <a:r>
              <a:rPr sz="1200" spc="-10" dirty="0">
                <a:solidFill>
                  <a:srgbClr val="FFFFFF"/>
                </a:solidFill>
                <a:latin typeface="Arial"/>
                <a:cs typeface="Arial"/>
              </a:rPr>
              <a:t>Operating</a:t>
            </a:r>
            <a:endParaRPr sz="1200">
              <a:latin typeface="Arial"/>
              <a:cs typeface="Arial"/>
            </a:endParaRPr>
          </a:p>
          <a:p>
            <a:pPr algn="ctr">
              <a:lnSpc>
                <a:spcPts val="1405"/>
              </a:lnSpc>
            </a:pPr>
            <a:r>
              <a:rPr sz="1200" spc="-10" dirty="0">
                <a:solidFill>
                  <a:srgbClr val="FFFFFF"/>
                </a:solidFill>
                <a:latin typeface="Arial"/>
                <a:cs typeface="Arial"/>
              </a:rPr>
              <a:t>$2.4k</a:t>
            </a:r>
            <a:endParaRPr sz="1200">
              <a:latin typeface="Arial"/>
              <a:cs typeface="Arial"/>
            </a:endParaRPr>
          </a:p>
        </p:txBody>
      </p:sp>
      <p:sp>
        <p:nvSpPr>
          <p:cNvPr id="40" name="object 40"/>
          <p:cNvSpPr/>
          <p:nvPr/>
        </p:nvSpPr>
        <p:spPr>
          <a:xfrm>
            <a:off x="6272784" y="4655464"/>
            <a:ext cx="759460" cy="412115"/>
          </a:xfrm>
          <a:custGeom>
            <a:avLst/>
            <a:gdLst/>
            <a:ahLst/>
            <a:cxnLst/>
            <a:rect l="l" t="t" r="r" b="b"/>
            <a:pathLst>
              <a:path w="759459" h="412114">
                <a:moveTo>
                  <a:pt x="758952" y="0"/>
                </a:moveTo>
                <a:lnTo>
                  <a:pt x="0" y="0"/>
                </a:lnTo>
                <a:lnTo>
                  <a:pt x="0" y="411581"/>
                </a:lnTo>
                <a:lnTo>
                  <a:pt x="758952" y="411581"/>
                </a:lnTo>
                <a:lnTo>
                  <a:pt x="758952" y="0"/>
                </a:lnTo>
                <a:close/>
              </a:path>
            </a:pathLst>
          </a:custGeom>
          <a:solidFill>
            <a:srgbClr val="399FFF"/>
          </a:solidFill>
        </p:spPr>
        <p:txBody>
          <a:bodyPr wrap="square" lIns="0" tIns="0" rIns="0" bIns="0" rtlCol="0"/>
          <a:lstStyle/>
          <a:p>
            <a:endParaRPr/>
          </a:p>
        </p:txBody>
      </p:sp>
      <p:sp>
        <p:nvSpPr>
          <p:cNvPr id="41" name="object 41"/>
          <p:cNvSpPr txBox="1"/>
          <p:nvPr/>
        </p:nvSpPr>
        <p:spPr>
          <a:xfrm>
            <a:off x="6497573" y="4628007"/>
            <a:ext cx="316230" cy="179070"/>
          </a:xfrm>
          <a:prstGeom prst="rect">
            <a:avLst/>
          </a:prstGeom>
        </p:spPr>
        <p:txBody>
          <a:bodyPr vert="horz" wrap="square" lIns="0" tIns="13335" rIns="0" bIns="0" rtlCol="0">
            <a:spAutoFit/>
          </a:bodyPr>
          <a:lstStyle/>
          <a:p>
            <a:pPr marL="12700">
              <a:lnSpc>
                <a:spcPct val="100000"/>
              </a:lnSpc>
              <a:spcBef>
                <a:spcPts val="105"/>
              </a:spcBef>
            </a:pPr>
            <a:r>
              <a:rPr sz="1000" spc="-10" dirty="0">
                <a:solidFill>
                  <a:srgbClr val="FFFFFF"/>
                </a:solidFill>
                <a:latin typeface="Arial"/>
                <a:cs typeface="Arial"/>
              </a:rPr>
              <a:t>State</a:t>
            </a:r>
            <a:endParaRPr sz="1000">
              <a:latin typeface="Arial"/>
              <a:cs typeface="Arial"/>
            </a:endParaRPr>
          </a:p>
        </p:txBody>
      </p:sp>
      <p:sp>
        <p:nvSpPr>
          <p:cNvPr id="42" name="object 42"/>
          <p:cNvSpPr txBox="1"/>
          <p:nvPr/>
        </p:nvSpPr>
        <p:spPr>
          <a:xfrm>
            <a:off x="6284086" y="4764849"/>
            <a:ext cx="741680" cy="179705"/>
          </a:xfrm>
          <a:prstGeom prst="rect">
            <a:avLst/>
          </a:prstGeom>
        </p:spPr>
        <p:txBody>
          <a:bodyPr vert="horz" wrap="square" lIns="0" tIns="13970" rIns="0" bIns="0" rtlCol="0">
            <a:spAutoFit/>
          </a:bodyPr>
          <a:lstStyle/>
          <a:p>
            <a:pPr marL="12700">
              <a:lnSpc>
                <a:spcPct val="100000"/>
              </a:lnSpc>
              <a:spcBef>
                <a:spcPts val="110"/>
              </a:spcBef>
            </a:pPr>
            <a:r>
              <a:rPr sz="1000" spc="-10" dirty="0">
                <a:solidFill>
                  <a:srgbClr val="FFFFFF"/>
                </a:solidFill>
                <a:latin typeface="Arial"/>
                <a:cs typeface="Arial"/>
              </a:rPr>
              <a:t>Financial</a:t>
            </a:r>
            <a:r>
              <a:rPr sz="1000" spc="-5" dirty="0">
                <a:solidFill>
                  <a:srgbClr val="FFFFFF"/>
                </a:solidFill>
                <a:latin typeface="Arial"/>
                <a:cs typeface="Arial"/>
              </a:rPr>
              <a:t> </a:t>
            </a:r>
            <a:r>
              <a:rPr sz="1000" spc="-25" dirty="0">
                <a:solidFill>
                  <a:srgbClr val="FFFFFF"/>
                </a:solidFill>
                <a:latin typeface="Arial"/>
                <a:cs typeface="Arial"/>
              </a:rPr>
              <a:t>Aid</a:t>
            </a:r>
            <a:endParaRPr sz="1000">
              <a:latin typeface="Arial"/>
              <a:cs typeface="Arial"/>
            </a:endParaRPr>
          </a:p>
        </p:txBody>
      </p:sp>
      <p:sp>
        <p:nvSpPr>
          <p:cNvPr id="43" name="object 43"/>
          <p:cNvSpPr txBox="1"/>
          <p:nvPr/>
        </p:nvSpPr>
        <p:spPr>
          <a:xfrm>
            <a:off x="6489953" y="4902708"/>
            <a:ext cx="327025" cy="179070"/>
          </a:xfrm>
          <a:prstGeom prst="rect">
            <a:avLst/>
          </a:prstGeom>
        </p:spPr>
        <p:txBody>
          <a:bodyPr vert="horz" wrap="square" lIns="0" tIns="13335" rIns="0" bIns="0" rtlCol="0">
            <a:spAutoFit/>
          </a:bodyPr>
          <a:lstStyle/>
          <a:p>
            <a:pPr marL="12700">
              <a:lnSpc>
                <a:spcPct val="100000"/>
              </a:lnSpc>
              <a:spcBef>
                <a:spcPts val="105"/>
              </a:spcBef>
            </a:pPr>
            <a:r>
              <a:rPr sz="1000" spc="-10" dirty="0">
                <a:solidFill>
                  <a:srgbClr val="FFFFFF"/>
                </a:solidFill>
                <a:latin typeface="Arial"/>
                <a:cs typeface="Arial"/>
              </a:rPr>
              <a:t>$0.5k</a:t>
            </a:r>
            <a:endParaRPr sz="1000">
              <a:latin typeface="Arial"/>
              <a:cs typeface="Arial"/>
            </a:endParaRPr>
          </a:p>
        </p:txBody>
      </p:sp>
      <p:sp>
        <p:nvSpPr>
          <p:cNvPr id="44" name="object 44"/>
          <p:cNvSpPr txBox="1"/>
          <p:nvPr/>
        </p:nvSpPr>
        <p:spPr>
          <a:xfrm>
            <a:off x="6961631" y="4309617"/>
            <a:ext cx="396240" cy="386080"/>
          </a:xfrm>
          <a:prstGeom prst="rect">
            <a:avLst/>
          </a:prstGeom>
        </p:spPr>
        <p:txBody>
          <a:bodyPr vert="horz" wrap="square" lIns="0" tIns="15875" rIns="0" bIns="0" rtlCol="0">
            <a:spAutoFit/>
          </a:bodyPr>
          <a:lstStyle/>
          <a:p>
            <a:pPr marL="17145">
              <a:lnSpc>
                <a:spcPts val="1405"/>
              </a:lnSpc>
              <a:spcBef>
                <a:spcPts val="125"/>
              </a:spcBef>
            </a:pPr>
            <a:r>
              <a:rPr sz="1200" spc="-10" dirty="0">
                <a:solidFill>
                  <a:srgbClr val="1A1A22"/>
                </a:solidFill>
                <a:latin typeface="Arial"/>
                <a:cs typeface="Arial"/>
              </a:rPr>
              <a:t>Local</a:t>
            </a:r>
            <a:endParaRPr sz="1200">
              <a:latin typeface="Arial"/>
              <a:cs typeface="Arial"/>
            </a:endParaRPr>
          </a:p>
          <a:p>
            <a:pPr marL="12700">
              <a:lnSpc>
                <a:spcPts val="1405"/>
              </a:lnSpc>
            </a:pPr>
            <a:r>
              <a:rPr sz="1200" spc="-10" dirty="0">
                <a:solidFill>
                  <a:srgbClr val="1A1A22"/>
                </a:solidFill>
                <a:latin typeface="Arial"/>
                <a:cs typeface="Arial"/>
              </a:rPr>
              <a:t>$1.7k</a:t>
            </a:r>
            <a:endParaRPr sz="1200">
              <a:latin typeface="Arial"/>
              <a:cs typeface="Arial"/>
            </a:endParaRPr>
          </a:p>
        </p:txBody>
      </p:sp>
      <p:sp>
        <p:nvSpPr>
          <p:cNvPr id="45" name="object 45"/>
          <p:cNvSpPr txBox="1"/>
          <p:nvPr/>
        </p:nvSpPr>
        <p:spPr>
          <a:xfrm>
            <a:off x="8373618" y="4979352"/>
            <a:ext cx="687705" cy="542290"/>
          </a:xfrm>
          <a:prstGeom prst="rect">
            <a:avLst/>
          </a:prstGeom>
        </p:spPr>
        <p:txBody>
          <a:bodyPr vert="horz" wrap="square" lIns="0" tIns="15875" rIns="0" bIns="0" rtlCol="0">
            <a:spAutoFit/>
          </a:bodyPr>
          <a:lstStyle/>
          <a:p>
            <a:pPr marL="635" algn="ctr">
              <a:lnSpc>
                <a:spcPts val="1370"/>
              </a:lnSpc>
              <a:spcBef>
                <a:spcPts val="125"/>
              </a:spcBef>
            </a:pPr>
            <a:r>
              <a:rPr sz="1200" spc="-10" dirty="0">
                <a:solidFill>
                  <a:srgbClr val="FFFFFF"/>
                </a:solidFill>
                <a:latin typeface="Arial"/>
                <a:cs typeface="Arial"/>
              </a:rPr>
              <a:t>State</a:t>
            </a:r>
            <a:endParaRPr sz="1200">
              <a:latin typeface="Arial"/>
              <a:cs typeface="Arial"/>
            </a:endParaRPr>
          </a:p>
          <a:p>
            <a:pPr algn="ctr">
              <a:lnSpc>
                <a:spcPts val="1300"/>
              </a:lnSpc>
            </a:pPr>
            <a:r>
              <a:rPr sz="1200" spc="-10" dirty="0">
                <a:solidFill>
                  <a:srgbClr val="FFFFFF"/>
                </a:solidFill>
                <a:latin typeface="Arial"/>
                <a:cs typeface="Arial"/>
              </a:rPr>
              <a:t>Operating</a:t>
            </a:r>
            <a:endParaRPr sz="1200">
              <a:latin typeface="Arial"/>
              <a:cs typeface="Arial"/>
            </a:endParaRPr>
          </a:p>
          <a:p>
            <a:pPr marL="1905" algn="ctr">
              <a:lnSpc>
                <a:spcPts val="1370"/>
              </a:lnSpc>
            </a:pPr>
            <a:r>
              <a:rPr sz="1200" spc="-10" dirty="0">
                <a:solidFill>
                  <a:srgbClr val="FFFFFF"/>
                </a:solidFill>
                <a:latin typeface="Arial"/>
                <a:cs typeface="Arial"/>
              </a:rPr>
              <a:t>$2.8k</a:t>
            </a:r>
            <a:endParaRPr sz="1200">
              <a:latin typeface="Arial"/>
              <a:cs typeface="Arial"/>
            </a:endParaRPr>
          </a:p>
        </p:txBody>
      </p:sp>
      <p:sp>
        <p:nvSpPr>
          <p:cNvPr id="46" name="object 46"/>
          <p:cNvSpPr/>
          <p:nvPr/>
        </p:nvSpPr>
        <p:spPr>
          <a:xfrm>
            <a:off x="8083295" y="4554880"/>
            <a:ext cx="759460" cy="412115"/>
          </a:xfrm>
          <a:custGeom>
            <a:avLst/>
            <a:gdLst/>
            <a:ahLst/>
            <a:cxnLst/>
            <a:rect l="l" t="t" r="r" b="b"/>
            <a:pathLst>
              <a:path w="759459" h="412114">
                <a:moveTo>
                  <a:pt x="758951" y="0"/>
                </a:moveTo>
                <a:lnTo>
                  <a:pt x="0" y="0"/>
                </a:lnTo>
                <a:lnTo>
                  <a:pt x="0" y="411581"/>
                </a:lnTo>
                <a:lnTo>
                  <a:pt x="758951" y="411581"/>
                </a:lnTo>
                <a:lnTo>
                  <a:pt x="758951" y="0"/>
                </a:lnTo>
                <a:close/>
              </a:path>
            </a:pathLst>
          </a:custGeom>
          <a:solidFill>
            <a:srgbClr val="399FFF"/>
          </a:solidFill>
        </p:spPr>
        <p:txBody>
          <a:bodyPr wrap="square" lIns="0" tIns="0" rIns="0" bIns="0" rtlCol="0"/>
          <a:lstStyle/>
          <a:p>
            <a:endParaRPr/>
          </a:p>
        </p:txBody>
      </p:sp>
      <p:sp>
        <p:nvSpPr>
          <p:cNvPr id="47" name="object 47"/>
          <p:cNvSpPr txBox="1"/>
          <p:nvPr/>
        </p:nvSpPr>
        <p:spPr>
          <a:xfrm>
            <a:off x="8309864" y="4533709"/>
            <a:ext cx="316230" cy="179705"/>
          </a:xfrm>
          <a:prstGeom prst="rect">
            <a:avLst/>
          </a:prstGeom>
        </p:spPr>
        <p:txBody>
          <a:bodyPr vert="horz" wrap="square" lIns="0" tIns="13970" rIns="0" bIns="0" rtlCol="0">
            <a:spAutoFit/>
          </a:bodyPr>
          <a:lstStyle/>
          <a:p>
            <a:pPr marL="12700">
              <a:lnSpc>
                <a:spcPct val="100000"/>
              </a:lnSpc>
              <a:spcBef>
                <a:spcPts val="110"/>
              </a:spcBef>
            </a:pPr>
            <a:r>
              <a:rPr sz="1000" spc="-10" dirty="0">
                <a:solidFill>
                  <a:srgbClr val="FFFFFF"/>
                </a:solidFill>
                <a:latin typeface="Arial"/>
                <a:cs typeface="Arial"/>
              </a:rPr>
              <a:t>State</a:t>
            </a:r>
            <a:endParaRPr sz="1000">
              <a:latin typeface="Arial"/>
              <a:cs typeface="Arial"/>
            </a:endParaRPr>
          </a:p>
        </p:txBody>
      </p:sp>
      <p:sp>
        <p:nvSpPr>
          <p:cNvPr id="48" name="object 48"/>
          <p:cNvSpPr txBox="1"/>
          <p:nvPr/>
        </p:nvSpPr>
        <p:spPr>
          <a:xfrm>
            <a:off x="8096504" y="4671567"/>
            <a:ext cx="741045" cy="179070"/>
          </a:xfrm>
          <a:prstGeom prst="rect">
            <a:avLst/>
          </a:prstGeom>
        </p:spPr>
        <p:txBody>
          <a:bodyPr vert="horz" wrap="square" lIns="0" tIns="13335" rIns="0" bIns="0" rtlCol="0">
            <a:spAutoFit/>
          </a:bodyPr>
          <a:lstStyle/>
          <a:p>
            <a:pPr marL="12700">
              <a:lnSpc>
                <a:spcPct val="100000"/>
              </a:lnSpc>
              <a:spcBef>
                <a:spcPts val="105"/>
              </a:spcBef>
            </a:pPr>
            <a:r>
              <a:rPr sz="1000" spc="-10" dirty="0">
                <a:solidFill>
                  <a:srgbClr val="FFFFFF"/>
                </a:solidFill>
                <a:latin typeface="Arial"/>
                <a:cs typeface="Arial"/>
              </a:rPr>
              <a:t>Financial</a:t>
            </a:r>
            <a:r>
              <a:rPr sz="1000" spc="-25" dirty="0">
                <a:solidFill>
                  <a:srgbClr val="FFFFFF"/>
                </a:solidFill>
                <a:latin typeface="Arial"/>
                <a:cs typeface="Arial"/>
              </a:rPr>
              <a:t> Aid</a:t>
            </a:r>
            <a:endParaRPr sz="1000">
              <a:latin typeface="Arial"/>
              <a:cs typeface="Arial"/>
            </a:endParaRPr>
          </a:p>
        </p:txBody>
      </p:sp>
      <p:sp>
        <p:nvSpPr>
          <p:cNvPr id="49" name="object 49"/>
          <p:cNvSpPr txBox="1"/>
          <p:nvPr/>
        </p:nvSpPr>
        <p:spPr>
          <a:xfrm>
            <a:off x="8302370" y="4808410"/>
            <a:ext cx="327660" cy="179705"/>
          </a:xfrm>
          <a:prstGeom prst="rect">
            <a:avLst/>
          </a:prstGeom>
        </p:spPr>
        <p:txBody>
          <a:bodyPr vert="horz" wrap="square" lIns="0" tIns="13970" rIns="0" bIns="0" rtlCol="0">
            <a:spAutoFit/>
          </a:bodyPr>
          <a:lstStyle/>
          <a:p>
            <a:pPr marL="12700">
              <a:lnSpc>
                <a:spcPct val="100000"/>
              </a:lnSpc>
              <a:spcBef>
                <a:spcPts val="110"/>
              </a:spcBef>
            </a:pPr>
            <a:r>
              <a:rPr sz="1000" spc="-10" dirty="0">
                <a:solidFill>
                  <a:srgbClr val="FFFFFF"/>
                </a:solidFill>
                <a:latin typeface="Arial"/>
                <a:cs typeface="Arial"/>
              </a:rPr>
              <a:t>$0.3k</a:t>
            </a:r>
            <a:endParaRPr sz="1000">
              <a:latin typeface="Arial"/>
              <a:cs typeface="Arial"/>
            </a:endParaRPr>
          </a:p>
        </p:txBody>
      </p:sp>
      <p:sp>
        <p:nvSpPr>
          <p:cNvPr id="50" name="object 50"/>
          <p:cNvSpPr txBox="1"/>
          <p:nvPr/>
        </p:nvSpPr>
        <p:spPr>
          <a:xfrm>
            <a:off x="8778493" y="4267644"/>
            <a:ext cx="380365" cy="212725"/>
          </a:xfrm>
          <a:prstGeom prst="rect">
            <a:avLst/>
          </a:prstGeom>
        </p:spPr>
        <p:txBody>
          <a:bodyPr vert="horz" wrap="square" lIns="0" tIns="15875" rIns="0" bIns="0" rtlCol="0">
            <a:spAutoFit/>
          </a:bodyPr>
          <a:lstStyle/>
          <a:p>
            <a:pPr marL="12700">
              <a:lnSpc>
                <a:spcPct val="100000"/>
              </a:lnSpc>
              <a:spcBef>
                <a:spcPts val="125"/>
              </a:spcBef>
            </a:pPr>
            <a:r>
              <a:rPr sz="1200" spc="-10" dirty="0">
                <a:solidFill>
                  <a:srgbClr val="1A1A22"/>
                </a:solidFill>
                <a:latin typeface="Arial"/>
                <a:cs typeface="Arial"/>
              </a:rPr>
              <a:t>Local</a:t>
            </a:r>
            <a:endParaRPr sz="1200">
              <a:latin typeface="Arial"/>
              <a:cs typeface="Arial"/>
            </a:endParaRPr>
          </a:p>
        </p:txBody>
      </p:sp>
      <p:sp>
        <p:nvSpPr>
          <p:cNvPr id="51" name="object 51"/>
          <p:cNvSpPr txBox="1"/>
          <p:nvPr/>
        </p:nvSpPr>
        <p:spPr>
          <a:xfrm>
            <a:off x="8773794" y="4432490"/>
            <a:ext cx="397510" cy="212725"/>
          </a:xfrm>
          <a:prstGeom prst="rect">
            <a:avLst/>
          </a:prstGeom>
        </p:spPr>
        <p:txBody>
          <a:bodyPr vert="horz" wrap="square" lIns="0" tIns="15875" rIns="0" bIns="0" rtlCol="0">
            <a:spAutoFit/>
          </a:bodyPr>
          <a:lstStyle/>
          <a:p>
            <a:pPr marL="12700">
              <a:lnSpc>
                <a:spcPct val="100000"/>
              </a:lnSpc>
              <a:spcBef>
                <a:spcPts val="125"/>
              </a:spcBef>
            </a:pPr>
            <a:r>
              <a:rPr sz="1200" spc="-10" dirty="0">
                <a:solidFill>
                  <a:srgbClr val="1A1A22"/>
                </a:solidFill>
                <a:latin typeface="Arial"/>
                <a:cs typeface="Arial"/>
              </a:rPr>
              <a:t>$1.5k</a:t>
            </a:r>
            <a:endParaRPr sz="1200">
              <a:latin typeface="Arial"/>
              <a:cs typeface="Arial"/>
            </a:endParaRPr>
          </a:p>
        </p:txBody>
      </p:sp>
      <p:sp>
        <p:nvSpPr>
          <p:cNvPr id="52" name="object 52"/>
          <p:cNvSpPr txBox="1"/>
          <p:nvPr/>
        </p:nvSpPr>
        <p:spPr>
          <a:xfrm>
            <a:off x="1964944" y="5566079"/>
            <a:ext cx="7326630" cy="368300"/>
          </a:xfrm>
          <a:prstGeom prst="rect">
            <a:avLst/>
          </a:prstGeom>
        </p:spPr>
        <p:txBody>
          <a:bodyPr vert="horz" wrap="square" lIns="0" tIns="15875" rIns="0" bIns="0" rtlCol="0">
            <a:spAutoFit/>
          </a:bodyPr>
          <a:lstStyle/>
          <a:p>
            <a:pPr marL="12700">
              <a:lnSpc>
                <a:spcPts val="1335"/>
              </a:lnSpc>
              <a:spcBef>
                <a:spcPts val="125"/>
              </a:spcBef>
            </a:pPr>
            <a:r>
              <a:rPr sz="1200" spc="-25" dirty="0">
                <a:solidFill>
                  <a:srgbClr val="1A1A22"/>
                </a:solidFill>
                <a:latin typeface="Arial"/>
                <a:cs typeface="Arial"/>
              </a:rPr>
              <a:t>$0k</a:t>
            </a:r>
            <a:endParaRPr sz="1200">
              <a:latin typeface="Arial"/>
              <a:cs typeface="Arial"/>
            </a:endParaRPr>
          </a:p>
          <a:p>
            <a:pPr marL="989965">
              <a:lnSpc>
                <a:spcPts val="1335"/>
              </a:lnSpc>
              <a:tabLst>
                <a:tab pos="2769235" algn="l"/>
                <a:tab pos="4404995" algn="l"/>
                <a:tab pos="6181725" algn="l"/>
              </a:tabLst>
            </a:pPr>
            <a:r>
              <a:rPr sz="1200" dirty="0">
                <a:solidFill>
                  <a:srgbClr val="1A1A22"/>
                </a:solidFill>
                <a:latin typeface="Arial"/>
                <a:cs typeface="Arial"/>
              </a:rPr>
              <a:t>OR</a:t>
            </a:r>
            <a:r>
              <a:rPr sz="1200" spc="-20" dirty="0">
                <a:solidFill>
                  <a:srgbClr val="1A1A22"/>
                </a:solidFill>
                <a:latin typeface="Arial"/>
                <a:cs typeface="Arial"/>
              </a:rPr>
              <a:t> </a:t>
            </a:r>
            <a:r>
              <a:rPr sz="1200" dirty="0">
                <a:solidFill>
                  <a:srgbClr val="1A1A22"/>
                </a:solidFill>
                <a:latin typeface="Arial"/>
                <a:cs typeface="Arial"/>
              </a:rPr>
              <a:t>-</a:t>
            </a:r>
            <a:r>
              <a:rPr sz="1200" spc="10" dirty="0">
                <a:solidFill>
                  <a:srgbClr val="1A1A22"/>
                </a:solidFill>
                <a:latin typeface="Arial"/>
                <a:cs typeface="Arial"/>
              </a:rPr>
              <a:t> </a:t>
            </a:r>
            <a:r>
              <a:rPr sz="1200" spc="-25" dirty="0">
                <a:solidFill>
                  <a:srgbClr val="1A1A22"/>
                </a:solidFill>
                <a:latin typeface="Arial"/>
                <a:cs typeface="Arial"/>
              </a:rPr>
              <a:t>FTE</a:t>
            </a:r>
            <a:r>
              <a:rPr sz="1200" dirty="0">
                <a:solidFill>
                  <a:srgbClr val="1A1A22"/>
                </a:solidFill>
                <a:latin typeface="Arial"/>
                <a:cs typeface="Arial"/>
              </a:rPr>
              <a:t>	U.S.</a:t>
            </a:r>
            <a:r>
              <a:rPr sz="1200" spc="-30" dirty="0">
                <a:solidFill>
                  <a:srgbClr val="1A1A22"/>
                </a:solidFill>
                <a:latin typeface="Arial"/>
                <a:cs typeface="Arial"/>
              </a:rPr>
              <a:t> </a:t>
            </a:r>
            <a:r>
              <a:rPr sz="1200" dirty="0">
                <a:solidFill>
                  <a:srgbClr val="1A1A22"/>
                </a:solidFill>
                <a:latin typeface="Arial"/>
                <a:cs typeface="Arial"/>
              </a:rPr>
              <a:t>-</a:t>
            </a:r>
            <a:r>
              <a:rPr sz="1200" spc="-25" dirty="0">
                <a:solidFill>
                  <a:srgbClr val="1A1A22"/>
                </a:solidFill>
                <a:latin typeface="Arial"/>
                <a:cs typeface="Arial"/>
              </a:rPr>
              <a:t> FTE</a:t>
            </a:r>
            <a:r>
              <a:rPr sz="1200" dirty="0">
                <a:solidFill>
                  <a:srgbClr val="1A1A22"/>
                </a:solidFill>
                <a:latin typeface="Arial"/>
                <a:cs typeface="Arial"/>
              </a:rPr>
              <a:t>	OR</a:t>
            </a:r>
            <a:r>
              <a:rPr sz="1200" spc="-20" dirty="0">
                <a:solidFill>
                  <a:srgbClr val="1A1A22"/>
                </a:solidFill>
                <a:latin typeface="Arial"/>
                <a:cs typeface="Arial"/>
              </a:rPr>
              <a:t> </a:t>
            </a:r>
            <a:r>
              <a:rPr sz="1200" dirty="0">
                <a:solidFill>
                  <a:srgbClr val="1A1A22"/>
                </a:solidFill>
                <a:latin typeface="Arial"/>
                <a:cs typeface="Arial"/>
              </a:rPr>
              <a:t>-</a:t>
            </a:r>
            <a:r>
              <a:rPr sz="1200" spc="10" dirty="0">
                <a:solidFill>
                  <a:srgbClr val="1A1A22"/>
                </a:solidFill>
                <a:latin typeface="Arial"/>
                <a:cs typeface="Arial"/>
              </a:rPr>
              <a:t> </a:t>
            </a:r>
            <a:r>
              <a:rPr sz="1200" spc="-10" dirty="0">
                <a:solidFill>
                  <a:srgbClr val="1A1A22"/>
                </a:solidFill>
                <a:latin typeface="Arial"/>
                <a:cs typeface="Arial"/>
              </a:rPr>
              <a:t>headcount</a:t>
            </a:r>
            <a:r>
              <a:rPr sz="1200" dirty="0">
                <a:solidFill>
                  <a:srgbClr val="1A1A22"/>
                </a:solidFill>
                <a:latin typeface="Arial"/>
                <a:cs typeface="Arial"/>
              </a:rPr>
              <a:t>	U.S.</a:t>
            </a:r>
            <a:r>
              <a:rPr sz="1200" spc="-25" dirty="0">
                <a:solidFill>
                  <a:srgbClr val="1A1A22"/>
                </a:solidFill>
                <a:latin typeface="Arial"/>
                <a:cs typeface="Arial"/>
              </a:rPr>
              <a:t> </a:t>
            </a:r>
            <a:r>
              <a:rPr sz="1200" dirty="0">
                <a:solidFill>
                  <a:srgbClr val="1A1A22"/>
                </a:solidFill>
                <a:latin typeface="Arial"/>
                <a:cs typeface="Arial"/>
              </a:rPr>
              <a:t>-</a:t>
            </a:r>
            <a:r>
              <a:rPr sz="1200" spc="-25" dirty="0">
                <a:solidFill>
                  <a:srgbClr val="1A1A22"/>
                </a:solidFill>
                <a:latin typeface="Arial"/>
                <a:cs typeface="Arial"/>
              </a:rPr>
              <a:t> </a:t>
            </a:r>
            <a:r>
              <a:rPr sz="1200" spc="-10" dirty="0">
                <a:solidFill>
                  <a:srgbClr val="1A1A22"/>
                </a:solidFill>
                <a:latin typeface="Arial"/>
                <a:cs typeface="Arial"/>
              </a:rPr>
              <a:t>headcount</a:t>
            </a:r>
            <a:endParaRPr sz="1200">
              <a:latin typeface="Arial"/>
              <a:cs typeface="Arial"/>
            </a:endParaRPr>
          </a:p>
        </p:txBody>
      </p:sp>
      <p:sp>
        <p:nvSpPr>
          <p:cNvPr id="53" name="object 53"/>
          <p:cNvSpPr txBox="1"/>
          <p:nvPr/>
        </p:nvSpPr>
        <p:spPr>
          <a:xfrm>
            <a:off x="3046476" y="1767205"/>
            <a:ext cx="478155" cy="212090"/>
          </a:xfrm>
          <a:prstGeom prst="rect">
            <a:avLst/>
          </a:prstGeom>
        </p:spPr>
        <p:txBody>
          <a:bodyPr vert="horz" wrap="square" lIns="0" tIns="15875" rIns="0" bIns="0" rtlCol="0">
            <a:spAutoFit/>
          </a:bodyPr>
          <a:lstStyle/>
          <a:p>
            <a:pPr marL="12700">
              <a:lnSpc>
                <a:spcPct val="100000"/>
              </a:lnSpc>
              <a:spcBef>
                <a:spcPts val="125"/>
              </a:spcBef>
            </a:pPr>
            <a:r>
              <a:rPr sz="1200" spc="-10" dirty="0">
                <a:solidFill>
                  <a:srgbClr val="1A1A22"/>
                </a:solidFill>
                <a:latin typeface="Arial"/>
                <a:cs typeface="Arial"/>
              </a:rPr>
              <a:t>$11.6k</a:t>
            </a:r>
            <a:endParaRPr sz="1200">
              <a:latin typeface="Arial"/>
              <a:cs typeface="Arial"/>
            </a:endParaRPr>
          </a:p>
        </p:txBody>
      </p:sp>
      <p:sp>
        <p:nvSpPr>
          <p:cNvPr id="54" name="object 54"/>
          <p:cNvSpPr txBox="1"/>
          <p:nvPr/>
        </p:nvSpPr>
        <p:spPr>
          <a:xfrm>
            <a:off x="4858511" y="1932114"/>
            <a:ext cx="478155" cy="212725"/>
          </a:xfrm>
          <a:prstGeom prst="rect">
            <a:avLst/>
          </a:prstGeom>
        </p:spPr>
        <p:txBody>
          <a:bodyPr vert="horz" wrap="square" lIns="0" tIns="15875" rIns="0" bIns="0" rtlCol="0">
            <a:spAutoFit/>
          </a:bodyPr>
          <a:lstStyle/>
          <a:p>
            <a:pPr marL="12700">
              <a:lnSpc>
                <a:spcPct val="100000"/>
              </a:lnSpc>
              <a:spcBef>
                <a:spcPts val="125"/>
              </a:spcBef>
            </a:pPr>
            <a:r>
              <a:rPr sz="1200" spc="-10" dirty="0">
                <a:solidFill>
                  <a:srgbClr val="1A1A22"/>
                </a:solidFill>
                <a:latin typeface="Arial"/>
                <a:cs typeface="Arial"/>
              </a:rPr>
              <a:t>$11.1k</a:t>
            </a:r>
            <a:endParaRPr sz="1200">
              <a:latin typeface="Arial"/>
              <a:cs typeface="Arial"/>
            </a:endParaRPr>
          </a:p>
        </p:txBody>
      </p:sp>
      <p:sp>
        <p:nvSpPr>
          <p:cNvPr id="55" name="object 55"/>
          <p:cNvSpPr txBox="1"/>
          <p:nvPr/>
        </p:nvSpPr>
        <p:spPr>
          <a:xfrm>
            <a:off x="6708775" y="4019740"/>
            <a:ext cx="396240" cy="212725"/>
          </a:xfrm>
          <a:prstGeom prst="rect">
            <a:avLst/>
          </a:prstGeom>
        </p:spPr>
        <p:txBody>
          <a:bodyPr vert="horz" wrap="square" lIns="0" tIns="15875" rIns="0" bIns="0" rtlCol="0">
            <a:spAutoFit/>
          </a:bodyPr>
          <a:lstStyle/>
          <a:p>
            <a:pPr marL="12700">
              <a:lnSpc>
                <a:spcPct val="100000"/>
              </a:lnSpc>
              <a:spcBef>
                <a:spcPts val="125"/>
              </a:spcBef>
            </a:pPr>
            <a:r>
              <a:rPr sz="1200" spc="-10" dirty="0">
                <a:solidFill>
                  <a:srgbClr val="1A1A22"/>
                </a:solidFill>
                <a:latin typeface="Arial"/>
                <a:cs typeface="Arial"/>
              </a:rPr>
              <a:t>$4.6k</a:t>
            </a:r>
            <a:endParaRPr sz="1200">
              <a:latin typeface="Arial"/>
              <a:cs typeface="Arial"/>
            </a:endParaRPr>
          </a:p>
        </p:txBody>
      </p:sp>
      <p:sp>
        <p:nvSpPr>
          <p:cNvPr id="56" name="object 56"/>
          <p:cNvSpPr txBox="1"/>
          <p:nvPr/>
        </p:nvSpPr>
        <p:spPr>
          <a:xfrm>
            <a:off x="8521192" y="4000563"/>
            <a:ext cx="396240" cy="212725"/>
          </a:xfrm>
          <a:prstGeom prst="rect">
            <a:avLst/>
          </a:prstGeom>
        </p:spPr>
        <p:txBody>
          <a:bodyPr vert="horz" wrap="square" lIns="0" tIns="15875" rIns="0" bIns="0" rtlCol="0">
            <a:spAutoFit/>
          </a:bodyPr>
          <a:lstStyle/>
          <a:p>
            <a:pPr marL="12700">
              <a:lnSpc>
                <a:spcPct val="100000"/>
              </a:lnSpc>
              <a:spcBef>
                <a:spcPts val="125"/>
              </a:spcBef>
            </a:pPr>
            <a:r>
              <a:rPr sz="1200" spc="-10" dirty="0">
                <a:solidFill>
                  <a:srgbClr val="1A1A22"/>
                </a:solidFill>
                <a:latin typeface="Arial"/>
                <a:cs typeface="Arial"/>
              </a:rPr>
              <a:t>$4.6k</a:t>
            </a:r>
            <a:endParaRPr sz="1200">
              <a:latin typeface="Arial"/>
              <a:cs typeface="Arial"/>
            </a:endParaRPr>
          </a:p>
        </p:txBody>
      </p:sp>
      <p:sp>
        <p:nvSpPr>
          <p:cNvPr id="57" name="object 57"/>
          <p:cNvSpPr/>
          <p:nvPr/>
        </p:nvSpPr>
        <p:spPr>
          <a:xfrm>
            <a:off x="1732788" y="1541144"/>
            <a:ext cx="8732520" cy="0"/>
          </a:xfrm>
          <a:custGeom>
            <a:avLst/>
            <a:gdLst/>
            <a:ahLst/>
            <a:cxnLst/>
            <a:rect l="l" t="t" r="r" b="b"/>
            <a:pathLst>
              <a:path w="8732520">
                <a:moveTo>
                  <a:pt x="0" y="0"/>
                </a:moveTo>
                <a:lnTo>
                  <a:pt x="8732393" y="0"/>
                </a:lnTo>
              </a:path>
            </a:pathLst>
          </a:custGeom>
          <a:ln w="9525">
            <a:solidFill>
              <a:srgbClr val="747480"/>
            </a:solidFill>
          </a:ln>
        </p:spPr>
        <p:txBody>
          <a:bodyPr wrap="square" lIns="0" tIns="0" rIns="0" bIns="0" rtlCol="0"/>
          <a:lstStyle/>
          <a:p>
            <a:endParaRPr/>
          </a:p>
        </p:txBody>
      </p:sp>
      <p:sp>
        <p:nvSpPr>
          <p:cNvPr id="58" name="object 58"/>
          <p:cNvSpPr txBox="1"/>
          <p:nvPr/>
        </p:nvSpPr>
        <p:spPr>
          <a:xfrm>
            <a:off x="471931" y="6193866"/>
            <a:ext cx="9572625" cy="384810"/>
          </a:xfrm>
          <a:prstGeom prst="rect">
            <a:avLst/>
          </a:prstGeom>
        </p:spPr>
        <p:txBody>
          <a:bodyPr vert="horz" wrap="square" lIns="0" tIns="17780" rIns="0" bIns="0" rtlCol="0">
            <a:spAutoFit/>
          </a:bodyPr>
          <a:lstStyle/>
          <a:p>
            <a:pPr marL="107950" marR="5080" indent="-95885">
              <a:lnSpc>
                <a:spcPts val="940"/>
              </a:lnSpc>
              <a:spcBef>
                <a:spcPts val="140"/>
              </a:spcBef>
              <a:buSzPct val="87500"/>
              <a:buAutoNum type="arabicPeriod"/>
              <a:tabLst>
                <a:tab pos="107950" algn="l"/>
              </a:tabLst>
            </a:pPr>
            <a:r>
              <a:rPr sz="800" dirty="0">
                <a:solidFill>
                  <a:srgbClr val="1A1A22"/>
                </a:solidFill>
                <a:latin typeface="Arial"/>
                <a:cs typeface="Arial"/>
              </a:rPr>
              <a:t>Figures</a:t>
            </a:r>
            <a:r>
              <a:rPr sz="800" spc="-60" dirty="0">
                <a:solidFill>
                  <a:srgbClr val="1A1A22"/>
                </a:solidFill>
                <a:latin typeface="Arial"/>
                <a:cs typeface="Arial"/>
              </a:rPr>
              <a:t> </a:t>
            </a:r>
            <a:r>
              <a:rPr sz="800" dirty="0">
                <a:solidFill>
                  <a:srgbClr val="1A1A22"/>
                </a:solidFill>
                <a:latin typeface="Arial"/>
                <a:cs typeface="Arial"/>
              </a:rPr>
              <a:t>are</a:t>
            </a:r>
            <a:r>
              <a:rPr sz="800" spc="-45" dirty="0">
                <a:solidFill>
                  <a:srgbClr val="1A1A22"/>
                </a:solidFill>
                <a:latin typeface="Arial"/>
                <a:cs typeface="Arial"/>
              </a:rPr>
              <a:t> </a:t>
            </a:r>
            <a:r>
              <a:rPr sz="800" dirty="0">
                <a:solidFill>
                  <a:srgbClr val="1A1A22"/>
                </a:solidFill>
                <a:latin typeface="Arial"/>
                <a:cs typeface="Arial"/>
              </a:rPr>
              <a:t>adjusted</a:t>
            </a:r>
            <a:r>
              <a:rPr sz="800" spc="-20" dirty="0">
                <a:solidFill>
                  <a:srgbClr val="1A1A22"/>
                </a:solidFill>
                <a:latin typeface="Arial"/>
                <a:cs typeface="Arial"/>
              </a:rPr>
              <a:t> </a:t>
            </a:r>
            <a:r>
              <a:rPr sz="800" dirty="0">
                <a:solidFill>
                  <a:srgbClr val="1A1A22"/>
                </a:solidFill>
                <a:latin typeface="Arial"/>
                <a:cs typeface="Arial"/>
              </a:rPr>
              <a:t>by</a:t>
            </a:r>
            <a:r>
              <a:rPr sz="800" spc="-15" dirty="0">
                <a:solidFill>
                  <a:srgbClr val="1A1A22"/>
                </a:solidFill>
                <a:latin typeface="Arial"/>
                <a:cs typeface="Arial"/>
              </a:rPr>
              <a:t> </a:t>
            </a:r>
            <a:r>
              <a:rPr sz="800" dirty="0">
                <a:solidFill>
                  <a:srgbClr val="1A1A22"/>
                </a:solidFill>
                <a:latin typeface="Arial"/>
                <a:cs typeface="Arial"/>
              </a:rPr>
              <a:t>a</a:t>
            </a:r>
            <a:r>
              <a:rPr sz="800" spc="-40" dirty="0">
                <a:solidFill>
                  <a:srgbClr val="1A1A22"/>
                </a:solidFill>
                <a:latin typeface="Arial"/>
                <a:cs typeface="Arial"/>
              </a:rPr>
              <a:t> </a:t>
            </a:r>
            <a:r>
              <a:rPr sz="800" dirty="0">
                <a:solidFill>
                  <a:srgbClr val="1A1A22"/>
                </a:solidFill>
                <a:latin typeface="Arial"/>
                <a:cs typeface="Arial"/>
              </a:rPr>
              <a:t>SHEEO</a:t>
            </a:r>
            <a:r>
              <a:rPr sz="800" spc="-25" dirty="0">
                <a:solidFill>
                  <a:srgbClr val="1A1A22"/>
                </a:solidFill>
                <a:latin typeface="Arial"/>
                <a:cs typeface="Arial"/>
              </a:rPr>
              <a:t> </a:t>
            </a:r>
            <a:r>
              <a:rPr sz="800" spc="-20" dirty="0">
                <a:solidFill>
                  <a:srgbClr val="1A1A22"/>
                </a:solidFill>
                <a:latin typeface="Arial"/>
                <a:cs typeface="Arial"/>
              </a:rPr>
              <a:t>cost-of-</a:t>
            </a:r>
            <a:r>
              <a:rPr sz="800" dirty="0">
                <a:solidFill>
                  <a:srgbClr val="1A1A22"/>
                </a:solidFill>
                <a:latin typeface="Arial"/>
                <a:cs typeface="Arial"/>
              </a:rPr>
              <a:t>living</a:t>
            </a:r>
            <a:r>
              <a:rPr sz="800" spc="-35" dirty="0">
                <a:solidFill>
                  <a:srgbClr val="1A1A22"/>
                </a:solidFill>
                <a:latin typeface="Arial"/>
                <a:cs typeface="Arial"/>
              </a:rPr>
              <a:t> </a:t>
            </a:r>
            <a:r>
              <a:rPr sz="800" dirty="0">
                <a:solidFill>
                  <a:srgbClr val="1A1A22"/>
                </a:solidFill>
                <a:latin typeface="Arial"/>
                <a:cs typeface="Arial"/>
              </a:rPr>
              <a:t>factor</a:t>
            </a:r>
            <a:r>
              <a:rPr sz="800" spc="-35" dirty="0">
                <a:solidFill>
                  <a:srgbClr val="1A1A22"/>
                </a:solidFill>
                <a:latin typeface="Arial"/>
                <a:cs typeface="Arial"/>
              </a:rPr>
              <a:t> </a:t>
            </a:r>
            <a:r>
              <a:rPr sz="800" dirty="0">
                <a:solidFill>
                  <a:srgbClr val="1A1A22"/>
                </a:solidFill>
                <a:latin typeface="Arial"/>
                <a:cs typeface="Arial"/>
              </a:rPr>
              <a:t>(Cost of</a:t>
            </a:r>
            <a:r>
              <a:rPr sz="800" spc="-10" dirty="0">
                <a:solidFill>
                  <a:srgbClr val="1A1A22"/>
                </a:solidFill>
                <a:latin typeface="Arial"/>
                <a:cs typeface="Arial"/>
              </a:rPr>
              <a:t> </a:t>
            </a:r>
            <a:r>
              <a:rPr sz="800" dirty="0">
                <a:solidFill>
                  <a:srgbClr val="1A1A22"/>
                </a:solidFill>
                <a:latin typeface="Arial"/>
                <a:cs typeface="Arial"/>
              </a:rPr>
              <a:t>Living</a:t>
            </a:r>
            <a:r>
              <a:rPr sz="800" spc="-40" dirty="0">
                <a:solidFill>
                  <a:srgbClr val="1A1A22"/>
                </a:solidFill>
                <a:latin typeface="Arial"/>
                <a:cs typeface="Arial"/>
              </a:rPr>
              <a:t> </a:t>
            </a:r>
            <a:r>
              <a:rPr sz="800" dirty="0">
                <a:solidFill>
                  <a:srgbClr val="1A1A22"/>
                </a:solidFill>
                <a:latin typeface="Arial"/>
                <a:cs typeface="Arial"/>
              </a:rPr>
              <a:t>Index),</a:t>
            </a:r>
            <a:r>
              <a:rPr sz="800" spc="-10" dirty="0">
                <a:solidFill>
                  <a:srgbClr val="1A1A22"/>
                </a:solidFill>
                <a:latin typeface="Arial"/>
                <a:cs typeface="Arial"/>
              </a:rPr>
              <a:t> </a:t>
            </a:r>
            <a:r>
              <a:rPr sz="800" dirty="0">
                <a:solidFill>
                  <a:srgbClr val="1A1A22"/>
                </a:solidFill>
                <a:latin typeface="Arial"/>
                <a:cs typeface="Arial"/>
              </a:rPr>
              <a:t>which</a:t>
            </a:r>
            <a:r>
              <a:rPr sz="800" spc="-10" dirty="0">
                <a:solidFill>
                  <a:srgbClr val="1A1A22"/>
                </a:solidFill>
                <a:latin typeface="Arial"/>
                <a:cs typeface="Arial"/>
              </a:rPr>
              <a:t> </a:t>
            </a:r>
            <a:r>
              <a:rPr sz="800" dirty="0">
                <a:solidFill>
                  <a:srgbClr val="1A1A22"/>
                </a:solidFill>
                <a:latin typeface="Arial"/>
                <a:cs typeface="Arial"/>
              </a:rPr>
              <a:t>accounts</a:t>
            </a:r>
            <a:r>
              <a:rPr sz="800" spc="-40" dirty="0">
                <a:solidFill>
                  <a:srgbClr val="1A1A22"/>
                </a:solidFill>
                <a:latin typeface="Arial"/>
                <a:cs typeface="Arial"/>
              </a:rPr>
              <a:t> </a:t>
            </a:r>
            <a:r>
              <a:rPr sz="800" dirty="0">
                <a:solidFill>
                  <a:srgbClr val="1A1A22"/>
                </a:solidFill>
                <a:latin typeface="Arial"/>
                <a:cs typeface="Arial"/>
              </a:rPr>
              <a:t>for</a:t>
            </a:r>
            <a:r>
              <a:rPr sz="800" spc="-20" dirty="0">
                <a:solidFill>
                  <a:srgbClr val="1A1A22"/>
                </a:solidFill>
                <a:latin typeface="Arial"/>
                <a:cs typeface="Arial"/>
              </a:rPr>
              <a:t> cost-of-</a:t>
            </a:r>
            <a:r>
              <a:rPr sz="800" dirty="0">
                <a:solidFill>
                  <a:srgbClr val="1A1A22"/>
                </a:solidFill>
                <a:latin typeface="Arial"/>
                <a:cs typeface="Arial"/>
              </a:rPr>
              <a:t>living</a:t>
            </a:r>
            <a:r>
              <a:rPr sz="800" spc="-35" dirty="0">
                <a:solidFill>
                  <a:srgbClr val="1A1A22"/>
                </a:solidFill>
                <a:latin typeface="Arial"/>
                <a:cs typeface="Arial"/>
              </a:rPr>
              <a:t> </a:t>
            </a:r>
            <a:r>
              <a:rPr sz="800" dirty="0">
                <a:solidFill>
                  <a:srgbClr val="1A1A22"/>
                </a:solidFill>
                <a:latin typeface="Arial"/>
                <a:cs typeface="Arial"/>
              </a:rPr>
              <a:t>differences</a:t>
            </a:r>
            <a:r>
              <a:rPr sz="800" spc="-25" dirty="0">
                <a:solidFill>
                  <a:srgbClr val="1A1A22"/>
                </a:solidFill>
                <a:latin typeface="Arial"/>
                <a:cs typeface="Arial"/>
              </a:rPr>
              <a:t> </a:t>
            </a:r>
            <a:r>
              <a:rPr sz="800" dirty="0">
                <a:solidFill>
                  <a:srgbClr val="1A1A22"/>
                </a:solidFill>
                <a:latin typeface="Arial"/>
                <a:cs typeface="Arial"/>
              </a:rPr>
              <a:t>across</a:t>
            </a:r>
            <a:r>
              <a:rPr sz="800" spc="-30" dirty="0">
                <a:solidFill>
                  <a:srgbClr val="1A1A22"/>
                </a:solidFill>
                <a:latin typeface="Arial"/>
                <a:cs typeface="Arial"/>
              </a:rPr>
              <a:t> </a:t>
            </a:r>
            <a:r>
              <a:rPr sz="800" dirty="0">
                <a:solidFill>
                  <a:srgbClr val="1A1A22"/>
                </a:solidFill>
                <a:latin typeface="Arial"/>
                <a:cs typeface="Arial"/>
              </a:rPr>
              <a:t>states</a:t>
            </a:r>
            <a:r>
              <a:rPr sz="800" spc="-30" dirty="0">
                <a:solidFill>
                  <a:srgbClr val="1A1A22"/>
                </a:solidFill>
                <a:latin typeface="Arial"/>
                <a:cs typeface="Arial"/>
              </a:rPr>
              <a:t> </a:t>
            </a:r>
            <a:r>
              <a:rPr sz="800" dirty="0">
                <a:solidFill>
                  <a:srgbClr val="1A1A22"/>
                </a:solidFill>
                <a:latin typeface="Arial"/>
                <a:cs typeface="Arial"/>
              </a:rPr>
              <a:t>(decreases</a:t>
            </a:r>
            <a:r>
              <a:rPr sz="800" spc="-50" dirty="0">
                <a:solidFill>
                  <a:srgbClr val="1A1A22"/>
                </a:solidFill>
                <a:latin typeface="Arial"/>
                <a:cs typeface="Arial"/>
              </a:rPr>
              <a:t> </a:t>
            </a:r>
            <a:r>
              <a:rPr sz="800" dirty="0">
                <a:solidFill>
                  <a:srgbClr val="1A1A22"/>
                </a:solidFill>
                <a:latin typeface="Arial"/>
                <a:cs typeface="Arial"/>
              </a:rPr>
              <a:t>the</a:t>
            </a:r>
            <a:r>
              <a:rPr sz="800" spc="-5" dirty="0">
                <a:solidFill>
                  <a:srgbClr val="1A1A22"/>
                </a:solidFill>
                <a:latin typeface="Arial"/>
                <a:cs typeface="Arial"/>
              </a:rPr>
              <a:t> </a:t>
            </a:r>
            <a:r>
              <a:rPr sz="800" dirty="0">
                <a:solidFill>
                  <a:srgbClr val="1A1A22"/>
                </a:solidFill>
                <a:latin typeface="Arial"/>
                <a:cs typeface="Arial"/>
              </a:rPr>
              <a:t>displayed</a:t>
            </a:r>
            <a:r>
              <a:rPr sz="800" spc="-30" dirty="0">
                <a:solidFill>
                  <a:srgbClr val="1A1A22"/>
                </a:solidFill>
                <a:latin typeface="Arial"/>
                <a:cs typeface="Arial"/>
              </a:rPr>
              <a:t> </a:t>
            </a:r>
            <a:r>
              <a:rPr sz="800" dirty="0">
                <a:solidFill>
                  <a:srgbClr val="1A1A22"/>
                </a:solidFill>
                <a:latin typeface="Arial"/>
                <a:cs typeface="Arial"/>
              </a:rPr>
              <a:t>Oregon</a:t>
            </a:r>
            <a:r>
              <a:rPr sz="800" spc="-5" dirty="0">
                <a:solidFill>
                  <a:srgbClr val="1A1A22"/>
                </a:solidFill>
                <a:latin typeface="Arial"/>
                <a:cs typeface="Arial"/>
              </a:rPr>
              <a:t> </a:t>
            </a:r>
            <a:r>
              <a:rPr sz="800" dirty="0">
                <a:solidFill>
                  <a:srgbClr val="1A1A22"/>
                </a:solidFill>
                <a:latin typeface="Arial"/>
                <a:cs typeface="Arial"/>
              </a:rPr>
              <a:t>value</a:t>
            </a:r>
            <a:r>
              <a:rPr sz="800" spc="5" dirty="0">
                <a:solidFill>
                  <a:srgbClr val="1A1A22"/>
                </a:solidFill>
                <a:latin typeface="Arial"/>
                <a:cs typeface="Arial"/>
              </a:rPr>
              <a:t> </a:t>
            </a:r>
            <a:r>
              <a:rPr sz="800" dirty="0">
                <a:solidFill>
                  <a:srgbClr val="1A1A22"/>
                </a:solidFill>
                <a:latin typeface="Arial"/>
                <a:cs typeface="Arial"/>
              </a:rPr>
              <a:t>below</a:t>
            </a:r>
            <a:r>
              <a:rPr sz="800" spc="-25" dirty="0">
                <a:solidFill>
                  <a:srgbClr val="1A1A22"/>
                </a:solidFill>
                <a:latin typeface="Arial"/>
                <a:cs typeface="Arial"/>
              </a:rPr>
              <a:t> </a:t>
            </a:r>
            <a:r>
              <a:rPr sz="800" dirty="0">
                <a:solidFill>
                  <a:srgbClr val="1A1A22"/>
                </a:solidFill>
                <a:latin typeface="Arial"/>
                <a:cs typeface="Arial"/>
              </a:rPr>
              <a:t>the</a:t>
            </a:r>
            <a:r>
              <a:rPr sz="800" spc="-15" dirty="0">
                <a:solidFill>
                  <a:srgbClr val="1A1A22"/>
                </a:solidFill>
                <a:latin typeface="Arial"/>
                <a:cs typeface="Arial"/>
              </a:rPr>
              <a:t> </a:t>
            </a:r>
            <a:r>
              <a:rPr sz="800" dirty="0">
                <a:solidFill>
                  <a:srgbClr val="1A1A22"/>
                </a:solidFill>
                <a:latin typeface="Arial"/>
                <a:cs typeface="Arial"/>
              </a:rPr>
              <a:t>nominal);</a:t>
            </a:r>
            <a:r>
              <a:rPr sz="800" spc="-55" dirty="0">
                <a:solidFill>
                  <a:srgbClr val="1A1A22"/>
                </a:solidFill>
                <a:latin typeface="Arial"/>
                <a:cs typeface="Arial"/>
              </a:rPr>
              <a:t> </a:t>
            </a:r>
            <a:r>
              <a:rPr sz="800" dirty="0">
                <a:solidFill>
                  <a:srgbClr val="1A1A22"/>
                </a:solidFill>
                <a:latin typeface="Arial"/>
                <a:cs typeface="Arial"/>
              </a:rPr>
              <a:t>SHEF</a:t>
            </a:r>
            <a:r>
              <a:rPr sz="800" spc="-55" dirty="0">
                <a:solidFill>
                  <a:srgbClr val="1A1A22"/>
                </a:solidFill>
                <a:latin typeface="Arial"/>
                <a:cs typeface="Arial"/>
              </a:rPr>
              <a:t> </a:t>
            </a:r>
            <a:r>
              <a:rPr sz="800" spc="-10" dirty="0">
                <a:solidFill>
                  <a:srgbClr val="1A1A22"/>
                </a:solidFill>
                <a:latin typeface="Arial"/>
                <a:cs typeface="Arial"/>
              </a:rPr>
              <a:t>excludes </a:t>
            </a:r>
            <a:r>
              <a:rPr sz="800" dirty="0">
                <a:solidFill>
                  <a:srgbClr val="1A1A22"/>
                </a:solidFill>
                <a:latin typeface="Arial"/>
                <a:cs typeface="Arial"/>
              </a:rPr>
              <a:t>research,</a:t>
            </a:r>
            <a:r>
              <a:rPr sz="800" spc="-25" dirty="0">
                <a:solidFill>
                  <a:srgbClr val="1A1A22"/>
                </a:solidFill>
                <a:latin typeface="Arial"/>
                <a:cs typeface="Arial"/>
              </a:rPr>
              <a:t> </a:t>
            </a:r>
            <a:r>
              <a:rPr sz="800" spc="-10" dirty="0">
                <a:solidFill>
                  <a:srgbClr val="1A1A22"/>
                </a:solidFill>
                <a:latin typeface="Arial"/>
                <a:cs typeface="Arial"/>
              </a:rPr>
              <a:t>agricultural,</a:t>
            </a:r>
            <a:r>
              <a:rPr sz="800" spc="-55" dirty="0">
                <a:solidFill>
                  <a:srgbClr val="1A1A22"/>
                </a:solidFill>
                <a:latin typeface="Arial"/>
                <a:cs typeface="Arial"/>
              </a:rPr>
              <a:t> </a:t>
            </a:r>
            <a:r>
              <a:rPr sz="800" dirty="0">
                <a:solidFill>
                  <a:srgbClr val="1A1A22"/>
                </a:solidFill>
                <a:latin typeface="Arial"/>
                <a:cs typeface="Arial"/>
              </a:rPr>
              <a:t>and</a:t>
            </a:r>
            <a:r>
              <a:rPr sz="800" spc="40" dirty="0">
                <a:solidFill>
                  <a:srgbClr val="1A1A22"/>
                </a:solidFill>
                <a:latin typeface="Arial"/>
                <a:cs typeface="Arial"/>
              </a:rPr>
              <a:t> </a:t>
            </a:r>
            <a:r>
              <a:rPr sz="800" spc="-10" dirty="0">
                <a:solidFill>
                  <a:srgbClr val="1A1A22"/>
                </a:solidFill>
                <a:latin typeface="Arial"/>
                <a:cs typeface="Arial"/>
              </a:rPr>
              <a:t>medical</a:t>
            </a:r>
            <a:r>
              <a:rPr sz="800" spc="-55" dirty="0">
                <a:solidFill>
                  <a:srgbClr val="1A1A22"/>
                </a:solidFill>
                <a:latin typeface="Arial"/>
                <a:cs typeface="Arial"/>
              </a:rPr>
              <a:t> </a:t>
            </a:r>
            <a:r>
              <a:rPr sz="800" dirty="0">
                <a:solidFill>
                  <a:srgbClr val="1A1A22"/>
                </a:solidFill>
                <a:latin typeface="Arial"/>
                <a:cs typeface="Arial"/>
              </a:rPr>
              <a:t>(RAM)</a:t>
            </a:r>
            <a:r>
              <a:rPr sz="800" spc="-25" dirty="0">
                <a:solidFill>
                  <a:srgbClr val="1A1A22"/>
                </a:solidFill>
                <a:latin typeface="Arial"/>
                <a:cs typeface="Arial"/>
              </a:rPr>
              <a:t> </a:t>
            </a:r>
            <a:r>
              <a:rPr sz="800" dirty="0">
                <a:solidFill>
                  <a:srgbClr val="1A1A22"/>
                </a:solidFill>
                <a:latin typeface="Arial"/>
                <a:cs typeface="Arial"/>
              </a:rPr>
              <a:t>appropriations</a:t>
            </a:r>
            <a:r>
              <a:rPr sz="800" spc="5" dirty="0">
                <a:solidFill>
                  <a:srgbClr val="1A1A22"/>
                </a:solidFill>
                <a:latin typeface="Arial"/>
                <a:cs typeface="Arial"/>
              </a:rPr>
              <a:t> </a:t>
            </a:r>
            <a:r>
              <a:rPr sz="800" dirty="0">
                <a:solidFill>
                  <a:srgbClr val="1A1A22"/>
                </a:solidFill>
                <a:latin typeface="Arial"/>
                <a:cs typeface="Arial"/>
              </a:rPr>
              <a:t>and</a:t>
            </a:r>
            <a:r>
              <a:rPr sz="800" spc="20" dirty="0">
                <a:solidFill>
                  <a:srgbClr val="1A1A22"/>
                </a:solidFill>
                <a:latin typeface="Arial"/>
                <a:cs typeface="Arial"/>
              </a:rPr>
              <a:t> </a:t>
            </a:r>
            <a:r>
              <a:rPr sz="800" dirty="0">
                <a:solidFill>
                  <a:srgbClr val="1A1A22"/>
                </a:solidFill>
                <a:latin typeface="Arial"/>
                <a:cs typeface="Arial"/>
              </a:rPr>
              <a:t>FTE</a:t>
            </a:r>
            <a:r>
              <a:rPr sz="800" spc="-55" dirty="0">
                <a:solidFill>
                  <a:srgbClr val="1A1A22"/>
                </a:solidFill>
                <a:latin typeface="Arial"/>
                <a:cs typeface="Arial"/>
              </a:rPr>
              <a:t> </a:t>
            </a:r>
            <a:r>
              <a:rPr sz="800" dirty="0">
                <a:solidFill>
                  <a:srgbClr val="1A1A22"/>
                </a:solidFill>
                <a:latin typeface="Arial"/>
                <a:cs typeface="Arial"/>
              </a:rPr>
              <a:t>enrollment</a:t>
            </a:r>
            <a:r>
              <a:rPr sz="800" spc="-30" dirty="0">
                <a:solidFill>
                  <a:srgbClr val="1A1A22"/>
                </a:solidFill>
                <a:latin typeface="Arial"/>
                <a:cs typeface="Arial"/>
              </a:rPr>
              <a:t> </a:t>
            </a:r>
            <a:r>
              <a:rPr sz="800" dirty="0">
                <a:solidFill>
                  <a:srgbClr val="1A1A22"/>
                </a:solidFill>
                <a:latin typeface="Arial"/>
                <a:cs typeface="Arial"/>
              </a:rPr>
              <a:t>for</a:t>
            </a:r>
            <a:r>
              <a:rPr sz="800" spc="-10" dirty="0">
                <a:solidFill>
                  <a:srgbClr val="1A1A22"/>
                </a:solidFill>
                <a:latin typeface="Arial"/>
                <a:cs typeface="Arial"/>
              </a:rPr>
              <a:t> </a:t>
            </a:r>
            <a:r>
              <a:rPr sz="800" dirty="0">
                <a:solidFill>
                  <a:srgbClr val="1A1A22"/>
                </a:solidFill>
                <a:latin typeface="Arial"/>
                <a:cs typeface="Arial"/>
              </a:rPr>
              <a:t>students</a:t>
            </a:r>
            <a:r>
              <a:rPr sz="800" spc="-30" dirty="0">
                <a:solidFill>
                  <a:srgbClr val="1A1A22"/>
                </a:solidFill>
                <a:latin typeface="Arial"/>
                <a:cs typeface="Arial"/>
              </a:rPr>
              <a:t> </a:t>
            </a:r>
            <a:r>
              <a:rPr sz="800" dirty="0">
                <a:solidFill>
                  <a:srgbClr val="1A1A22"/>
                </a:solidFill>
                <a:latin typeface="Arial"/>
                <a:cs typeface="Arial"/>
              </a:rPr>
              <a:t>attending</a:t>
            </a:r>
            <a:r>
              <a:rPr sz="800" spc="-15" dirty="0">
                <a:solidFill>
                  <a:srgbClr val="1A1A22"/>
                </a:solidFill>
                <a:latin typeface="Arial"/>
                <a:cs typeface="Arial"/>
              </a:rPr>
              <a:t> </a:t>
            </a:r>
            <a:r>
              <a:rPr sz="800" spc="-10" dirty="0">
                <a:solidFill>
                  <a:srgbClr val="1A1A22"/>
                </a:solidFill>
                <a:latin typeface="Arial"/>
                <a:cs typeface="Arial"/>
              </a:rPr>
              <a:t>medical</a:t>
            </a:r>
            <a:r>
              <a:rPr sz="800" spc="-45" dirty="0">
                <a:solidFill>
                  <a:srgbClr val="1A1A22"/>
                </a:solidFill>
                <a:latin typeface="Arial"/>
                <a:cs typeface="Arial"/>
              </a:rPr>
              <a:t> </a:t>
            </a:r>
            <a:r>
              <a:rPr sz="800" dirty="0">
                <a:solidFill>
                  <a:srgbClr val="1A1A22"/>
                </a:solidFill>
                <a:latin typeface="Arial"/>
                <a:cs typeface="Arial"/>
              </a:rPr>
              <a:t>schools to</a:t>
            </a:r>
            <a:r>
              <a:rPr sz="800" spc="-15" dirty="0">
                <a:solidFill>
                  <a:srgbClr val="1A1A22"/>
                </a:solidFill>
                <a:latin typeface="Arial"/>
                <a:cs typeface="Arial"/>
              </a:rPr>
              <a:t> </a:t>
            </a:r>
            <a:r>
              <a:rPr sz="800" dirty="0">
                <a:solidFill>
                  <a:srgbClr val="1A1A22"/>
                </a:solidFill>
                <a:latin typeface="Arial"/>
                <a:cs typeface="Arial"/>
              </a:rPr>
              <a:t>improve</a:t>
            </a:r>
            <a:r>
              <a:rPr sz="800" spc="-5" dirty="0">
                <a:solidFill>
                  <a:srgbClr val="1A1A22"/>
                </a:solidFill>
                <a:latin typeface="Arial"/>
                <a:cs typeface="Arial"/>
              </a:rPr>
              <a:t> </a:t>
            </a:r>
            <a:r>
              <a:rPr sz="800" spc="-20" dirty="0">
                <a:solidFill>
                  <a:srgbClr val="1A1A22"/>
                </a:solidFill>
                <a:latin typeface="Arial"/>
                <a:cs typeface="Arial"/>
              </a:rPr>
              <a:t>cross-</a:t>
            </a:r>
            <a:r>
              <a:rPr sz="800" dirty="0">
                <a:solidFill>
                  <a:srgbClr val="1A1A22"/>
                </a:solidFill>
                <a:latin typeface="Arial"/>
                <a:cs typeface="Arial"/>
              </a:rPr>
              <a:t>state</a:t>
            </a:r>
            <a:r>
              <a:rPr sz="800" spc="-40" dirty="0">
                <a:solidFill>
                  <a:srgbClr val="1A1A22"/>
                </a:solidFill>
                <a:latin typeface="Arial"/>
                <a:cs typeface="Arial"/>
              </a:rPr>
              <a:t> </a:t>
            </a:r>
            <a:r>
              <a:rPr sz="800" spc="-10" dirty="0">
                <a:solidFill>
                  <a:srgbClr val="1A1A22"/>
                </a:solidFill>
                <a:latin typeface="Arial"/>
                <a:cs typeface="Arial"/>
              </a:rPr>
              <a:t>comparability.</a:t>
            </a:r>
            <a:endParaRPr sz="800">
              <a:latin typeface="Arial"/>
              <a:cs typeface="Arial"/>
            </a:endParaRPr>
          </a:p>
          <a:p>
            <a:pPr marL="108585" indent="-95885">
              <a:lnSpc>
                <a:spcPts val="910"/>
              </a:lnSpc>
              <a:buSzPct val="87500"/>
              <a:buAutoNum type="arabicPeriod"/>
              <a:tabLst>
                <a:tab pos="108585" algn="l"/>
              </a:tabLst>
            </a:pPr>
            <a:r>
              <a:rPr sz="800" spc="-10" dirty="0">
                <a:solidFill>
                  <a:srgbClr val="1A1A22"/>
                </a:solidFill>
                <a:latin typeface="Arial"/>
                <a:cs typeface="Arial"/>
              </a:rPr>
              <a:t>Headcount </a:t>
            </a:r>
            <a:r>
              <a:rPr sz="800" dirty="0">
                <a:solidFill>
                  <a:srgbClr val="1A1A22"/>
                </a:solidFill>
                <a:latin typeface="Arial"/>
                <a:cs typeface="Arial"/>
              </a:rPr>
              <a:t>reflects</a:t>
            </a:r>
            <a:r>
              <a:rPr sz="800" spc="-45" dirty="0">
                <a:solidFill>
                  <a:srgbClr val="1A1A22"/>
                </a:solidFill>
                <a:latin typeface="Arial"/>
                <a:cs typeface="Arial"/>
              </a:rPr>
              <a:t> </a:t>
            </a:r>
            <a:r>
              <a:rPr sz="800" dirty="0">
                <a:solidFill>
                  <a:srgbClr val="1A1A22"/>
                </a:solidFill>
                <a:latin typeface="Arial"/>
                <a:cs typeface="Arial"/>
              </a:rPr>
              <a:t>IPEDS</a:t>
            </a:r>
            <a:r>
              <a:rPr sz="800" spc="-10" dirty="0">
                <a:solidFill>
                  <a:srgbClr val="1A1A22"/>
                </a:solidFill>
                <a:latin typeface="Arial"/>
                <a:cs typeface="Arial"/>
              </a:rPr>
              <a:t> </a:t>
            </a:r>
            <a:r>
              <a:rPr sz="800" spc="-20" dirty="0">
                <a:solidFill>
                  <a:srgbClr val="1A1A22"/>
                </a:solidFill>
                <a:latin typeface="Arial"/>
                <a:cs typeface="Arial"/>
              </a:rPr>
              <a:t>2024-</a:t>
            </a:r>
            <a:r>
              <a:rPr sz="800" dirty="0">
                <a:solidFill>
                  <a:srgbClr val="1A1A22"/>
                </a:solidFill>
                <a:latin typeface="Arial"/>
                <a:cs typeface="Arial"/>
              </a:rPr>
              <a:t>25</a:t>
            </a:r>
            <a:r>
              <a:rPr sz="800" spc="35" dirty="0">
                <a:solidFill>
                  <a:srgbClr val="1A1A22"/>
                </a:solidFill>
                <a:latin typeface="Arial"/>
                <a:cs typeface="Arial"/>
              </a:rPr>
              <a:t> </a:t>
            </a:r>
            <a:r>
              <a:rPr sz="800" spc="-25" dirty="0">
                <a:solidFill>
                  <a:srgbClr val="1A1A22"/>
                </a:solidFill>
                <a:latin typeface="Arial"/>
                <a:cs typeface="Arial"/>
              </a:rPr>
              <a:t>12-</a:t>
            </a:r>
            <a:r>
              <a:rPr sz="800" dirty="0">
                <a:solidFill>
                  <a:srgbClr val="1A1A22"/>
                </a:solidFill>
                <a:latin typeface="Arial"/>
                <a:cs typeface="Arial"/>
              </a:rPr>
              <a:t>month</a:t>
            </a:r>
            <a:r>
              <a:rPr sz="800" spc="-20" dirty="0">
                <a:solidFill>
                  <a:srgbClr val="1A1A22"/>
                </a:solidFill>
                <a:latin typeface="Arial"/>
                <a:cs typeface="Arial"/>
              </a:rPr>
              <a:t> </a:t>
            </a:r>
            <a:r>
              <a:rPr sz="800" dirty="0">
                <a:solidFill>
                  <a:srgbClr val="1A1A22"/>
                </a:solidFill>
                <a:latin typeface="Arial"/>
                <a:cs typeface="Arial"/>
              </a:rPr>
              <a:t>unduplicated</a:t>
            </a:r>
            <a:r>
              <a:rPr sz="800" spc="55" dirty="0">
                <a:solidFill>
                  <a:srgbClr val="1A1A22"/>
                </a:solidFill>
                <a:latin typeface="Arial"/>
                <a:cs typeface="Arial"/>
              </a:rPr>
              <a:t> </a:t>
            </a:r>
            <a:r>
              <a:rPr sz="800" spc="-10" dirty="0">
                <a:solidFill>
                  <a:srgbClr val="1A1A22"/>
                </a:solidFill>
                <a:latin typeface="Arial"/>
                <a:cs typeface="Arial"/>
              </a:rPr>
              <a:t>enrollment.</a:t>
            </a:r>
            <a:r>
              <a:rPr sz="800" spc="-30" dirty="0">
                <a:solidFill>
                  <a:srgbClr val="1A1A22"/>
                </a:solidFill>
                <a:latin typeface="Arial"/>
                <a:cs typeface="Arial"/>
              </a:rPr>
              <a:t> </a:t>
            </a:r>
            <a:r>
              <a:rPr sz="800" spc="-25" dirty="0">
                <a:solidFill>
                  <a:srgbClr val="1A1A22"/>
                </a:solidFill>
                <a:latin typeface="Arial"/>
                <a:cs typeface="Arial"/>
              </a:rPr>
              <a:t>Two-</a:t>
            </a:r>
            <a:r>
              <a:rPr sz="800" dirty="0">
                <a:solidFill>
                  <a:srgbClr val="1A1A22"/>
                </a:solidFill>
                <a:latin typeface="Arial"/>
                <a:cs typeface="Arial"/>
              </a:rPr>
              <a:t>year</a:t>
            </a:r>
            <a:r>
              <a:rPr sz="800" spc="15" dirty="0">
                <a:solidFill>
                  <a:srgbClr val="1A1A22"/>
                </a:solidFill>
                <a:latin typeface="Arial"/>
                <a:cs typeface="Arial"/>
              </a:rPr>
              <a:t> </a:t>
            </a:r>
            <a:r>
              <a:rPr sz="800" spc="-10" dirty="0">
                <a:solidFill>
                  <a:srgbClr val="1A1A22"/>
                </a:solidFill>
                <a:latin typeface="Arial"/>
                <a:cs typeface="Arial"/>
              </a:rPr>
              <a:t>sector</a:t>
            </a:r>
            <a:r>
              <a:rPr sz="800" spc="-55" dirty="0">
                <a:solidFill>
                  <a:srgbClr val="1A1A22"/>
                </a:solidFill>
                <a:latin typeface="Arial"/>
                <a:cs typeface="Arial"/>
              </a:rPr>
              <a:t> </a:t>
            </a:r>
            <a:r>
              <a:rPr sz="800" spc="-10" dirty="0">
                <a:solidFill>
                  <a:srgbClr val="1A1A22"/>
                </a:solidFill>
                <a:latin typeface="Arial"/>
                <a:cs typeface="Arial"/>
              </a:rPr>
              <a:t>includes</a:t>
            </a:r>
            <a:r>
              <a:rPr sz="800" spc="5" dirty="0">
                <a:solidFill>
                  <a:srgbClr val="1A1A22"/>
                </a:solidFill>
                <a:latin typeface="Arial"/>
                <a:cs typeface="Arial"/>
              </a:rPr>
              <a:t> </a:t>
            </a:r>
            <a:r>
              <a:rPr sz="800" dirty="0">
                <a:solidFill>
                  <a:srgbClr val="1A1A22"/>
                </a:solidFill>
                <a:latin typeface="Arial"/>
                <a:cs typeface="Arial"/>
              </a:rPr>
              <a:t>public</a:t>
            </a:r>
            <a:r>
              <a:rPr sz="800" spc="-35" dirty="0">
                <a:solidFill>
                  <a:srgbClr val="1A1A22"/>
                </a:solidFill>
                <a:latin typeface="Arial"/>
                <a:cs typeface="Arial"/>
              </a:rPr>
              <a:t> </a:t>
            </a:r>
            <a:r>
              <a:rPr sz="800" spc="-10" dirty="0">
                <a:solidFill>
                  <a:srgbClr val="1A1A22"/>
                </a:solidFill>
                <a:latin typeface="Arial"/>
                <a:cs typeface="Arial"/>
              </a:rPr>
              <a:t>institutions classified</a:t>
            </a:r>
            <a:r>
              <a:rPr sz="800" spc="-55" dirty="0">
                <a:solidFill>
                  <a:srgbClr val="1A1A22"/>
                </a:solidFill>
                <a:latin typeface="Arial"/>
                <a:cs typeface="Arial"/>
              </a:rPr>
              <a:t> </a:t>
            </a:r>
            <a:r>
              <a:rPr sz="800" dirty="0">
                <a:solidFill>
                  <a:srgbClr val="1A1A22"/>
                </a:solidFill>
                <a:latin typeface="Arial"/>
                <a:cs typeface="Arial"/>
              </a:rPr>
              <a:t>as</a:t>
            </a:r>
            <a:r>
              <a:rPr sz="800" spc="5" dirty="0">
                <a:solidFill>
                  <a:srgbClr val="1A1A22"/>
                </a:solidFill>
                <a:latin typeface="Arial"/>
                <a:cs typeface="Arial"/>
              </a:rPr>
              <a:t> </a:t>
            </a:r>
            <a:r>
              <a:rPr sz="800" spc="-20" dirty="0">
                <a:solidFill>
                  <a:srgbClr val="1A1A22"/>
                </a:solidFill>
                <a:latin typeface="Arial"/>
                <a:cs typeface="Arial"/>
              </a:rPr>
              <a:t>degree-</a:t>
            </a:r>
            <a:r>
              <a:rPr sz="800" dirty="0">
                <a:solidFill>
                  <a:srgbClr val="1A1A22"/>
                </a:solidFill>
                <a:latin typeface="Arial"/>
                <a:cs typeface="Arial"/>
              </a:rPr>
              <a:t>granting</a:t>
            </a:r>
            <a:r>
              <a:rPr sz="800" spc="25" dirty="0">
                <a:solidFill>
                  <a:srgbClr val="1A1A22"/>
                </a:solidFill>
                <a:latin typeface="Arial"/>
                <a:cs typeface="Arial"/>
              </a:rPr>
              <a:t> </a:t>
            </a:r>
            <a:r>
              <a:rPr sz="800" dirty="0">
                <a:solidFill>
                  <a:srgbClr val="1A1A22"/>
                </a:solidFill>
                <a:latin typeface="Arial"/>
                <a:cs typeface="Arial"/>
              </a:rPr>
              <a:t>but</a:t>
            </a:r>
            <a:r>
              <a:rPr sz="800" spc="35" dirty="0">
                <a:solidFill>
                  <a:srgbClr val="1A1A22"/>
                </a:solidFill>
                <a:latin typeface="Arial"/>
                <a:cs typeface="Arial"/>
              </a:rPr>
              <a:t> </a:t>
            </a:r>
            <a:r>
              <a:rPr sz="800" dirty="0">
                <a:solidFill>
                  <a:srgbClr val="1A1A22"/>
                </a:solidFill>
                <a:latin typeface="Arial"/>
                <a:cs typeface="Arial"/>
              </a:rPr>
              <a:t>not</a:t>
            </a:r>
            <a:r>
              <a:rPr sz="800" spc="25" dirty="0">
                <a:solidFill>
                  <a:srgbClr val="1A1A22"/>
                </a:solidFill>
                <a:latin typeface="Arial"/>
                <a:cs typeface="Arial"/>
              </a:rPr>
              <a:t> </a:t>
            </a:r>
            <a:r>
              <a:rPr sz="800" spc="-10" dirty="0">
                <a:solidFill>
                  <a:srgbClr val="1A1A22"/>
                </a:solidFill>
                <a:latin typeface="Arial"/>
                <a:cs typeface="Arial"/>
              </a:rPr>
              <a:t>primarily</a:t>
            </a:r>
            <a:r>
              <a:rPr sz="800" spc="-20" dirty="0">
                <a:solidFill>
                  <a:srgbClr val="1A1A22"/>
                </a:solidFill>
                <a:latin typeface="Arial"/>
                <a:cs typeface="Arial"/>
              </a:rPr>
              <a:t> </a:t>
            </a:r>
            <a:r>
              <a:rPr sz="800" spc="-10" dirty="0">
                <a:solidFill>
                  <a:srgbClr val="1A1A22"/>
                </a:solidFill>
                <a:latin typeface="Arial"/>
                <a:cs typeface="Arial"/>
              </a:rPr>
              <a:t>baccalaureate.</a:t>
            </a:r>
            <a:endParaRPr sz="800">
              <a:latin typeface="Arial"/>
              <a:cs typeface="Arial"/>
            </a:endParaRPr>
          </a:p>
        </p:txBody>
      </p:sp>
      <p:grpSp>
        <p:nvGrpSpPr>
          <p:cNvPr id="59" name="object 59"/>
          <p:cNvGrpSpPr/>
          <p:nvPr/>
        </p:nvGrpSpPr>
        <p:grpSpPr>
          <a:xfrm>
            <a:off x="5970651" y="1811020"/>
            <a:ext cx="2800350" cy="4051300"/>
            <a:chOff x="5970651" y="1811020"/>
            <a:chExt cx="2800350" cy="4051300"/>
          </a:xfrm>
        </p:grpSpPr>
        <p:sp>
          <p:nvSpPr>
            <p:cNvPr id="60" name="object 60"/>
            <p:cNvSpPr/>
            <p:nvPr/>
          </p:nvSpPr>
          <p:spPr>
            <a:xfrm>
              <a:off x="5980176" y="1811020"/>
              <a:ext cx="0" cy="4051300"/>
            </a:xfrm>
            <a:custGeom>
              <a:avLst/>
              <a:gdLst/>
              <a:ahLst/>
              <a:cxnLst/>
              <a:rect l="l" t="t" r="r" b="b"/>
              <a:pathLst>
                <a:path h="4051300">
                  <a:moveTo>
                    <a:pt x="0" y="0"/>
                  </a:moveTo>
                  <a:lnTo>
                    <a:pt x="0" y="4051249"/>
                  </a:lnTo>
                </a:path>
              </a:pathLst>
            </a:custGeom>
            <a:ln w="19050">
              <a:solidFill>
                <a:srgbClr val="C4C4CD"/>
              </a:solidFill>
              <a:prstDash val="sysDash"/>
            </a:ln>
          </p:spPr>
          <p:txBody>
            <a:bodyPr wrap="square" lIns="0" tIns="0" rIns="0" bIns="0" rtlCol="0"/>
            <a:lstStyle/>
            <a:p>
              <a:endParaRPr/>
            </a:p>
          </p:txBody>
        </p:sp>
        <p:sp>
          <p:nvSpPr>
            <p:cNvPr id="61" name="object 61"/>
            <p:cNvSpPr/>
            <p:nvPr/>
          </p:nvSpPr>
          <p:spPr>
            <a:xfrm>
              <a:off x="6149340" y="2528951"/>
              <a:ext cx="2615565" cy="1426845"/>
            </a:xfrm>
            <a:custGeom>
              <a:avLst/>
              <a:gdLst/>
              <a:ahLst/>
              <a:cxnLst/>
              <a:rect l="l" t="t" r="r" b="b"/>
              <a:pathLst>
                <a:path w="2615565" h="1426845">
                  <a:moveTo>
                    <a:pt x="0" y="0"/>
                  </a:moveTo>
                  <a:lnTo>
                    <a:pt x="1525524" y="0"/>
                  </a:lnTo>
                  <a:lnTo>
                    <a:pt x="2179320" y="0"/>
                  </a:lnTo>
                  <a:lnTo>
                    <a:pt x="2615057" y="0"/>
                  </a:lnTo>
                  <a:lnTo>
                    <a:pt x="2615057" y="690245"/>
                  </a:lnTo>
                  <a:lnTo>
                    <a:pt x="2615057" y="986028"/>
                  </a:lnTo>
                  <a:lnTo>
                    <a:pt x="2615057" y="1183259"/>
                  </a:lnTo>
                  <a:lnTo>
                    <a:pt x="2179320" y="1183259"/>
                  </a:lnTo>
                  <a:lnTo>
                    <a:pt x="2254504" y="1426845"/>
                  </a:lnTo>
                  <a:lnTo>
                    <a:pt x="1525524" y="1183259"/>
                  </a:lnTo>
                  <a:lnTo>
                    <a:pt x="0" y="1183259"/>
                  </a:lnTo>
                  <a:lnTo>
                    <a:pt x="0" y="986028"/>
                  </a:lnTo>
                  <a:lnTo>
                    <a:pt x="0" y="690245"/>
                  </a:lnTo>
                  <a:lnTo>
                    <a:pt x="0" y="0"/>
                  </a:lnTo>
                  <a:close/>
                </a:path>
              </a:pathLst>
            </a:custGeom>
            <a:ln w="12700">
              <a:solidFill>
                <a:srgbClr val="1A1A22"/>
              </a:solidFill>
            </a:ln>
          </p:spPr>
          <p:txBody>
            <a:bodyPr wrap="square" lIns="0" tIns="0" rIns="0" bIns="0" rtlCol="0"/>
            <a:lstStyle/>
            <a:p>
              <a:endParaRPr/>
            </a:p>
          </p:txBody>
        </p:sp>
      </p:grpSp>
      <p:sp>
        <p:nvSpPr>
          <p:cNvPr id="62" name="object 62"/>
          <p:cNvSpPr txBox="1"/>
          <p:nvPr/>
        </p:nvSpPr>
        <p:spPr>
          <a:xfrm>
            <a:off x="6194552" y="2638488"/>
            <a:ext cx="2536190" cy="945515"/>
          </a:xfrm>
          <a:prstGeom prst="rect">
            <a:avLst/>
          </a:prstGeom>
        </p:spPr>
        <p:txBody>
          <a:bodyPr vert="horz" wrap="square" lIns="0" tIns="15875" rIns="0" bIns="0" rtlCol="0">
            <a:spAutoFit/>
          </a:bodyPr>
          <a:lstStyle/>
          <a:p>
            <a:pPr marL="12700" marR="5080" indent="-2540" algn="ctr">
              <a:lnSpc>
                <a:spcPct val="100000"/>
              </a:lnSpc>
              <a:spcBef>
                <a:spcPts val="125"/>
              </a:spcBef>
            </a:pPr>
            <a:r>
              <a:rPr sz="1200" spc="-10" dirty="0">
                <a:solidFill>
                  <a:srgbClr val="1A1A22"/>
                </a:solidFill>
                <a:latin typeface="Arial"/>
                <a:cs typeface="Arial"/>
              </a:rPr>
              <a:t>Funding</a:t>
            </a:r>
            <a:r>
              <a:rPr sz="1200" spc="-75" dirty="0">
                <a:solidFill>
                  <a:srgbClr val="1A1A22"/>
                </a:solidFill>
                <a:latin typeface="Arial"/>
                <a:cs typeface="Arial"/>
              </a:rPr>
              <a:t> </a:t>
            </a:r>
            <a:r>
              <a:rPr sz="1200" dirty="0">
                <a:solidFill>
                  <a:srgbClr val="1A1A22"/>
                </a:solidFill>
                <a:latin typeface="Arial"/>
                <a:cs typeface="Arial"/>
              </a:rPr>
              <a:t>per</a:t>
            </a:r>
            <a:r>
              <a:rPr sz="1200" spc="25" dirty="0">
                <a:solidFill>
                  <a:srgbClr val="1A1A22"/>
                </a:solidFill>
                <a:latin typeface="Arial"/>
                <a:cs typeface="Arial"/>
              </a:rPr>
              <a:t> </a:t>
            </a:r>
            <a:r>
              <a:rPr sz="1200" spc="-10" dirty="0">
                <a:solidFill>
                  <a:srgbClr val="1A1A22"/>
                </a:solidFill>
                <a:latin typeface="Arial"/>
                <a:cs typeface="Arial"/>
              </a:rPr>
              <a:t>headcount</a:t>
            </a:r>
            <a:r>
              <a:rPr sz="1200" spc="-30" dirty="0">
                <a:solidFill>
                  <a:srgbClr val="1A1A22"/>
                </a:solidFill>
                <a:latin typeface="Arial"/>
                <a:cs typeface="Arial"/>
              </a:rPr>
              <a:t> </a:t>
            </a:r>
            <a:r>
              <a:rPr sz="1200" dirty="0">
                <a:solidFill>
                  <a:srgbClr val="1A1A22"/>
                </a:solidFill>
                <a:latin typeface="Arial"/>
                <a:cs typeface="Arial"/>
              </a:rPr>
              <a:t>is</a:t>
            </a:r>
            <a:r>
              <a:rPr sz="1200" spc="-25" dirty="0">
                <a:solidFill>
                  <a:srgbClr val="1A1A22"/>
                </a:solidFill>
                <a:latin typeface="Arial"/>
                <a:cs typeface="Arial"/>
              </a:rPr>
              <a:t> </a:t>
            </a:r>
            <a:r>
              <a:rPr sz="1200" spc="-10" dirty="0">
                <a:solidFill>
                  <a:srgbClr val="1A1A22"/>
                </a:solidFill>
                <a:latin typeface="Arial"/>
                <a:cs typeface="Arial"/>
              </a:rPr>
              <a:t>especially </a:t>
            </a:r>
            <a:r>
              <a:rPr sz="1200" dirty="0">
                <a:solidFill>
                  <a:srgbClr val="1A1A22"/>
                </a:solidFill>
                <a:latin typeface="Arial"/>
                <a:cs typeface="Arial"/>
              </a:rPr>
              <a:t>lower</a:t>
            </a:r>
            <a:r>
              <a:rPr sz="1200" spc="-10" dirty="0">
                <a:solidFill>
                  <a:srgbClr val="1A1A22"/>
                </a:solidFill>
                <a:latin typeface="Arial"/>
                <a:cs typeface="Arial"/>
              </a:rPr>
              <a:t> </a:t>
            </a:r>
            <a:r>
              <a:rPr sz="1200" dirty="0">
                <a:solidFill>
                  <a:srgbClr val="1A1A22"/>
                </a:solidFill>
                <a:latin typeface="Arial"/>
                <a:cs typeface="Arial"/>
              </a:rPr>
              <a:t>for</a:t>
            </a:r>
            <a:r>
              <a:rPr sz="1200" spc="-35" dirty="0">
                <a:solidFill>
                  <a:srgbClr val="1A1A22"/>
                </a:solidFill>
                <a:latin typeface="Arial"/>
                <a:cs typeface="Arial"/>
              </a:rPr>
              <a:t> </a:t>
            </a:r>
            <a:r>
              <a:rPr sz="1200" spc="-20" dirty="0">
                <a:solidFill>
                  <a:srgbClr val="1A1A22"/>
                </a:solidFill>
                <a:latin typeface="Arial"/>
                <a:cs typeface="Arial"/>
              </a:rPr>
              <a:t>2-</a:t>
            </a:r>
            <a:r>
              <a:rPr sz="1200" dirty="0">
                <a:solidFill>
                  <a:srgbClr val="1A1A22"/>
                </a:solidFill>
                <a:latin typeface="Arial"/>
                <a:cs typeface="Arial"/>
              </a:rPr>
              <a:t>year</a:t>
            </a:r>
            <a:r>
              <a:rPr sz="1200" spc="-35" dirty="0">
                <a:solidFill>
                  <a:srgbClr val="1A1A22"/>
                </a:solidFill>
                <a:latin typeface="Arial"/>
                <a:cs typeface="Arial"/>
              </a:rPr>
              <a:t> </a:t>
            </a:r>
            <a:r>
              <a:rPr sz="1200" spc="-10" dirty="0">
                <a:solidFill>
                  <a:srgbClr val="1A1A22"/>
                </a:solidFill>
                <a:latin typeface="Arial"/>
                <a:cs typeface="Arial"/>
              </a:rPr>
              <a:t>institutions</a:t>
            </a:r>
            <a:r>
              <a:rPr sz="1200" spc="-35" dirty="0">
                <a:solidFill>
                  <a:srgbClr val="1A1A22"/>
                </a:solidFill>
                <a:latin typeface="Arial"/>
                <a:cs typeface="Arial"/>
              </a:rPr>
              <a:t> </a:t>
            </a:r>
            <a:r>
              <a:rPr sz="1200" dirty="0">
                <a:solidFill>
                  <a:srgbClr val="1A1A22"/>
                </a:solidFill>
                <a:latin typeface="Arial"/>
                <a:cs typeface="Arial"/>
              </a:rPr>
              <a:t>due</a:t>
            </a:r>
            <a:r>
              <a:rPr sz="1200" spc="-5" dirty="0">
                <a:solidFill>
                  <a:srgbClr val="1A1A22"/>
                </a:solidFill>
                <a:latin typeface="Arial"/>
                <a:cs typeface="Arial"/>
              </a:rPr>
              <a:t> </a:t>
            </a:r>
            <a:r>
              <a:rPr sz="1200" dirty="0">
                <a:solidFill>
                  <a:srgbClr val="1A1A22"/>
                </a:solidFill>
                <a:latin typeface="Arial"/>
                <a:cs typeface="Arial"/>
              </a:rPr>
              <a:t>to</a:t>
            </a:r>
            <a:r>
              <a:rPr sz="1200" spc="-50" dirty="0">
                <a:solidFill>
                  <a:srgbClr val="1A1A22"/>
                </a:solidFill>
                <a:latin typeface="Arial"/>
                <a:cs typeface="Arial"/>
              </a:rPr>
              <a:t> </a:t>
            </a:r>
            <a:r>
              <a:rPr sz="1200" spc="-25" dirty="0">
                <a:solidFill>
                  <a:srgbClr val="1A1A22"/>
                </a:solidFill>
                <a:latin typeface="Arial"/>
                <a:cs typeface="Arial"/>
              </a:rPr>
              <a:t>the </a:t>
            </a:r>
            <a:r>
              <a:rPr sz="1200" dirty="0">
                <a:solidFill>
                  <a:srgbClr val="1A1A22"/>
                </a:solidFill>
                <a:latin typeface="Arial"/>
                <a:cs typeface="Arial"/>
              </a:rPr>
              <a:t>much</a:t>
            </a:r>
            <a:r>
              <a:rPr sz="1200" spc="-35" dirty="0">
                <a:solidFill>
                  <a:srgbClr val="1A1A22"/>
                </a:solidFill>
                <a:latin typeface="Arial"/>
                <a:cs typeface="Arial"/>
              </a:rPr>
              <a:t> </a:t>
            </a:r>
            <a:r>
              <a:rPr sz="1200" dirty="0">
                <a:solidFill>
                  <a:srgbClr val="1A1A22"/>
                </a:solidFill>
                <a:latin typeface="Arial"/>
                <a:cs typeface="Arial"/>
              </a:rPr>
              <a:t>higher</a:t>
            </a:r>
            <a:r>
              <a:rPr sz="1200" spc="-30" dirty="0">
                <a:solidFill>
                  <a:srgbClr val="1A1A22"/>
                </a:solidFill>
                <a:latin typeface="Arial"/>
                <a:cs typeface="Arial"/>
              </a:rPr>
              <a:t> </a:t>
            </a:r>
            <a:r>
              <a:rPr sz="1200" dirty="0">
                <a:solidFill>
                  <a:srgbClr val="1A1A22"/>
                </a:solidFill>
                <a:latin typeface="Arial"/>
                <a:cs typeface="Arial"/>
              </a:rPr>
              <a:t>share</a:t>
            </a:r>
            <a:r>
              <a:rPr sz="1200" spc="-40" dirty="0">
                <a:solidFill>
                  <a:srgbClr val="1A1A22"/>
                </a:solidFill>
                <a:latin typeface="Arial"/>
                <a:cs typeface="Arial"/>
              </a:rPr>
              <a:t> </a:t>
            </a:r>
            <a:r>
              <a:rPr sz="1200" dirty="0">
                <a:solidFill>
                  <a:srgbClr val="1A1A22"/>
                </a:solidFill>
                <a:latin typeface="Arial"/>
                <a:cs typeface="Arial"/>
              </a:rPr>
              <a:t>of</a:t>
            </a:r>
            <a:r>
              <a:rPr sz="1200" spc="-10" dirty="0">
                <a:solidFill>
                  <a:srgbClr val="1A1A22"/>
                </a:solidFill>
                <a:latin typeface="Arial"/>
                <a:cs typeface="Arial"/>
              </a:rPr>
              <a:t> </a:t>
            </a:r>
            <a:r>
              <a:rPr sz="1200" spc="-20" dirty="0">
                <a:solidFill>
                  <a:srgbClr val="1A1A22"/>
                </a:solidFill>
                <a:latin typeface="Arial"/>
                <a:cs typeface="Arial"/>
              </a:rPr>
              <a:t>part-time </a:t>
            </a:r>
            <a:r>
              <a:rPr sz="1200" dirty="0">
                <a:solidFill>
                  <a:srgbClr val="1A1A22"/>
                </a:solidFill>
                <a:latin typeface="Arial"/>
                <a:cs typeface="Arial"/>
              </a:rPr>
              <a:t>students</a:t>
            </a:r>
            <a:r>
              <a:rPr sz="1200" spc="-95" dirty="0">
                <a:solidFill>
                  <a:srgbClr val="1A1A22"/>
                </a:solidFill>
                <a:latin typeface="Arial"/>
                <a:cs typeface="Arial"/>
              </a:rPr>
              <a:t> </a:t>
            </a:r>
            <a:r>
              <a:rPr sz="1200" dirty="0">
                <a:solidFill>
                  <a:srgbClr val="1A1A22"/>
                </a:solidFill>
                <a:latin typeface="Arial"/>
                <a:cs typeface="Arial"/>
              </a:rPr>
              <a:t>who</a:t>
            </a:r>
            <a:r>
              <a:rPr sz="1200" spc="-25" dirty="0">
                <a:solidFill>
                  <a:srgbClr val="1A1A22"/>
                </a:solidFill>
                <a:latin typeface="Arial"/>
                <a:cs typeface="Arial"/>
              </a:rPr>
              <a:t> </a:t>
            </a:r>
            <a:r>
              <a:rPr sz="1200" dirty="0">
                <a:solidFill>
                  <a:srgbClr val="1A1A22"/>
                </a:solidFill>
                <a:latin typeface="Arial"/>
                <a:cs typeface="Arial"/>
              </a:rPr>
              <a:t>still</a:t>
            </a:r>
            <a:r>
              <a:rPr sz="1200" spc="-5" dirty="0">
                <a:solidFill>
                  <a:srgbClr val="1A1A22"/>
                </a:solidFill>
                <a:latin typeface="Arial"/>
                <a:cs typeface="Arial"/>
              </a:rPr>
              <a:t> </a:t>
            </a:r>
            <a:r>
              <a:rPr sz="1200" dirty="0">
                <a:solidFill>
                  <a:srgbClr val="1A1A22"/>
                </a:solidFill>
                <a:latin typeface="Arial"/>
                <a:cs typeface="Arial"/>
              </a:rPr>
              <a:t>carry</a:t>
            </a:r>
            <a:r>
              <a:rPr sz="1200" spc="-45" dirty="0">
                <a:solidFill>
                  <a:srgbClr val="1A1A22"/>
                </a:solidFill>
                <a:latin typeface="Arial"/>
                <a:cs typeface="Arial"/>
              </a:rPr>
              <a:t> </a:t>
            </a:r>
            <a:r>
              <a:rPr sz="1200" spc="-10" dirty="0">
                <a:solidFill>
                  <a:srgbClr val="1A1A22"/>
                </a:solidFill>
                <a:latin typeface="Arial"/>
                <a:cs typeface="Arial"/>
              </a:rPr>
              <a:t>substantial </a:t>
            </a:r>
            <a:r>
              <a:rPr sz="1200" dirty="0">
                <a:solidFill>
                  <a:srgbClr val="1A1A22"/>
                </a:solidFill>
                <a:latin typeface="Arial"/>
                <a:cs typeface="Arial"/>
              </a:rPr>
              <a:t>student</a:t>
            </a:r>
            <a:r>
              <a:rPr sz="1200" spc="-70" dirty="0">
                <a:solidFill>
                  <a:srgbClr val="1A1A22"/>
                </a:solidFill>
                <a:latin typeface="Arial"/>
                <a:cs typeface="Arial"/>
              </a:rPr>
              <a:t> </a:t>
            </a:r>
            <a:r>
              <a:rPr sz="1200" dirty="0">
                <a:solidFill>
                  <a:srgbClr val="1A1A22"/>
                </a:solidFill>
                <a:latin typeface="Arial"/>
                <a:cs typeface="Arial"/>
              </a:rPr>
              <a:t>support</a:t>
            </a:r>
            <a:r>
              <a:rPr sz="1200" spc="-70" dirty="0">
                <a:solidFill>
                  <a:srgbClr val="1A1A22"/>
                </a:solidFill>
                <a:latin typeface="Arial"/>
                <a:cs typeface="Arial"/>
              </a:rPr>
              <a:t> </a:t>
            </a:r>
            <a:r>
              <a:rPr sz="1200" spc="-10" dirty="0">
                <a:solidFill>
                  <a:srgbClr val="1A1A22"/>
                </a:solidFill>
                <a:latin typeface="Arial"/>
                <a:cs typeface="Arial"/>
              </a:rPr>
              <a:t>needs</a:t>
            </a:r>
            <a:endParaRPr sz="1200">
              <a:latin typeface="Arial"/>
              <a:cs typeface="Arial"/>
            </a:endParaRPr>
          </a:p>
        </p:txBody>
      </p:sp>
      <p:sp>
        <p:nvSpPr>
          <p:cNvPr id="63" name="object 63"/>
          <p:cNvSpPr/>
          <p:nvPr/>
        </p:nvSpPr>
        <p:spPr>
          <a:xfrm>
            <a:off x="205740" y="1769745"/>
            <a:ext cx="1755775" cy="1316990"/>
          </a:xfrm>
          <a:custGeom>
            <a:avLst/>
            <a:gdLst/>
            <a:ahLst/>
            <a:cxnLst/>
            <a:rect l="l" t="t" r="r" b="b"/>
            <a:pathLst>
              <a:path w="1755775" h="1316989">
                <a:moveTo>
                  <a:pt x="0" y="0"/>
                </a:moveTo>
                <a:lnTo>
                  <a:pt x="887374" y="0"/>
                </a:lnTo>
                <a:lnTo>
                  <a:pt x="1267714" y="0"/>
                </a:lnTo>
                <a:lnTo>
                  <a:pt x="1521206" y="0"/>
                </a:lnTo>
                <a:lnTo>
                  <a:pt x="1521206" y="219456"/>
                </a:lnTo>
                <a:lnTo>
                  <a:pt x="1755394" y="386461"/>
                </a:lnTo>
                <a:lnTo>
                  <a:pt x="1521206" y="548640"/>
                </a:lnTo>
                <a:lnTo>
                  <a:pt x="1521206" y="1316736"/>
                </a:lnTo>
                <a:lnTo>
                  <a:pt x="1267714" y="1316736"/>
                </a:lnTo>
                <a:lnTo>
                  <a:pt x="887374" y="1316736"/>
                </a:lnTo>
                <a:lnTo>
                  <a:pt x="0" y="1316736"/>
                </a:lnTo>
                <a:lnTo>
                  <a:pt x="0" y="548640"/>
                </a:lnTo>
                <a:lnTo>
                  <a:pt x="0" y="219456"/>
                </a:lnTo>
                <a:lnTo>
                  <a:pt x="0" y="0"/>
                </a:lnTo>
                <a:close/>
              </a:path>
            </a:pathLst>
          </a:custGeom>
          <a:ln w="12700">
            <a:solidFill>
              <a:srgbClr val="1A1A22"/>
            </a:solidFill>
          </a:ln>
        </p:spPr>
        <p:txBody>
          <a:bodyPr wrap="square" lIns="0" tIns="0" rIns="0" bIns="0" rtlCol="0"/>
          <a:lstStyle/>
          <a:p>
            <a:endParaRPr/>
          </a:p>
        </p:txBody>
      </p:sp>
      <p:sp>
        <p:nvSpPr>
          <p:cNvPr id="64" name="object 64"/>
          <p:cNvSpPr txBox="1"/>
          <p:nvPr/>
        </p:nvSpPr>
        <p:spPr>
          <a:xfrm>
            <a:off x="218109" y="1758759"/>
            <a:ext cx="1505585" cy="1311910"/>
          </a:xfrm>
          <a:prstGeom prst="rect">
            <a:avLst/>
          </a:prstGeom>
        </p:spPr>
        <p:txBody>
          <a:bodyPr vert="horz" wrap="square" lIns="0" tIns="15875" rIns="0" bIns="0" rtlCol="0">
            <a:spAutoFit/>
          </a:bodyPr>
          <a:lstStyle/>
          <a:p>
            <a:pPr marL="12700" marR="5080" indent="1270" algn="ctr">
              <a:lnSpc>
                <a:spcPct val="100000"/>
              </a:lnSpc>
              <a:spcBef>
                <a:spcPts val="125"/>
              </a:spcBef>
            </a:pPr>
            <a:r>
              <a:rPr sz="1200" spc="-10" dirty="0">
                <a:solidFill>
                  <a:srgbClr val="1A1A22"/>
                </a:solidFill>
                <a:latin typeface="Arial"/>
                <a:cs typeface="Arial"/>
              </a:rPr>
              <a:t>Oregon's</a:t>
            </a:r>
            <a:r>
              <a:rPr sz="1200" spc="-20" dirty="0">
                <a:solidFill>
                  <a:srgbClr val="1A1A22"/>
                </a:solidFill>
                <a:latin typeface="Arial"/>
                <a:cs typeface="Arial"/>
              </a:rPr>
              <a:t> </a:t>
            </a:r>
            <a:r>
              <a:rPr sz="1200" spc="-10" dirty="0">
                <a:solidFill>
                  <a:srgbClr val="1A1A22"/>
                </a:solidFill>
                <a:latin typeface="Arial"/>
                <a:cs typeface="Arial"/>
              </a:rPr>
              <a:t>community </a:t>
            </a:r>
            <a:r>
              <a:rPr sz="1200" dirty="0">
                <a:solidFill>
                  <a:srgbClr val="1A1A22"/>
                </a:solidFill>
                <a:latin typeface="Arial"/>
                <a:cs typeface="Arial"/>
              </a:rPr>
              <a:t>colleges</a:t>
            </a:r>
            <a:r>
              <a:rPr sz="1200" spc="-45" dirty="0">
                <a:solidFill>
                  <a:srgbClr val="1A1A22"/>
                </a:solidFill>
                <a:latin typeface="Arial"/>
                <a:cs typeface="Arial"/>
              </a:rPr>
              <a:t> </a:t>
            </a:r>
            <a:r>
              <a:rPr sz="1200" dirty="0">
                <a:solidFill>
                  <a:srgbClr val="1A1A22"/>
                </a:solidFill>
                <a:latin typeface="Arial"/>
                <a:cs typeface="Arial"/>
              </a:rPr>
              <a:t>are</a:t>
            </a:r>
            <a:r>
              <a:rPr sz="1200" spc="-70" dirty="0">
                <a:solidFill>
                  <a:srgbClr val="1A1A22"/>
                </a:solidFill>
                <a:latin typeface="Arial"/>
                <a:cs typeface="Arial"/>
              </a:rPr>
              <a:t> </a:t>
            </a:r>
            <a:r>
              <a:rPr sz="1200" spc="-10" dirty="0">
                <a:solidFill>
                  <a:srgbClr val="1A1A22"/>
                </a:solidFill>
                <a:latin typeface="Arial"/>
                <a:cs typeface="Arial"/>
              </a:rPr>
              <a:t>governed </a:t>
            </a:r>
            <a:r>
              <a:rPr sz="1200" dirty="0">
                <a:solidFill>
                  <a:srgbClr val="1A1A22"/>
                </a:solidFill>
                <a:latin typeface="Arial"/>
                <a:cs typeface="Arial"/>
              </a:rPr>
              <a:t>by</a:t>
            </a:r>
            <a:r>
              <a:rPr sz="1200" spc="-20" dirty="0">
                <a:solidFill>
                  <a:srgbClr val="1A1A22"/>
                </a:solidFill>
                <a:latin typeface="Arial"/>
                <a:cs typeface="Arial"/>
              </a:rPr>
              <a:t> </a:t>
            </a:r>
            <a:r>
              <a:rPr sz="1200" dirty="0">
                <a:solidFill>
                  <a:srgbClr val="1A1A22"/>
                </a:solidFill>
                <a:latin typeface="Arial"/>
                <a:cs typeface="Arial"/>
              </a:rPr>
              <a:t>locally</a:t>
            </a:r>
            <a:r>
              <a:rPr sz="1200" spc="-70" dirty="0">
                <a:solidFill>
                  <a:srgbClr val="1A1A22"/>
                </a:solidFill>
                <a:latin typeface="Arial"/>
                <a:cs typeface="Arial"/>
              </a:rPr>
              <a:t> </a:t>
            </a:r>
            <a:r>
              <a:rPr sz="1200" spc="-10" dirty="0">
                <a:solidFill>
                  <a:srgbClr val="1A1A22"/>
                </a:solidFill>
                <a:latin typeface="Arial"/>
                <a:cs typeface="Arial"/>
              </a:rPr>
              <a:t>elected </a:t>
            </a:r>
            <a:r>
              <a:rPr sz="1200" dirty="0">
                <a:solidFill>
                  <a:srgbClr val="1A1A22"/>
                </a:solidFill>
                <a:latin typeface="Arial"/>
                <a:cs typeface="Arial"/>
              </a:rPr>
              <a:t>boards</a:t>
            </a:r>
            <a:r>
              <a:rPr sz="1200" spc="-75" dirty="0">
                <a:solidFill>
                  <a:srgbClr val="1A1A22"/>
                </a:solidFill>
                <a:latin typeface="Arial"/>
                <a:cs typeface="Arial"/>
              </a:rPr>
              <a:t> </a:t>
            </a:r>
            <a:r>
              <a:rPr sz="1200" dirty="0">
                <a:solidFill>
                  <a:srgbClr val="1A1A22"/>
                </a:solidFill>
                <a:latin typeface="Arial"/>
                <a:cs typeface="Arial"/>
              </a:rPr>
              <a:t>and</a:t>
            </a:r>
            <a:r>
              <a:rPr sz="1200" spc="-55" dirty="0">
                <a:solidFill>
                  <a:srgbClr val="1A1A22"/>
                </a:solidFill>
                <a:latin typeface="Arial"/>
                <a:cs typeface="Arial"/>
              </a:rPr>
              <a:t> </a:t>
            </a:r>
            <a:r>
              <a:rPr sz="1200" dirty="0">
                <a:solidFill>
                  <a:srgbClr val="1A1A22"/>
                </a:solidFill>
                <a:latin typeface="Arial"/>
                <a:cs typeface="Arial"/>
              </a:rPr>
              <a:t>receive</a:t>
            </a:r>
            <a:r>
              <a:rPr sz="1200" spc="-50" dirty="0">
                <a:solidFill>
                  <a:srgbClr val="1A1A22"/>
                </a:solidFill>
                <a:latin typeface="Arial"/>
                <a:cs typeface="Arial"/>
              </a:rPr>
              <a:t> a </a:t>
            </a:r>
            <a:r>
              <a:rPr sz="1200" spc="-10" dirty="0">
                <a:solidFill>
                  <a:srgbClr val="1A1A22"/>
                </a:solidFill>
                <a:latin typeface="Arial"/>
                <a:cs typeface="Arial"/>
              </a:rPr>
              <a:t>significant</a:t>
            </a:r>
            <a:r>
              <a:rPr sz="1200" spc="-25" dirty="0">
                <a:solidFill>
                  <a:srgbClr val="1A1A22"/>
                </a:solidFill>
                <a:latin typeface="Arial"/>
                <a:cs typeface="Arial"/>
              </a:rPr>
              <a:t> </a:t>
            </a:r>
            <a:r>
              <a:rPr sz="1200" dirty="0">
                <a:solidFill>
                  <a:srgbClr val="1A1A22"/>
                </a:solidFill>
                <a:latin typeface="Arial"/>
                <a:cs typeface="Arial"/>
              </a:rPr>
              <a:t>share</a:t>
            </a:r>
            <a:r>
              <a:rPr sz="1200" spc="-20" dirty="0">
                <a:solidFill>
                  <a:srgbClr val="1A1A22"/>
                </a:solidFill>
                <a:latin typeface="Arial"/>
                <a:cs typeface="Arial"/>
              </a:rPr>
              <a:t> </a:t>
            </a:r>
            <a:r>
              <a:rPr sz="1200" spc="-25" dirty="0">
                <a:solidFill>
                  <a:srgbClr val="1A1A22"/>
                </a:solidFill>
                <a:latin typeface="Arial"/>
                <a:cs typeface="Arial"/>
              </a:rPr>
              <a:t>of </a:t>
            </a:r>
            <a:r>
              <a:rPr sz="1200" dirty="0">
                <a:solidFill>
                  <a:srgbClr val="1A1A22"/>
                </a:solidFill>
                <a:latin typeface="Arial"/>
                <a:cs typeface="Arial"/>
              </a:rPr>
              <a:t>their</a:t>
            </a:r>
            <a:r>
              <a:rPr sz="1200" spc="-40" dirty="0">
                <a:solidFill>
                  <a:srgbClr val="1A1A22"/>
                </a:solidFill>
                <a:latin typeface="Arial"/>
                <a:cs typeface="Arial"/>
              </a:rPr>
              <a:t> </a:t>
            </a:r>
            <a:r>
              <a:rPr sz="1200" spc="-10" dirty="0">
                <a:solidFill>
                  <a:srgbClr val="1A1A22"/>
                </a:solidFill>
                <a:latin typeface="Arial"/>
                <a:cs typeface="Arial"/>
              </a:rPr>
              <a:t>funding</a:t>
            </a:r>
            <a:r>
              <a:rPr sz="1200" spc="-50" dirty="0">
                <a:solidFill>
                  <a:srgbClr val="1A1A22"/>
                </a:solidFill>
                <a:latin typeface="Arial"/>
                <a:cs typeface="Arial"/>
              </a:rPr>
              <a:t> </a:t>
            </a:r>
            <a:r>
              <a:rPr sz="1200" spc="-20" dirty="0">
                <a:solidFill>
                  <a:srgbClr val="1A1A22"/>
                </a:solidFill>
                <a:latin typeface="Arial"/>
                <a:cs typeface="Arial"/>
              </a:rPr>
              <a:t>from</a:t>
            </a:r>
            <a:r>
              <a:rPr sz="1200" spc="500" dirty="0">
                <a:solidFill>
                  <a:srgbClr val="1A1A22"/>
                </a:solidFill>
                <a:latin typeface="Arial"/>
                <a:cs typeface="Arial"/>
              </a:rPr>
              <a:t> </a:t>
            </a:r>
            <a:r>
              <a:rPr sz="1200" dirty="0">
                <a:solidFill>
                  <a:srgbClr val="1A1A22"/>
                </a:solidFill>
                <a:latin typeface="Arial"/>
                <a:cs typeface="Arial"/>
              </a:rPr>
              <a:t>local</a:t>
            </a:r>
            <a:r>
              <a:rPr sz="1200" spc="-55" dirty="0">
                <a:solidFill>
                  <a:srgbClr val="1A1A22"/>
                </a:solidFill>
                <a:latin typeface="Arial"/>
                <a:cs typeface="Arial"/>
              </a:rPr>
              <a:t> </a:t>
            </a:r>
            <a:r>
              <a:rPr sz="1200" spc="-10" dirty="0">
                <a:solidFill>
                  <a:srgbClr val="1A1A22"/>
                </a:solidFill>
                <a:latin typeface="Arial"/>
                <a:cs typeface="Arial"/>
              </a:rPr>
              <a:t>sources</a:t>
            </a:r>
            <a:endParaRPr sz="1200">
              <a:latin typeface="Arial"/>
              <a:cs typeface="Arial"/>
            </a:endParaRPr>
          </a:p>
        </p:txBody>
      </p:sp>
      <p:sp>
        <p:nvSpPr>
          <p:cNvPr id="65" name="object 65"/>
          <p:cNvSpPr txBox="1"/>
          <p:nvPr/>
        </p:nvSpPr>
        <p:spPr>
          <a:xfrm>
            <a:off x="557695" y="6578963"/>
            <a:ext cx="1654810" cy="138430"/>
          </a:xfrm>
          <a:prstGeom prst="rect">
            <a:avLst/>
          </a:prstGeom>
        </p:spPr>
        <p:txBody>
          <a:bodyPr vert="horz" wrap="square" lIns="0" tIns="2540" rIns="0" bIns="0" rtlCol="0">
            <a:spAutoFit/>
          </a:bodyPr>
          <a:lstStyle/>
          <a:p>
            <a:pPr marL="12700">
              <a:lnSpc>
                <a:spcPct val="100000"/>
              </a:lnSpc>
              <a:spcBef>
                <a:spcPts val="20"/>
              </a:spcBef>
            </a:pPr>
            <a:r>
              <a:rPr sz="800" dirty="0">
                <a:solidFill>
                  <a:srgbClr val="1A1A22"/>
                </a:solidFill>
                <a:latin typeface="Arial"/>
                <a:cs typeface="Arial"/>
              </a:rPr>
              <a:t>Source:</a:t>
            </a:r>
            <a:r>
              <a:rPr sz="800" spc="-50" dirty="0">
                <a:solidFill>
                  <a:srgbClr val="1A1A22"/>
                </a:solidFill>
                <a:latin typeface="Arial"/>
                <a:cs typeface="Arial"/>
              </a:rPr>
              <a:t> </a:t>
            </a:r>
            <a:r>
              <a:rPr sz="800" dirty="0">
                <a:solidFill>
                  <a:srgbClr val="1A1A22"/>
                </a:solidFill>
                <a:latin typeface="Arial"/>
                <a:cs typeface="Arial"/>
              </a:rPr>
              <a:t>SHEEO</a:t>
            </a:r>
            <a:r>
              <a:rPr sz="800" spc="-40" dirty="0">
                <a:solidFill>
                  <a:srgbClr val="1A1A22"/>
                </a:solidFill>
                <a:latin typeface="Arial"/>
                <a:cs typeface="Arial"/>
              </a:rPr>
              <a:t> </a:t>
            </a:r>
            <a:r>
              <a:rPr sz="800" dirty="0">
                <a:solidFill>
                  <a:srgbClr val="1A1A22"/>
                </a:solidFill>
                <a:latin typeface="Arial"/>
                <a:cs typeface="Arial"/>
              </a:rPr>
              <a:t>SHEF</a:t>
            </a:r>
            <a:r>
              <a:rPr sz="800" spc="-55" dirty="0">
                <a:solidFill>
                  <a:srgbClr val="1A1A22"/>
                </a:solidFill>
                <a:latin typeface="Arial"/>
                <a:cs typeface="Arial"/>
              </a:rPr>
              <a:t> </a:t>
            </a:r>
            <a:r>
              <a:rPr sz="800" dirty="0">
                <a:solidFill>
                  <a:srgbClr val="1A1A22"/>
                </a:solidFill>
                <a:latin typeface="Arial"/>
                <a:cs typeface="Arial"/>
              </a:rPr>
              <a:t>FY25</a:t>
            </a:r>
            <a:r>
              <a:rPr sz="800" spc="-30" dirty="0">
                <a:solidFill>
                  <a:srgbClr val="1A1A22"/>
                </a:solidFill>
                <a:latin typeface="Arial"/>
                <a:cs typeface="Arial"/>
              </a:rPr>
              <a:t> </a:t>
            </a:r>
            <a:r>
              <a:rPr sz="800" spc="-10" dirty="0">
                <a:solidFill>
                  <a:srgbClr val="1A1A22"/>
                </a:solidFill>
                <a:latin typeface="Arial"/>
                <a:cs typeface="Arial"/>
              </a:rPr>
              <a:t>Report</a:t>
            </a:r>
            <a:endParaRPr sz="800">
              <a:latin typeface="Arial"/>
              <a:cs typeface="Arial"/>
            </a:endParaRPr>
          </a:p>
        </p:txBody>
      </p:sp>
      <p:sp>
        <p:nvSpPr>
          <p:cNvPr id="66" name="object 66" descr="Slide footer: meeting name, date and page number"/>
          <p:cNvSpPr txBox="1">
            <a:spLocks noGrp="1"/>
          </p:cNvSpPr>
          <p:nvPr>
            <p:ph type="sldNum" sz="quarter" idx="7"/>
          </p:nvPr>
        </p:nvSpPr>
        <p:spPr>
          <a:xfrm>
            <a:off x="10255256" y="6576405"/>
            <a:ext cx="1855470" cy="254557"/>
          </a:xfrm>
          <a:prstGeom prst="rect">
            <a:avLst/>
          </a:prstGeom>
        </p:spPr>
        <p:txBody>
          <a:bodyPr vert="horz" wrap="square" lIns="0" tIns="8255" rIns="0" bIns="0" rtlCol="0">
            <a:spAutoFit/>
          </a:bodyPr>
          <a:lstStyle/>
          <a:p>
            <a:pPr marL="369570" marR="5080" indent="-357505">
              <a:lnSpc>
                <a:spcPct val="100000"/>
              </a:lnSpc>
              <a:spcBef>
                <a:spcPts val="65"/>
              </a:spcBef>
            </a:pPr>
            <a:r>
              <a:rPr dirty="0"/>
              <a:t>Full</a:t>
            </a:r>
            <a:r>
              <a:rPr spc="-30" dirty="0"/>
              <a:t> </a:t>
            </a:r>
            <a:r>
              <a:rPr dirty="0"/>
              <a:t>Board</a:t>
            </a:r>
            <a:r>
              <a:rPr spc="-25" dirty="0"/>
              <a:t> </a:t>
            </a:r>
            <a:r>
              <a:rPr dirty="0"/>
              <a:t>of</a:t>
            </a:r>
            <a:r>
              <a:rPr spc="-30" dirty="0"/>
              <a:t> </a:t>
            </a:r>
            <a:r>
              <a:rPr dirty="0"/>
              <a:t>Trustees</a:t>
            </a:r>
            <a:r>
              <a:rPr spc="-30" dirty="0"/>
              <a:t> </a:t>
            </a:r>
            <a:r>
              <a:rPr spc="-45" dirty="0"/>
              <a:t>Meeting</a:t>
            </a:r>
            <a:r>
              <a:rPr lang="en-US" spc="-45" dirty="0"/>
              <a:t> </a:t>
            </a:r>
            <a:r>
              <a:rPr sz="800" spc="-45" dirty="0"/>
              <a:t>Materials</a:t>
            </a:r>
            <a:r>
              <a:rPr sz="800" dirty="0"/>
              <a:t> 22</a:t>
            </a:r>
            <a:r>
              <a:rPr sz="800" spc="-30" dirty="0"/>
              <a:t> </a:t>
            </a:r>
            <a:r>
              <a:rPr sz="800" dirty="0"/>
              <a:t>October</a:t>
            </a:r>
            <a:r>
              <a:rPr sz="800" spc="-30" dirty="0"/>
              <a:t> </a:t>
            </a:r>
            <a:r>
              <a:rPr sz="800" dirty="0"/>
              <a:t>2026</a:t>
            </a:r>
            <a:r>
              <a:rPr sz="800" spc="-25" dirty="0"/>
              <a:t> </a:t>
            </a:r>
            <a:r>
              <a:rPr sz="800" dirty="0"/>
              <a:t>|</a:t>
            </a:r>
            <a:r>
              <a:rPr sz="800" spc="-30" dirty="0"/>
              <a:t> </a:t>
            </a:r>
            <a:r>
              <a:rPr sz="800" dirty="0"/>
              <a:t>Page</a:t>
            </a:r>
            <a:r>
              <a:rPr sz="800" spc="-25" dirty="0"/>
              <a:t> </a:t>
            </a:r>
            <a:r>
              <a:rPr sz="800" dirty="0"/>
              <a:t>14</a:t>
            </a:r>
            <a:r>
              <a:rPr sz="800" spc="-30" dirty="0"/>
              <a:t> </a:t>
            </a:r>
            <a:r>
              <a:rPr sz="800" dirty="0"/>
              <a:t>of</a:t>
            </a:r>
            <a:r>
              <a:rPr sz="800" spc="-30" dirty="0"/>
              <a:t> </a:t>
            </a:r>
            <a:r>
              <a:rPr sz="800" spc="-25" dirty="0"/>
              <a:t>24</a:t>
            </a:r>
            <a:endParaRPr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45541" y="5593829"/>
            <a:ext cx="627380" cy="179070"/>
          </a:xfrm>
          <a:prstGeom prst="rect">
            <a:avLst/>
          </a:prstGeom>
        </p:spPr>
        <p:txBody>
          <a:bodyPr vert="horz" wrap="square" lIns="0" tIns="13335" rIns="0" bIns="0" rtlCol="0">
            <a:spAutoFit/>
          </a:bodyPr>
          <a:lstStyle/>
          <a:p>
            <a:pPr marL="12700">
              <a:lnSpc>
                <a:spcPct val="100000"/>
              </a:lnSpc>
              <a:spcBef>
                <a:spcPts val="105"/>
              </a:spcBef>
            </a:pPr>
            <a:r>
              <a:rPr sz="1000" b="1" spc="-10" dirty="0">
                <a:latin typeface="Arial"/>
                <a:cs typeface="Arial"/>
              </a:rPr>
              <a:t>Personnel</a:t>
            </a:r>
            <a:endParaRPr sz="1000">
              <a:latin typeface="Arial"/>
              <a:cs typeface="Arial"/>
            </a:endParaRPr>
          </a:p>
        </p:txBody>
      </p:sp>
      <p:sp>
        <p:nvSpPr>
          <p:cNvPr id="3" name="object 3"/>
          <p:cNvSpPr txBox="1"/>
          <p:nvPr/>
        </p:nvSpPr>
        <p:spPr>
          <a:xfrm>
            <a:off x="245541" y="5746445"/>
            <a:ext cx="915035" cy="325755"/>
          </a:xfrm>
          <a:prstGeom prst="rect">
            <a:avLst/>
          </a:prstGeom>
        </p:spPr>
        <p:txBody>
          <a:bodyPr vert="horz" wrap="square" lIns="0" tIns="13335" rIns="0" bIns="0" rtlCol="0">
            <a:spAutoFit/>
          </a:bodyPr>
          <a:lstStyle/>
          <a:p>
            <a:pPr marL="12700">
              <a:lnSpc>
                <a:spcPts val="1175"/>
              </a:lnSpc>
              <a:spcBef>
                <a:spcPts val="105"/>
              </a:spcBef>
            </a:pPr>
            <a:r>
              <a:rPr sz="1000" b="1" spc="-10" dirty="0">
                <a:latin typeface="Arial"/>
                <a:cs typeface="Arial"/>
              </a:rPr>
              <a:t>expenses</a:t>
            </a:r>
            <a:r>
              <a:rPr sz="1000" b="1" spc="-20" dirty="0">
                <a:latin typeface="Arial"/>
                <a:cs typeface="Arial"/>
              </a:rPr>
              <a:t> </a:t>
            </a:r>
            <a:r>
              <a:rPr sz="1000" b="1" dirty="0">
                <a:latin typeface="Arial"/>
                <a:cs typeface="Arial"/>
              </a:rPr>
              <a:t>as</a:t>
            </a:r>
            <a:r>
              <a:rPr sz="1000" b="1" spc="-50" dirty="0">
                <a:latin typeface="Arial"/>
                <a:cs typeface="Arial"/>
              </a:rPr>
              <a:t> </a:t>
            </a:r>
            <a:r>
              <a:rPr sz="1000" b="1" spc="-60" dirty="0">
                <a:latin typeface="Arial"/>
                <a:cs typeface="Arial"/>
              </a:rPr>
              <a:t>%</a:t>
            </a:r>
            <a:endParaRPr sz="1000">
              <a:latin typeface="Arial"/>
              <a:cs typeface="Arial"/>
            </a:endParaRPr>
          </a:p>
          <a:p>
            <a:pPr marL="12700">
              <a:lnSpc>
                <a:spcPts val="1175"/>
              </a:lnSpc>
            </a:pPr>
            <a:r>
              <a:rPr sz="1000" b="1" dirty="0">
                <a:latin typeface="Arial"/>
                <a:cs typeface="Arial"/>
              </a:rPr>
              <a:t>of</a:t>
            </a:r>
            <a:r>
              <a:rPr sz="1000" b="1" spc="-25" dirty="0">
                <a:latin typeface="Arial"/>
                <a:cs typeface="Arial"/>
              </a:rPr>
              <a:t> </a:t>
            </a:r>
            <a:r>
              <a:rPr sz="1000" b="1" spc="-10" dirty="0">
                <a:latin typeface="Arial"/>
                <a:cs typeface="Arial"/>
              </a:rPr>
              <a:t>total</a:t>
            </a:r>
            <a:endParaRPr sz="1000">
              <a:latin typeface="Arial"/>
              <a:cs typeface="Arial"/>
            </a:endParaRPr>
          </a:p>
        </p:txBody>
      </p:sp>
      <p:sp>
        <p:nvSpPr>
          <p:cNvPr id="4" name="object 4"/>
          <p:cNvSpPr txBox="1"/>
          <p:nvPr/>
        </p:nvSpPr>
        <p:spPr>
          <a:xfrm>
            <a:off x="2068702" y="5737923"/>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latin typeface="Arial"/>
                <a:cs typeface="Arial"/>
              </a:rPr>
              <a:t>62%</a:t>
            </a:r>
            <a:endParaRPr sz="1050">
              <a:latin typeface="Arial"/>
              <a:cs typeface="Arial"/>
            </a:endParaRPr>
          </a:p>
        </p:txBody>
      </p:sp>
      <p:sp>
        <p:nvSpPr>
          <p:cNvPr id="5" name="object 5"/>
          <p:cNvSpPr txBox="1"/>
          <p:nvPr/>
        </p:nvSpPr>
        <p:spPr>
          <a:xfrm>
            <a:off x="4646295" y="5737923"/>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latin typeface="Arial"/>
                <a:cs typeface="Arial"/>
              </a:rPr>
              <a:t>57%</a:t>
            </a:r>
            <a:endParaRPr sz="1050">
              <a:latin typeface="Arial"/>
              <a:cs typeface="Arial"/>
            </a:endParaRPr>
          </a:p>
        </p:txBody>
      </p:sp>
      <p:sp>
        <p:nvSpPr>
          <p:cNvPr id="6" name="object 6"/>
          <p:cNvSpPr txBox="1"/>
          <p:nvPr/>
        </p:nvSpPr>
        <p:spPr>
          <a:xfrm>
            <a:off x="7370571" y="5737923"/>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latin typeface="Arial"/>
                <a:cs typeface="Arial"/>
              </a:rPr>
              <a:t>64%</a:t>
            </a:r>
            <a:endParaRPr sz="1050">
              <a:latin typeface="Arial"/>
              <a:cs typeface="Arial"/>
            </a:endParaRPr>
          </a:p>
        </p:txBody>
      </p:sp>
      <p:sp>
        <p:nvSpPr>
          <p:cNvPr id="7" name="object 7"/>
          <p:cNvSpPr txBox="1"/>
          <p:nvPr/>
        </p:nvSpPr>
        <p:spPr>
          <a:xfrm>
            <a:off x="9860915" y="5737923"/>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latin typeface="Arial"/>
                <a:cs typeface="Arial"/>
              </a:rPr>
              <a:t>58%</a:t>
            </a:r>
            <a:endParaRPr sz="1050">
              <a:latin typeface="Arial"/>
              <a:cs typeface="Arial"/>
            </a:endParaRPr>
          </a:p>
        </p:txBody>
      </p:sp>
      <p:sp>
        <p:nvSpPr>
          <p:cNvPr id="8" name="object 8" descr="$PPTXTitle"/>
          <p:cNvSpPr txBox="1">
            <a:spLocks noGrp="1"/>
          </p:cNvSpPr>
          <p:nvPr>
            <p:ph type="title"/>
          </p:nvPr>
        </p:nvSpPr>
        <p:spPr>
          <a:xfrm>
            <a:off x="838631" y="159512"/>
            <a:ext cx="9995535" cy="509270"/>
          </a:xfrm>
          <a:prstGeom prst="rect">
            <a:avLst/>
          </a:prstGeom>
        </p:spPr>
        <p:txBody>
          <a:bodyPr vert="horz" wrap="square" lIns="0" tIns="15240" rIns="0" bIns="0" rtlCol="0">
            <a:spAutoFit/>
          </a:bodyPr>
          <a:lstStyle/>
          <a:p>
            <a:pPr marL="12700">
              <a:lnSpc>
                <a:spcPct val="100000"/>
              </a:lnSpc>
              <a:spcBef>
                <a:spcPts val="120"/>
              </a:spcBef>
            </a:pPr>
            <a:r>
              <a:rPr sz="3150" b="0" spc="-50" dirty="0">
                <a:latin typeface="Calibri"/>
                <a:cs typeface="Calibri"/>
              </a:rPr>
              <a:t>Oregon’s</a:t>
            </a:r>
            <a:r>
              <a:rPr sz="3150" b="0" spc="-95" dirty="0">
                <a:latin typeface="Calibri"/>
                <a:cs typeface="Calibri"/>
              </a:rPr>
              <a:t> </a:t>
            </a:r>
            <a:r>
              <a:rPr sz="3150" b="0" dirty="0">
                <a:latin typeface="Calibri"/>
                <a:cs typeface="Calibri"/>
              </a:rPr>
              <a:t>public</a:t>
            </a:r>
            <a:r>
              <a:rPr sz="3150" b="0" spc="-100" dirty="0">
                <a:latin typeface="Calibri"/>
                <a:cs typeface="Calibri"/>
              </a:rPr>
              <a:t> </a:t>
            </a:r>
            <a:r>
              <a:rPr sz="3150" b="0" dirty="0">
                <a:latin typeface="Calibri"/>
                <a:cs typeface="Calibri"/>
              </a:rPr>
              <a:t>universities</a:t>
            </a:r>
            <a:r>
              <a:rPr sz="3150" b="0" spc="-85" dirty="0">
                <a:latin typeface="Calibri"/>
                <a:cs typeface="Calibri"/>
              </a:rPr>
              <a:t> </a:t>
            </a:r>
            <a:r>
              <a:rPr sz="3150" b="0" dirty="0">
                <a:latin typeface="Calibri"/>
                <a:cs typeface="Calibri"/>
              </a:rPr>
              <a:t>and</a:t>
            </a:r>
            <a:r>
              <a:rPr sz="3150" b="0" spc="-80" dirty="0">
                <a:latin typeface="Calibri"/>
                <a:cs typeface="Calibri"/>
              </a:rPr>
              <a:t> </a:t>
            </a:r>
            <a:r>
              <a:rPr sz="3150" b="0" spc="55" dirty="0">
                <a:latin typeface="Calibri"/>
                <a:cs typeface="Calibri"/>
              </a:rPr>
              <a:t>colleges</a:t>
            </a:r>
            <a:r>
              <a:rPr sz="3150" b="0" spc="-114" dirty="0">
                <a:latin typeface="Calibri"/>
                <a:cs typeface="Calibri"/>
              </a:rPr>
              <a:t> </a:t>
            </a:r>
            <a:r>
              <a:rPr sz="3150" b="0" dirty="0">
                <a:latin typeface="Calibri"/>
                <a:cs typeface="Calibri"/>
              </a:rPr>
              <a:t>face</a:t>
            </a:r>
            <a:r>
              <a:rPr sz="3150" b="0" spc="-80" dirty="0">
                <a:latin typeface="Calibri"/>
                <a:cs typeface="Calibri"/>
              </a:rPr>
              <a:t> </a:t>
            </a:r>
            <a:r>
              <a:rPr sz="3150" b="0" spc="-60" dirty="0">
                <a:latin typeface="Calibri"/>
                <a:cs typeface="Calibri"/>
              </a:rPr>
              <a:t>fringe</a:t>
            </a:r>
            <a:r>
              <a:rPr sz="3150" b="0" spc="-120" dirty="0">
                <a:latin typeface="Calibri"/>
                <a:cs typeface="Calibri"/>
              </a:rPr>
              <a:t> </a:t>
            </a:r>
            <a:r>
              <a:rPr sz="3150" b="0" spc="-10" dirty="0">
                <a:latin typeface="Calibri"/>
                <a:cs typeface="Calibri"/>
              </a:rPr>
              <a:t>rates</a:t>
            </a:r>
            <a:r>
              <a:rPr sz="3150" b="0" spc="-90" dirty="0">
                <a:latin typeface="Calibri"/>
                <a:cs typeface="Calibri"/>
              </a:rPr>
              <a:t> </a:t>
            </a:r>
            <a:r>
              <a:rPr sz="3150" b="0" spc="-20" dirty="0">
                <a:latin typeface="Calibri"/>
                <a:cs typeface="Calibri"/>
              </a:rPr>
              <a:t>that</a:t>
            </a:r>
            <a:endParaRPr sz="3150">
              <a:latin typeface="Calibri"/>
              <a:cs typeface="Calibri"/>
            </a:endParaRPr>
          </a:p>
        </p:txBody>
      </p:sp>
      <p:sp>
        <p:nvSpPr>
          <p:cNvPr id="9" name="object 9"/>
          <p:cNvSpPr txBox="1"/>
          <p:nvPr/>
        </p:nvSpPr>
        <p:spPr>
          <a:xfrm>
            <a:off x="813231" y="461899"/>
            <a:ext cx="8733790" cy="906780"/>
          </a:xfrm>
          <a:prstGeom prst="rect">
            <a:avLst/>
          </a:prstGeom>
        </p:spPr>
        <p:txBody>
          <a:bodyPr vert="horz" wrap="square" lIns="0" tIns="15240" rIns="0" bIns="0" rtlCol="0">
            <a:spAutoFit/>
          </a:bodyPr>
          <a:lstStyle/>
          <a:p>
            <a:pPr marL="38100">
              <a:lnSpc>
                <a:spcPct val="100000"/>
              </a:lnSpc>
              <a:spcBef>
                <a:spcPts val="120"/>
              </a:spcBef>
            </a:pPr>
            <a:r>
              <a:rPr sz="3150" spc="-45" dirty="0">
                <a:latin typeface="Calibri"/>
                <a:cs typeface="Calibri"/>
              </a:rPr>
              <a:t>are</a:t>
            </a:r>
            <a:r>
              <a:rPr sz="3150" spc="-145" dirty="0">
                <a:latin typeface="Calibri"/>
                <a:cs typeface="Calibri"/>
              </a:rPr>
              <a:t> </a:t>
            </a:r>
            <a:r>
              <a:rPr sz="3150" spc="-25" dirty="0">
                <a:latin typeface="Calibri"/>
                <a:cs typeface="Calibri"/>
              </a:rPr>
              <a:t>meaningfully</a:t>
            </a:r>
            <a:r>
              <a:rPr sz="3150" spc="-90" dirty="0">
                <a:latin typeface="Calibri"/>
                <a:cs typeface="Calibri"/>
              </a:rPr>
              <a:t> </a:t>
            </a:r>
            <a:r>
              <a:rPr sz="3150" spc="-55" dirty="0">
                <a:latin typeface="Calibri"/>
                <a:cs typeface="Calibri"/>
              </a:rPr>
              <a:t>higher</a:t>
            </a:r>
            <a:r>
              <a:rPr sz="3150" spc="-135" dirty="0">
                <a:latin typeface="Calibri"/>
                <a:cs typeface="Calibri"/>
              </a:rPr>
              <a:t> </a:t>
            </a:r>
            <a:r>
              <a:rPr sz="3150" spc="-25" dirty="0">
                <a:latin typeface="Calibri"/>
                <a:cs typeface="Calibri"/>
              </a:rPr>
              <a:t>than</a:t>
            </a:r>
            <a:r>
              <a:rPr sz="3150" spc="-114" dirty="0">
                <a:latin typeface="Calibri"/>
                <a:cs typeface="Calibri"/>
              </a:rPr>
              <a:t> </a:t>
            </a:r>
            <a:r>
              <a:rPr sz="3150" spc="-20" dirty="0">
                <a:latin typeface="Calibri"/>
                <a:cs typeface="Calibri"/>
              </a:rPr>
              <a:t>national</a:t>
            </a:r>
            <a:r>
              <a:rPr sz="3150" spc="-130" dirty="0">
                <a:latin typeface="Calibri"/>
                <a:cs typeface="Calibri"/>
              </a:rPr>
              <a:t> </a:t>
            </a:r>
            <a:r>
              <a:rPr sz="3150" spc="-10" dirty="0">
                <a:latin typeface="Calibri"/>
                <a:cs typeface="Calibri"/>
              </a:rPr>
              <a:t>averages</a:t>
            </a:r>
            <a:endParaRPr sz="3150">
              <a:latin typeface="Calibri"/>
              <a:cs typeface="Calibri"/>
            </a:endParaRPr>
          </a:p>
          <a:p>
            <a:pPr marL="1884045">
              <a:lnSpc>
                <a:spcPct val="100000"/>
              </a:lnSpc>
              <a:spcBef>
                <a:spcPts val="1689"/>
              </a:spcBef>
            </a:pPr>
            <a:r>
              <a:rPr sz="1200" b="1" dirty="0">
                <a:solidFill>
                  <a:srgbClr val="1A9AF8"/>
                </a:solidFill>
                <a:latin typeface="Arial"/>
                <a:cs typeface="Arial"/>
              </a:rPr>
              <a:t>Personnel</a:t>
            </a:r>
            <a:r>
              <a:rPr sz="1200" b="1" spc="-50" dirty="0">
                <a:solidFill>
                  <a:srgbClr val="1A9AF8"/>
                </a:solidFill>
                <a:latin typeface="Arial"/>
                <a:cs typeface="Arial"/>
              </a:rPr>
              <a:t> </a:t>
            </a:r>
            <a:r>
              <a:rPr sz="1200" b="1" spc="-10" dirty="0">
                <a:solidFill>
                  <a:srgbClr val="1A9AF8"/>
                </a:solidFill>
                <a:latin typeface="Arial"/>
                <a:cs typeface="Arial"/>
              </a:rPr>
              <a:t>expenditures</a:t>
            </a:r>
            <a:r>
              <a:rPr sz="1200" b="1" spc="-20" dirty="0">
                <a:solidFill>
                  <a:srgbClr val="1A9AF8"/>
                </a:solidFill>
                <a:latin typeface="Arial"/>
                <a:cs typeface="Arial"/>
              </a:rPr>
              <a:t> </a:t>
            </a:r>
            <a:r>
              <a:rPr sz="1200" b="1" dirty="0">
                <a:solidFill>
                  <a:srgbClr val="1A9AF8"/>
                </a:solidFill>
                <a:latin typeface="Arial"/>
                <a:cs typeface="Arial"/>
              </a:rPr>
              <a:t>as</a:t>
            </a:r>
            <a:r>
              <a:rPr sz="1200" b="1" spc="-30" dirty="0">
                <a:solidFill>
                  <a:srgbClr val="1A9AF8"/>
                </a:solidFill>
                <a:latin typeface="Arial"/>
                <a:cs typeface="Arial"/>
              </a:rPr>
              <a:t> </a:t>
            </a:r>
            <a:r>
              <a:rPr sz="1200" b="1" dirty="0">
                <a:solidFill>
                  <a:srgbClr val="1A9AF8"/>
                </a:solidFill>
                <a:latin typeface="Arial"/>
                <a:cs typeface="Arial"/>
              </a:rPr>
              <a:t>a</a:t>
            </a:r>
            <a:r>
              <a:rPr sz="1200" b="1" spc="-40" dirty="0">
                <a:solidFill>
                  <a:srgbClr val="1A9AF8"/>
                </a:solidFill>
                <a:latin typeface="Arial"/>
                <a:cs typeface="Arial"/>
              </a:rPr>
              <a:t> </a:t>
            </a:r>
            <a:r>
              <a:rPr sz="1200" b="1" dirty="0">
                <a:solidFill>
                  <a:srgbClr val="1A9AF8"/>
                </a:solidFill>
                <a:latin typeface="Arial"/>
                <a:cs typeface="Arial"/>
              </a:rPr>
              <a:t>share</a:t>
            </a:r>
            <a:r>
              <a:rPr sz="1200" b="1" spc="-55" dirty="0">
                <a:solidFill>
                  <a:srgbClr val="1A9AF8"/>
                </a:solidFill>
                <a:latin typeface="Arial"/>
                <a:cs typeface="Arial"/>
              </a:rPr>
              <a:t> </a:t>
            </a:r>
            <a:r>
              <a:rPr sz="1200" b="1" dirty="0">
                <a:solidFill>
                  <a:srgbClr val="1A9AF8"/>
                </a:solidFill>
                <a:latin typeface="Arial"/>
                <a:cs typeface="Arial"/>
              </a:rPr>
              <a:t>of</a:t>
            </a:r>
            <a:r>
              <a:rPr sz="1200" b="1" spc="-5" dirty="0">
                <a:solidFill>
                  <a:srgbClr val="1A9AF8"/>
                </a:solidFill>
                <a:latin typeface="Arial"/>
                <a:cs typeface="Arial"/>
              </a:rPr>
              <a:t> </a:t>
            </a:r>
            <a:r>
              <a:rPr sz="1200" b="1" dirty="0">
                <a:solidFill>
                  <a:srgbClr val="1A9AF8"/>
                </a:solidFill>
                <a:latin typeface="Arial"/>
                <a:cs typeface="Arial"/>
              </a:rPr>
              <a:t>total</a:t>
            </a:r>
            <a:r>
              <a:rPr sz="1200" b="1" spc="-45" dirty="0">
                <a:solidFill>
                  <a:srgbClr val="1A9AF8"/>
                </a:solidFill>
                <a:latin typeface="Arial"/>
                <a:cs typeface="Arial"/>
              </a:rPr>
              <a:t> </a:t>
            </a:r>
            <a:r>
              <a:rPr sz="1200" b="1" spc="-10" dirty="0">
                <a:solidFill>
                  <a:srgbClr val="1A9AF8"/>
                </a:solidFill>
                <a:latin typeface="Arial"/>
                <a:cs typeface="Arial"/>
              </a:rPr>
              <a:t>expenditures,</a:t>
            </a:r>
            <a:r>
              <a:rPr sz="1200" b="1" spc="-60" dirty="0">
                <a:solidFill>
                  <a:srgbClr val="1A9AF8"/>
                </a:solidFill>
                <a:latin typeface="Arial"/>
                <a:cs typeface="Arial"/>
              </a:rPr>
              <a:t> </a:t>
            </a:r>
            <a:r>
              <a:rPr sz="1200" b="1" dirty="0">
                <a:solidFill>
                  <a:srgbClr val="1A9AF8"/>
                </a:solidFill>
                <a:latin typeface="Arial"/>
                <a:cs typeface="Arial"/>
              </a:rPr>
              <a:t>by</a:t>
            </a:r>
            <a:r>
              <a:rPr sz="1200" b="1" spc="-20" dirty="0">
                <a:solidFill>
                  <a:srgbClr val="1A9AF8"/>
                </a:solidFill>
                <a:latin typeface="Arial"/>
                <a:cs typeface="Arial"/>
              </a:rPr>
              <a:t> </a:t>
            </a:r>
            <a:r>
              <a:rPr sz="1200" b="1" dirty="0">
                <a:solidFill>
                  <a:srgbClr val="1A9AF8"/>
                </a:solidFill>
                <a:latin typeface="Arial"/>
                <a:cs typeface="Arial"/>
              </a:rPr>
              <a:t>natural</a:t>
            </a:r>
            <a:r>
              <a:rPr sz="1200" b="1" spc="-35" dirty="0">
                <a:solidFill>
                  <a:srgbClr val="1A9AF8"/>
                </a:solidFill>
                <a:latin typeface="Arial"/>
                <a:cs typeface="Arial"/>
              </a:rPr>
              <a:t> </a:t>
            </a:r>
            <a:r>
              <a:rPr sz="1200" b="1" spc="-10" dirty="0">
                <a:solidFill>
                  <a:srgbClr val="1A9AF8"/>
                </a:solidFill>
                <a:latin typeface="Arial"/>
                <a:cs typeface="Arial"/>
              </a:rPr>
              <a:t>expense</a:t>
            </a:r>
            <a:r>
              <a:rPr sz="1200" b="1" spc="-45" dirty="0">
                <a:solidFill>
                  <a:srgbClr val="1A9AF8"/>
                </a:solidFill>
                <a:latin typeface="Arial"/>
                <a:cs typeface="Arial"/>
              </a:rPr>
              <a:t> </a:t>
            </a:r>
            <a:r>
              <a:rPr sz="1200" b="1" dirty="0">
                <a:solidFill>
                  <a:srgbClr val="1A9AF8"/>
                </a:solidFill>
                <a:latin typeface="Arial"/>
                <a:cs typeface="Arial"/>
              </a:rPr>
              <a:t>category</a:t>
            </a:r>
            <a:r>
              <a:rPr sz="1200" b="1" baseline="20833" dirty="0">
                <a:solidFill>
                  <a:srgbClr val="1A9AF8"/>
                </a:solidFill>
                <a:latin typeface="Arial"/>
                <a:cs typeface="Arial"/>
              </a:rPr>
              <a:t>1,2</a:t>
            </a:r>
            <a:r>
              <a:rPr sz="1200" b="1" spc="225" baseline="20833" dirty="0">
                <a:solidFill>
                  <a:srgbClr val="1A9AF8"/>
                </a:solidFill>
                <a:latin typeface="Arial"/>
                <a:cs typeface="Arial"/>
              </a:rPr>
              <a:t> </a:t>
            </a:r>
            <a:r>
              <a:rPr sz="1200" spc="-10" dirty="0">
                <a:solidFill>
                  <a:srgbClr val="1A9AF8"/>
                </a:solidFill>
                <a:latin typeface="Arial"/>
                <a:cs typeface="Arial"/>
              </a:rPr>
              <a:t>(FY24)</a:t>
            </a:r>
            <a:endParaRPr sz="1200">
              <a:latin typeface="Arial"/>
              <a:cs typeface="Arial"/>
            </a:endParaRPr>
          </a:p>
        </p:txBody>
      </p:sp>
      <p:sp>
        <p:nvSpPr>
          <p:cNvPr id="10" name="object 10"/>
          <p:cNvSpPr txBox="1"/>
          <p:nvPr/>
        </p:nvSpPr>
        <p:spPr>
          <a:xfrm>
            <a:off x="471297" y="6168961"/>
            <a:ext cx="10200005" cy="384175"/>
          </a:xfrm>
          <a:prstGeom prst="rect">
            <a:avLst/>
          </a:prstGeom>
        </p:spPr>
        <p:txBody>
          <a:bodyPr vert="horz" wrap="square" lIns="0" tIns="11430" rIns="0" bIns="0" rtlCol="0">
            <a:spAutoFit/>
          </a:bodyPr>
          <a:lstStyle/>
          <a:p>
            <a:pPr marL="109220" indent="-96520">
              <a:lnSpc>
                <a:spcPts val="950"/>
              </a:lnSpc>
              <a:spcBef>
                <a:spcPts val="90"/>
              </a:spcBef>
              <a:buSzPct val="87500"/>
              <a:buAutoNum type="arabicPeriod"/>
              <a:tabLst>
                <a:tab pos="109220" algn="l"/>
              </a:tabLst>
            </a:pPr>
            <a:r>
              <a:rPr sz="800" dirty="0">
                <a:solidFill>
                  <a:srgbClr val="1A1A22"/>
                </a:solidFill>
                <a:latin typeface="Arial"/>
                <a:cs typeface="Arial"/>
              </a:rPr>
              <a:t>Employee</a:t>
            </a:r>
            <a:r>
              <a:rPr sz="800" spc="5" dirty="0">
                <a:solidFill>
                  <a:srgbClr val="1A1A22"/>
                </a:solidFill>
                <a:latin typeface="Arial"/>
                <a:cs typeface="Arial"/>
              </a:rPr>
              <a:t> </a:t>
            </a:r>
            <a:r>
              <a:rPr sz="800" dirty="0">
                <a:solidFill>
                  <a:srgbClr val="1A1A22"/>
                </a:solidFill>
                <a:latin typeface="Arial"/>
                <a:cs typeface="Arial"/>
              </a:rPr>
              <a:t>fringe</a:t>
            </a:r>
            <a:r>
              <a:rPr sz="800" spc="-35" dirty="0">
                <a:solidFill>
                  <a:srgbClr val="1A1A22"/>
                </a:solidFill>
                <a:latin typeface="Arial"/>
                <a:cs typeface="Arial"/>
              </a:rPr>
              <a:t> </a:t>
            </a:r>
            <a:r>
              <a:rPr sz="800" dirty="0">
                <a:solidFill>
                  <a:srgbClr val="1A1A22"/>
                </a:solidFill>
                <a:latin typeface="Arial"/>
                <a:cs typeface="Arial"/>
              </a:rPr>
              <a:t>benefits</a:t>
            </a:r>
            <a:r>
              <a:rPr sz="800" spc="-35" dirty="0">
                <a:solidFill>
                  <a:srgbClr val="1A1A22"/>
                </a:solidFill>
                <a:latin typeface="Arial"/>
                <a:cs typeface="Arial"/>
              </a:rPr>
              <a:t> </a:t>
            </a:r>
            <a:r>
              <a:rPr sz="800" dirty="0">
                <a:solidFill>
                  <a:srgbClr val="1A1A22"/>
                </a:solidFill>
                <a:latin typeface="Arial"/>
                <a:cs typeface="Arial"/>
              </a:rPr>
              <a:t>include </a:t>
            </a:r>
            <a:r>
              <a:rPr sz="800" spc="-10" dirty="0">
                <a:solidFill>
                  <a:srgbClr val="1A1A22"/>
                </a:solidFill>
                <a:latin typeface="Arial"/>
                <a:cs typeface="Arial"/>
              </a:rPr>
              <a:t>retirement</a:t>
            </a:r>
            <a:r>
              <a:rPr sz="800" spc="-20" dirty="0">
                <a:solidFill>
                  <a:srgbClr val="1A1A22"/>
                </a:solidFill>
                <a:latin typeface="Arial"/>
                <a:cs typeface="Arial"/>
              </a:rPr>
              <a:t> </a:t>
            </a:r>
            <a:r>
              <a:rPr sz="800" dirty="0">
                <a:solidFill>
                  <a:srgbClr val="1A1A22"/>
                </a:solidFill>
                <a:latin typeface="Arial"/>
                <a:cs typeface="Arial"/>
              </a:rPr>
              <a:t>plans,</a:t>
            </a:r>
            <a:r>
              <a:rPr sz="800" spc="-30" dirty="0">
                <a:solidFill>
                  <a:srgbClr val="1A1A22"/>
                </a:solidFill>
                <a:latin typeface="Arial"/>
                <a:cs typeface="Arial"/>
              </a:rPr>
              <a:t> </a:t>
            </a:r>
            <a:r>
              <a:rPr sz="800" dirty="0">
                <a:solidFill>
                  <a:srgbClr val="1A1A22"/>
                </a:solidFill>
                <a:latin typeface="Arial"/>
                <a:cs typeface="Arial"/>
              </a:rPr>
              <a:t>social</a:t>
            </a:r>
            <a:r>
              <a:rPr sz="800" spc="-25" dirty="0">
                <a:solidFill>
                  <a:srgbClr val="1A1A22"/>
                </a:solidFill>
                <a:latin typeface="Arial"/>
                <a:cs typeface="Arial"/>
              </a:rPr>
              <a:t> </a:t>
            </a:r>
            <a:r>
              <a:rPr sz="800" spc="-10" dirty="0">
                <a:solidFill>
                  <a:srgbClr val="1A1A22"/>
                </a:solidFill>
                <a:latin typeface="Arial"/>
                <a:cs typeface="Arial"/>
              </a:rPr>
              <a:t>security</a:t>
            </a:r>
            <a:r>
              <a:rPr sz="800" spc="-65" dirty="0">
                <a:solidFill>
                  <a:srgbClr val="1A1A22"/>
                </a:solidFill>
                <a:latin typeface="Arial"/>
                <a:cs typeface="Arial"/>
              </a:rPr>
              <a:t> </a:t>
            </a:r>
            <a:r>
              <a:rPr sz="800" dirty="0">
                <a:solidFill>
                  <a:srgbClr val="1A1A22"/>
                </a:solidFill>
                <a:latin typeface="Arial"/>
                <a:cs typeface="Arial"/>
              </a:rPr>
              <a:t>taxes,</a:t>
            </a:r>
            <a:r>
              <a:rPr sz="800" spc="-20" dirty="0">
                <a:solidFill>
                  <a:srgbClr val="1A1A22"/>
                </a:solidFill>
                <a:latin typeface="Arial"/>
                <a:cs typeface="Arial"/>
              </a:rPr>
              <a:t> </a:t>
            </a:r>
            <a:r>
              <a:rPr sz="800" spc="-10" dirty="0">
                <a:solidFill>
                  <a:srgbClr val="1A1A22"/>
                </a:solidFill>
                <a:latin typeface="Arial"/>
                <a:cs typeface="Arial"/>
              </a:rPr>
              <a:t>medical/dental</a:t>
            </a:r>
            <a:r>
              <a:rPr sz="800" spc="-50" dirty="0">
                <a:solidFill>
                  <a:srgbClr val="1A1A22"/>
                </a:solidFill>
                <a:latin typeface="Arial"/>
                <a:cs typeface="Arial"/>
              </a:rPr>
              <a:t> </a:t>
            </a:r>
            <a:r>
              <a:rPr sz="800" dirty="0">
                <a:solidFill>
                  <a:srgbClr val="1A1A22"/>
                </a:solidFill>
                <a:latin typeface="Arial"/>
                <a:cs typeface="Arial"/>
              </a:rPr>
              <a:t>plans,</a:t>
            </a:r>
            <a:r>
              <a:rPr sz="800" spc="-30" dirty="0">
                <a:solidFill>
                  <a:srgbClr val="1A1A22"/>
                </a:solidFill>
                <a:latin typeface="Arial"/>
                <a:cs typeface="Arial"/>
              </a:rPr>
              <a:t> </a:t>
            </a:r>
            <a:r>
              <a:rPr sz="800" dirty="0">
                <a:solidFill>
                  <a:srgbClr val="1A1A22"/>
                </a:solidFill>
                <a:latin typeface="Arial"/>
                <a:cs typeface="Arial"/>
              </a:rPr>
              <a:t>guaranteed</a:t>
            </a:r>
            <a:r>
              <a:rPr sz="800" spc="-15" dirty="0">
                <a:solidFill>
                  <a:srgbClr val="1A1A22"/>
                </a:solidFill>
                <a:latin typeface="Arial"/>
                <a:cs typeface="Arial"/>
              </a:rPr>
              <a:t> </a:t>
            </a:r>
            <a:r>
              <a:rPr sz="800" spc="-10" dirty="0">
                <a:solidFill>
                  <a:srgbClr val="1A1A22"/>
                </a:solidFill>
                <a:latin typeface="Arial"/>
                <a:cs typeface="Arial"/>
              </a:rPr>
              <a:t>disability</a:t>
            </a:r>
            <a:r>
              <a:rPr sz="800" spc="-20" dirty="0">
                <a:solidFill>
                  <a:srgbClr val="1A1A22"/>
                </a:solidFill>
                <a:latin typeface="Arial"/>
                <a:cs typeface="Arial"/>
              </a:rPr>
              <a:t> </a:t>
            </a:r>
            <a:r>
              <a:rPr sz="800" spc="-10" dirty="0">
                <a:solidFill>
                  <a:srgbClr val="1A1A22"/>
                </a:solidFill>
                <a:latin typeface="Arial"/>
                <a:cs typeface="Arial"/>
              </a:rPr>
              <a:t>income,</a:t>
            </a:r>
            <a:r>
              <a:rPr sz="800" spc="-30" dirty="0">
                <a:solidFill>
                  <a:srgbClr val="1A1A22"/>
                </a:solidFill>
                <a:latin typeface="Arial"/>
                <a:cs typeface="Arial"/>
              </a:rPr>
              <a:t> </a:t>
            </a:r>
            <a:r>
              <a:rPr sz="800" dirty="0">
                <a:solidFill>
                  <a:srgbClr val="1A1A22"/>
                </a:solidFill>
                <a:latin typeface="Arial"/>
                <a:cs typeface="Arial"/>
              </a:rPr>
              <a:t>tuition</a:t>
            </a:r>
            <a:r>
              <a:rPr sz="800" spc="-45" dirty="0">
                <a:solidFill>
                  <a:srgbClr val="1A1A22"/>
                </a:solidFill>
                <a:latin typeface="Arial"/>
                <a:cs typeface="Arial"/>
              </a:rPr>
              <a:t> </a:t>
            </a:r>
            <a:r>
              <a:rPr sz="800" dirty="0">
                <a:solidFill>
                  <a:srgbClr val="1A1A22"/>
                </a:solidFill>
                <a:latin typeface="Arial"/>
                <a:cs typeface="Arial"/>
              </a:rPr>
              <a:t>plans,</a:t>
            </a:r>
            <a:r>
              <a:rPr sz="800" spc="-25" dirty="0">
                <a:solidFill>
                  <a:srgbClr val="1A1A22"/>
                </a:solidFill>
                <a:latin typeface="Arial"/>
                <a:cs typeface="Arial"/>
              </a:rPr>
              <a:t> </a:t>
            </a:r>
            <a:r>
              <a:rPr sz="800" dirty="0">
                <a:solidFill>
                  <a:srgbClr val="1A1A22"/>
                </a:solidFill>
                <a:latin typeface="Arial"/>
                <a:cs typeface="Arial"/>
              </a:rPr>
              <a:t>housing</a:t>
            </a:r>
            <a:r>
              <a:rPr sz="800" spc="-10" dirty="0">
                <a:solidFill>
                  <a:srgbClr val="1A1A22"/>
                </a:solidFill>
                <a:latin typeface="Arial"/>
                <a:cs typeface="Arial"/>
              </a:rPr>
              <a:t> </a:t>
            </a:r>
            <a:r>
              <a:rPr sz="800" dirty="0">
                <a:solidFill>
                  <a:srgbClr val="1A1A22"/>
                </a:solidFill>
                <a:latin typeface="Arial"/>
                <a:cs typeface="Arial"/>
              </a:rPr>
              <a:t>plans,</a:t>
            </a:r>
            <a:r>
              <a:rPr sz="800" spc="-30" dirty="0">
                <a:solidFill>
                  <a:srgbClr val="1A1A22"/>
                </a:solidFill>
                <a:latin typeface="Arial"/>
                <a:cs typeface="Arial"/>
              </a:rPr>
              <a:t> </a:t>
            </a:r>
            <a:r>
              <a:rPr sz="800" spc="-20" dirty="0">
                <a:solidFill>
                  <a:srgbClr val="1A1A22"/>
                </a:solidFill>
                <a:latin typeface="Arial"/>
                <a:cs typeface="Arial"/>
              </a:rPr>
              <a:t>unemployment</a:t>
            </a:r>
            <a:r>
              <a:rPr sz="800" spc="-55" dirty="0">
                <a:solidFill>
                  <a:srgbClr val="1A1A22"/>
                </a:solidFill>
                <a:latin typeface="Arial"/>
                <a:cs typeface="Arial"/>
              </a:rPr>
              <a:t> </a:t>
            </a:r>
            <a:r>
              <a:rPr sz="800" spc="-10" dirty="0">
                <a:solidFill>
                  <a:srgbClr val="1A1A22"/>
                </a:solidFill>
                <a:latin typeface="Arial"/>
                <a:cs typeface="Arial"/>
              </a:rPr>
              <a:t>compensation</a:t>
            </a:r>
            <a:r>
              <a:rPr sz="800" spc="20" dirty="0">
                <a:solidFill>
                  <a:srgbClr val="1A1A22"/>
                </a:solidFill>
                <a:latin typeface="Arial"/>
                <a:cs typeface="Arial"/>
              </a:rPr>
              <a:t> </a:t>
            </a:r>
            <a:r>
              <a:rPr sz="800" dirty="0">
                <a:solidFill>
                  <a:srgbClr val="1A1A22"/>
                </a:solidFill>
                <a:latin typeface="Arial"/>
                <a:cs typeface="Arial"/>
              </a:rPr>
              <a:t>plans,</a:t>
            </a:r>
            <a:r>
              <a:rPr sz="800" spc="-30" dirty="0">
                <a:solidFill>
                  <a:srgbClr val="1A1A22"/>
                </a:solidFill>
                <a:latin typeface="Arial"/>
                <a:cs typeface="Arial"/>
              </a:rPr>
              <a:t> </a:t>
            </a:r>
            <a:r>
              <a:rPr sz="800" dirty="0">
                <a:solidFill>
                  <a:srgbClr val="1A1A22"/>
                </a:solidFill>
                <a:latin typeface="Arial"/>
                <a:cs typeface="Arial"/>
              </a:rPr>
              <a:t>group</a:t>
            </a:r>
            <a:r>
              <a:rPr sz="800" spc="20" dirty="0">
                <a:solidFill>
                  <a:srgbClr val="1A1A22"/>
                </a:solidFill>
                <a:latin typeface="Arial"/>
                <a:cs typeface="Arial"/>
              </a:rPr>
              <a:t> </a:t>
            </a:r>
            <a:r>
              <a:rPr sz="800" dirty="0">
                <a:solidFill>
                  <a:srgbClr val="1A1A22"/>
                </a:solidFill>
                <a:latin typeface="Arial"/>
                <a:cs typeface="Arial"/>
              </a:rPr>
              <a:t>life</a:t>
            </a:r>
            <a:r>
              <a:rPr sz="800" spc="-15" dirty="0">
                <a:solidFill>
                  <a:srgbClr val="1A1A22"/>
                </a:solidFill>
                <a:latin typeface="Arial"/>
                <a:cs typeface="Arial"/>
              </a:rPr>
              <a:t> </a:t>
            </a:r>
            <a:r>
              <a:rPr sz="800" spc="-10" dirty="0">
                <a:solidFill>
                  <a:srgbClr val="1A1A22"/>
                </a:solidFill>
                <a:latin typeface="Arial"/>
                <a:cs typeface="Arial"/>
              </a:rPr>
              <a:t>insurance</a:t>
            </a:r>
            <a:r>
              <a:rPr sz="800" spc="-5" dirty="0">
                <a:solidFill>
                  <a:srgbClr val="1A1A22"/>
                </a:solidFill>
                <a:latin typeface="Arial"/>
                <a:cs typeface="Arial"/>
              </a:rPr>
              <a:t> </a:t>
            </a:r>
            <a:r>
              <a:rPr sz="800" dirty="0">
                <a:solidFill>
                  <a:srgbClr val="1A1A22"/>
                </a:solidFill>
                <a:latin typeface="Arial"/>
                <a:cs typeface="Arial"/>
              </a:rPr>
              <a:t>plans,</a:t>
            </a:r>
            <a:r>
              <a:rPr sz="800" spc="-30" dirty="0">
                <a:solidFill>
                  <a:srgbClr val="1A1A22"/>
                </a:solidFill>
                <a:latin typeface="Arial"/>
                <a:cs typeface="Arial"/>
              </a:rPr>
              <a:t> </a:t>
            </a:r>
            <a:r>
              <a:rPr sz="800" spc="-10" dirty="0">
                <a:solidFill>
                  <a:srgbClr val="1A1A22"/>
                </a:solidFill>
                <a:latin typeface="Arial"/>
                <a:cs typeface="Arial"/>
              </a:rPr>
              <a:t>worker’s</a:t>
            </a:r>
            <a:endParaRPr sz="800">
              <a:latin typeface="Arial"/>
              <a:cs typeface="Arial"/>
            </a:endParaRPr>
          </a:p>
          <a:p>
            <a:pPr marL="108585">
              <a:lnSpc>
                <a:spcPts val="935"/>
              </a:lnSpc>
            </a:pPr>
            <a:r>
              <a:rPr sz="800" spc="-10" dirty="0">
                <a:solidFill>
                  <a:srgbClr val="1A1A22"/>
                </a:solidFill>
                <a:latin typeface="Arial"/>
                <a:cs typeface="Arial"/>
              </a:rPr>
              <a:t>compensation</a:t>
            </a:r>
            <a:r>
              <a:rPr sz="800" dirty="0">
                <a:solidFill>
                  <a:srgbClr val="1A1A22"/>
                </a:solidFill>
                <a:latin typeface="Arial"/>
                <a:cs typeface="Arial"/>
              </a:rPr>
              <a:t> plans,</a:t>
            </a:r>
            <a:r>
              <a:rPr sz="800" spc="-30" dirty="0">
                <a:solidFill>
                  <a:srgbClr val="1A1A22"/>
                </a:solidFill>
                <a:latin typeface="Arial"/>
                <a:cs typeface="Arial"/>
              </a:rPr>
              <a:t> </a:t>
            </a:r>
            <a:r>
              <a:rPr sz="800" dirty="0">
                <a:solidFill>
                  <a:srgbClr val="1A1A22"/>
                </a:solidFill>
                <a:latin typeface="Arial"/>
                <a:cs typeface="Arial"/>
              </a:rPr>
              <a:t>and</a:t>
            </a:r>
            <a:r>
              <a:rPr sz="800" spc="45" dirty="0">
                <a:solidFill>
                  <a:srgbClr val="1A1A22"/>
                </a:solidFill>
                <a:latin typeface="Arial"/>
                <a:cs typeface="Arial"/>
              </a:rPr>
              <a:t> </a:t>
            </a:r>
            <a:r>
              <a:rPr sz="800" dirty="0">
                <a:solidFill>
                  <a:srgbClr val="1A1A22"/>
                </a:solidFill>
                <a:latin typeface="Arial"/>
                <a:cs typeface="Arial"/>
              </a:rPr>
              <a:t>other</a:t>
            </a:r>
            <a:r>
              <a:rPr sz="800" spc="-35" dirty="0">
                <a:solidFill>
                  <a:srgbClr val="1A1A22"/>
                </a:solidFill>
                <a:latin typeface="Arial"/>
                <a:cs typeface="Arial"/>
              </a:rPr>
              <a:t> </a:t>
            </a:r>
            <a:r>
              <a:rPr sz="800" dirty="0">
                <a:solidFill>
                  <a:srgbClr val="1A1A22"/>
                </a:solidFill>
                <a:latin typeface="Arial"/>
                <a:cs typeface="Arial"/>
              </a:rPr>
              <a:t>benefits</a:t>
            </a:r>
            <a:r>
              <a:rPr sz="800" spc="-30" dirty="0">
                <a:solidFill>
                  <a:srgbClr val="1A1A22"/>
                </a:solidFill>
                <a:latin typeface="Arial"/>
                <a:cs typeface="Arial"/>
              </a:rPr>
              <a:t> </a:t>
            </a:r>
            <a:r>
              <a:rPr sz="800" spc="-25" dirty="0">
                <a:solidFill>
                  <a:srgbClr val="1A1A22"/>
                </a:solidFill>
                <a:latin typeface="Arial"/>
                <a:cs typeface="Arial"/>
              </a:rPr>
              <a:t>in-</a:t>
            </a:r>
            <a:r>
              <a:rPr sz="800" dirty="0">
                <a:solidFill>
                  <a:srgbClr val="1A1A22"/>
                </a:solidFill>
                <a:latin typeface="Arial"/>
                <a:cs typeface="Arial"/>
              </a:rPr>
              <a:t>kind</a:t>
            </a:r>
            <a:r>
              <a:rPr sz="800" spc="-10" dirty="0">
                <a:solidFill>
                  <a:srgbClr val="1A1A22"/>
                </a:solidFill>
                <a:latin typeface="Arial"/>
                <a:cs typeface="Arial"/>
              </a:rPr>
              <a:t> </a:t>
            </a:r>
            <a:r>
              <a:rPr sz="800" dirty="0">
                <a:solidFill>
                  <a:srgbClr val="1A1A22"/>
                </a:solidFill>
                <a:latin typeface="Arial"/>
                <a:cs typeface="Arial"/>
              </a:rPr>
              <a:t>with</a:t>
            </a:r>
            <a:r>
              <a:rPr sz="800" spc="-40" dirty="0">
                <a:solidFill>
                  <a:srgbClr val="1A1A22"/>
                </a:solidFill>
                <a:latin typeface="Arial"/>
                <a:cs typeface="Arial"/>
              </a:rPr>
              <a:t> </a:t>
            </a:r>
            <a:r>
              <a:rPr sz="800" dirty="0">
                <a:solidFill>
                  <a:srgbClr val="1A1A22"/>
                </a:solidFill>
                <a:latin typeface="Arial"/>
                <a:cs typeface="Arial"/>
              </a:rPr>
              <a:t>cash</a:t>
            </a:r>
            <a:r>
              <a:rPr sz="800" spc="5" dirty="0">
                <a:solidFill>
                  <a:srgbClr val="1A1A22"/>
                </a:solidFill>
                <a:latin typeface="Arial"/>
                <a:cs typeface="Arial"/>
              </a:rPr>
              <a:t> </a:t>
            </a:r>
            <a:r>
              <a:rPr sz="800" spc="-10" dirty="0">
                <a:solidFill>
                  <a:srgbClr val="1A1A22"/>
                </a:solidFill>
                <a:latin typeface="Arial"/>
                <a:cs typeface="Arial"/>
              </a:rPr>
              <a:t>options.</a:t>
            </a:r>
            <a:endParaRPr sz="800">
              <a:latin typeface="Arial"/>
              <a:cs typeface="Arial"/>
            </a:endParaRPr>
          </a:p>
          <a:p>
            <a:pPr marL="108585" indent="-95885">
              <a:lnSpc>
                <a:spcPts val="950"/>
              </a:lnSpc>
              <a:buSzPct val="87500"/>
              <a:buAutoNum type="arabicPeriod" startAt="2"/>
              <a:tabLst>
                <a:tab pos="108585" algn="l"/>
              </a:tabLst>
            </a:pPr>
            <a:r>
              <a:rPr sz="800" spc="-10" dirty="0">
                <a:solidFill>
                  <a:srgbClr val="1A1A22"/>
                </a:solidFill>
                <a:latin typeface="Arial"/>
                <a:cs typeface="Arial"/>
              </a:rPr>
              <a:t>Institutions</a:t>
            </a:r>
            <a:r>
              <a:rPr sz="800" spc="-30" dirty="0">
                <a:solidFill>
                  <a:srgbClr val="1A1A22"/>
                </a:solidFill>
                <a:latin typeface="Arial"/>
                <a:cs typeface="Arial"/>
              </a:rPr>
              <a:t> </a:t>
            </a:r>
            <a:r>
              <a:rPr sz="800" dirty="0">
                <a:solidFill>
                  <a:srgbClr val="1A1A22"/>
                </a:solidFill>
                <a:latin typeface="Arial"/>
                <a:cs typeface="Arial"/>
              </a:rPr>
              <a:t>with</a:t>
            </a:r>
            <a:r>
              <a:rPr sz="800" spc="-55" dirty="0">
                <a:solidFill>
                  <a:srgbClr val="1A1A22"/>
                </a:solidFill>
                <a:latin typeface="Arial"/>
                <a:cs typeface="Arial"/>
              </a:rPr>
              <a:t> </a:t>
            </a:r>
            <a:r>
              <a:rPr sz="800" dirty="0">
                <a:solidFill>
                  <a:srgbClr val="1A1A22"/>
                </a:solidFill>
                <a:latin typeface="Arial"/>
                <a:cs typeface="Arial"/>
              </a:rPr>
              <a:t>hospital</a:t>
            </a:r>
            <a:r>
              <a:rPr sz="800" spc="-20" dirty="0">
                <a:solidFill>
                  <a:srgbClr val="1A1A22"/>
                </a:solidFill>
                <a:latin typeface="Arial"/>
                <a:cs typeface="Arial"/>
              </a:rPr>
              <a:t> </a:t>
            </a:r>
            <a:r>
              <a:rPr sz="800" dirty="0">
                <a:solidFill>
                  <a:srgbClr val="1A1A22"/>
                </a:solidFill>
                <a:latin typeface="Arial"/>
                <a:cs typeface="Arial"/>
              </a:rPr>
              <a:t>services</a:t>
            </a:r>
            <a:r>
              <a:rPr sz="800" spc="-10" dirty="0">
                <a:solidFill>
                  <a:srgbClr val="1A1A22"/>
                </a:solidFill>
                <a:latin typeface="Arial"/>
                <a:cs typeface="Arial"/>
              </a:rPr>
              <a:t> expenditures</a:t>
            </a:r>
            <a:r>
              <a:rPr sz="800" spc="-25" dirty="0">
                <a:solidFill>
                  <a:srgbClr val="1A1A22"/>
                </a:solidFill>
                <a:latin typeface="Arial"/>
                <a:cs typeface="Arial"/>
              </a:rPr>
              <a:t> </a:t>
            </a:r>
            <a:r>
              <a:rPr sz="800" dirty="0">
                <a:solidFill>
                  <a:srgbClr val="1A1A22"/>
                </a:solidFill>
                <a:latin typeface="Arial"/>
                <a:cs typeface="Arial"/>
              </a:rPr>
              <a:t>are</a:t>
            </a:r>
            <a:r>
              <a:rPr sz="800" spc="-30" dirty="0">
                <a:solidFill>
                  <a:srgbClr val="1A1A22"/>
                </a:solidFill>
                <a:latin typeface="Arial"/>
                <a:cs typeface="Arial"/>
              </a:rPr>
              <a:t> </a:t>
            </a:r>
            <a:r>
              <a:rPr sz="800" dirty="0">
                <a:solidFill>
                  <a:srgbClr val="1A1A22"/>
                </a:solidFill>
                <a:latin typeface="Arial"/>
                <a:cs typeface="Arial"/>
              </a:rPr>
              <a:t>excluded</a:t>
            </a:r>
            <a:r>
              <a:rPr sz="800" spc="-20" dirty="0">
                <a:solidFill>
                  <a:srgbClr val="1A1A22"/>
                </a:solidFill>
                <a:latin typeface="Arial"/>
                <a:cs typeface="Arial"/>
              </a:rPr>
              <a:t> </a:t>
            </a:r>
            <a:r>
              <a:rPr sz="800" dirty="0">
                <a:solidFill>
                  <a:srgbClr val="1A1A22"/>
                </a:solidFill>
                <a:latin typeface="Arial"/>
                <a:cs typeface="Arial"/>
              </a:rPr>
              <a:t>from</a:t>
            </a:r>
            <a:r>
              <a:rPr sz="800" spc="-35" dirty="0">
                <a:solidFill>
                  <a:srgbClr val="1A1A22"/>
                </a:solidFill>
                <a:latin typeface="Arial"/>
                <a:cs typeface="Arial"/>
              </a:rPr>
              <a:t> </a:t>
            </a:r>
            <a:r>
              <a:rPr sz="800" dirty="0">
                <a:solidFill>
                  <a:srgbClr val="1A1A22"/>
                </a:solidFill>
                <a:latin typeface="Arial"/>
                <a:cs typeface="Arial"/>
              </a:rPr>
              <a:t>this</a:t>
            </a:r>
            <a:r>
              <a:rPr sz="800" spc="-35" dirty="0">
                <a:solidFill>
                  <a:srgbClr val="1A1A22"/>
                </a:solidFill>
                <a:latin typeface="Arial"/>
                <a:cs typeface="Arial"/>
              </a:rPr>
              <a:t> </a:t>
            </a:r>
            <a:r>
              <a:rPr sz="800" spc="-10" dirty="0">
                <a:solidFill>
                  <a:srgbClr val="1A1A22"/>
                </a:solidFill>
                <a:latin typeface="Arial"/>
                <a:cs typeface="Arial"/>
              </a:rPr>
              <a:t>analysis.</a:t>
            </a:r>
            <a:endParaRPr sz="800">
              <a:latin typeface="Arial"/>
              <a:cs typeface="Arial"/>
            </a:endParaRPr>
          </a:p>
        </p:txBody>
      </p:sp>
      <p:sp>
        <p:nvSpPr>
          <p:cNvPr id="11" name="object 11">
            <a:extLst>
              <a:ext uri="{C183D7F6-B498-43B3-948B-1728B52AA6E4}">
                <adec:decorative xmlns:adec="http://schemas.microsoft.com/office/drawing/2017/decorative" val="1"/>
              </a:ext>
            </a:extLst>
          </p:cNvPr>
          <p:cNvSpPr/>
          <p:nvPr/>
        </p:nvSpPr>
        <p:spPr>
          <a:xfrm>
            <a:off x="2299716" y="1440561"/>
            <a:ext cx="7599045" cy="0"/>
          </a:xfrm>
          <a:custGeom>
            <a:avLst/>
            <a:gdLst/>
            <a:ahLst/>
            <a:cxnLst/>
            <a:rect l="l" t="t" r="r" b="b"/>
            <a:pathLst>
              <a:path w="7599045">
                <a:moveTo>
                  <a:pt x="0" y="0"/>
                </a:moveTo>
                <a:lnTo>
                  <a:pt x="7598664" y="0"/>
                </a:lnTo>
              </a:path>
            </a:pathLst>
          </a:custGeom>
          <a:ln w="9525">
            <a:solidFill>
              <a:srgbClr val="747480"/>
            </a:solidFill>
          </a:ln>
        </p:spPr>
        <p:txBody>
          <a:bodyPr wrap="square" lIns="0" tIns="0" rIns="0" bIns="0" rtlCol="0"/>
          <a:lstStyle/>
          <a:p>
            <a:endParaRPr/>
          </a:p>
        </p:txBody>
      </p:sp>
      <p:grpSp>
        <p:nvGrpSpPr>
          <p:cNvPr id="12" name="object 12" descr="A bar chart representing fringe rates for personnel at Oregon's public universities and colleges in comparison to public universities and colleges in the United States as a whole. Denotes Oregon institutions face meaningfully higher than national average fringe rates. Oregon 4-year publics' fringe rates listed as 62% share of total expenditures compared to US national at 57% share total expenditures; Oregon 2-year publics' fringe rates 64% compared to US national at 58% share."/>
          <p:cNvGrpSpPr/>
          <p:nvPr/>
        </p:nvGrpSpPr>
        <p:grpSpPr>
          <a:xfrm>
            <a:off x="981392" y="1847303"/>
            <a:ext cx="10244455" cy="3482340"/>
            <a:chOff x="981392" y="1847303"/>
            <a:chExt cx="10244455" cy="3482340"/>
          </a:xfrm>
        </p:grpSpPr>
        <p:sp>
          <p:nvSpPr>
            <p:cNvPr id="13" name="object 13"/>
            <p:cNvSpPr/>
            <p:nvPr/>
          </p:nvSpPr>
          <p:spPr>
            <a:xfrm>
              <a:off x="1591056" y="3832351"/>
              <a:ext cx="9061450" cy="1490980"/>
            </a:xfrm>
            <a:custGeom>
              <a:avLst/>
              <a:gdLst/>
              <a:ahLst/>
              <a:cxnLst/>
              <a:rect l="l" t="t" r="r" b="b"/>
              <a:pathLst>
                <a:path w="9061450" h="1490979">
                  <a:moveTo>
                    <a:pt x="1415796" y="162179"/>
                  </a:moveTo>
                  <a:lnTo>
                    <a:pt x="0" y="162179"/>
                  </a:lnTo>
                  <a:lnTo>
                    <a:pt x="0" y="1490599"/>
                  </a:lnTo>
                  <a:lnTo>
                    <a:pt x="1415796" y="1490599"/>
                  </a:lnTo>
                  <a:lnTo>
                    <a:pt x="1415796" y="162179"/>
                  </a:lnTo>
                  <a:close/>
                </a:path>
                <a:path w="9061450" h="1490979">
                  <a:moveTo>
                    <a:pt x="3963797" y="0"/>
                  </a:moveTo>
                  <a:lnTo>
                    <a:pt x="2548001" y="0"/>
                  </a:lnTo>
                  <a:lnTo>
                    <a:pt x="2548001" y="1490599"/>
                  </a:lnTo>
                  <a:lnTo>
                    <a:pt x="3963797" y="1490599"/>
                  </a:lnTo>
                  <a:lnTo>
                    <a:pt x="3963797" y="0"/>
                  </a:lnTo>
                  <a:close/>
                </a:path>
                <a:path w="9061450" h="1490979">
                  <a:moveTo>
                    <a:pt x="6511798" y="110617"/>
                  </a:moveTo>
                  <a:lnTo>
                    <a:pt x="5096002" y="110617"/>
                  </a:lnTo>
                  <a:lnTo>
                    <a:pt x="5096002" y="1490599"/>
                  </a:lnTo>
                  <a:lnTo>
                    <a:pt x="6511798" y="1490599"/>
                  </a:lnTo>
                  <a:lnTo>
                    <a:pt x="6511798" y="110617"/>
                  </a:lnTo>
                  <a:close/>
                </a:path>
                <a:path w="9061450" h="1490979">
                  <a:moveTo>
                    <a:pt x="9061323" y="0"/>
                  </a:moveTo>
                  <a:lnTo>
                    <a:pt x="7645527" y="0"/>
                  </a:lnTo>
                  <a:lnTo>
                    <a:pt x="7645527" y="1490599"/>
                  </a:lnTo>
                  <a:lnTo>
                    <a:pt x="9061323" y="1490599"/>
                  </a:lnTo>
                  <a:lnTo>
                    <a:pt x="9061323" y="0"/>
                  </a:lnTo>
                  <a:close/>
                </a:path>
              </a:pathLst>
            </a:custGeom>
            <a:solidFill>
              <a:srgbClr val="1A9AF8"/>
            </a:solidFill>
          </p:spPr>
          <p:txBody>
            <a:bodyPr wrap="square" lIns="0" tIns="0" rIns="0" bIns="0" rtlCol="0"/>
            <a:lstStyle/>
            <a:p>
              <a:endParaRPr/>
            </a:p>
          </p:txBody>
        </p:sp>
        <p:sp>
          <p:nvSpPr>
            <p:cNvPr id="14" name="object 14"/>
            <p:cNvSpPr/>
            <p:nvPr/>
          </p:nvSpPr>
          <p:spPr>
            <a:xfrm>
              <a:off x="1591056" y="3091433"/>
              <a:ext cx="9061450" cy="895985"/>
            </a:xfrm>
            <a:custGeom>
              <a:avLst/>
              <a:gdLst/>
              <a:ahLst/>
              <a:cxnLst/>
              <a:rect l="l" t="t" r="r" b="b"/>
              <a:pathLst>
                <a:path w="9061450" h="895985">
                  <a:moveTo>
                    <a:pt x="1415796" y="71628"/>
                  </a:moveTo>
                  <a:lnTo>
                    <a:pt x="0" y="71628"/>
                  </a:lnTo>
                  <a:lnTo>
                    <a:pt x="0" y="895858"/>
                  </a:lnTo>
                  <a:lnTo>
                    <a:pt x="1415796" y="895858"/>
                  </a:lnTo>
                  <a:lnTo>
                    <a:pt x="1415796" y="71628"/>
                  </a:lnTo>
                  <a:close/>
                </a:path>
                <a:path w="9061450" h="895985">
                  <a:moveTo>
                    <a:pt x="3963797" y="237642"/>
                  </a:moveTo>
                  <a:lnTo>
                    <a:pt x="2548001" y="237642"/>
                  </a:lnTo>
                  <a:lnTo>
                    <a:pt x="2548001" y="732790"/>
                  </a:lnTo>
                  <a:lnTo>
                    <a:pt x="3963797" y="732790"/>
                  </a:lnTo>
                  <a:lnTo>
                    <a:pt x="3963797" y="237642"/>
                  </a:lnTo>
                  <a:close/>
                </a:path>
                <a:path w="9061450" h="895985">
                  <a:moveTo>
                    <a:pt x="6511798" y="0"/>
                  </a:moveTo>
                  <a:lnTo>
                    <a:pt x="5096002" y="0"/>
                  </a:lnTo>
                  <a:lnTo>
                    <a:pt x="5096002" y="844042"/>
                  </a:lnTo>
                  <a:lnTo>
                    <a:pt x="6511798" y="844042"/>
                  </a:lnTo>
                  <a:lnTo>
                    <a:pt x="6511798" y="0"/>
                  </a:lnTo>
                  <a:close/>
                </a:path>
                <a:path w="9061450" h="895985">
                  <a:moveTo>
                    <a:pt x="9061323" y="193459"/>
                  </a:moveTo>
                  <a:lnTo>
                    <a:pt x="7645527" y="193459"/>
                  </a:lnTo>
                  <a:lnTo>
                    <a:pt x="7645527" y="732790"/>
                  </a:lnTo>
                  <a:lnTo>
                    <a:pt x="9061323" y="732790"/>
                  </a:lnTo>
                  <a:lnTo>
                    <a:pt x="9061323" y="193459"/>
                  </a:lnTo>
                  <a:close/>
                </a:path>
              </a:pathLst>
            </a:custGeom>
            <a:solidFill>
              <a:srgbClr val="BBDFFF"/>
            </a:solidFill>
          </p:spPr>
          <p:txBody>
            <a:bodyPr wrap="square" lIns="0" tIns="0" rIns="0" bIns="0" rtlCol="0"/>
            <a:lstStyle/>
            <a:p>
              <a:endParaRPr/>
            </a:p>
          </p:txBody>
        </p:sp>
        <p:sp>
          <p:nvSpPr>
            <p:cNvPr id="15" name="object 15"/>
            <p:cNvSpPr/>
            <p:nvPr/>
          </p:nvSpPr>
          <p:spPr>
            <a:xfrm>
              <a:off x="1591056" y="2853702"/>
              <a:ext cx="9061450" cy="475615"/>
            </a:xfrm>
            <a:custGeom>
              <a:avLst/>
              <a:gdLst/>
              <a:ahLst/>
              <a:cxnLst/>
              <a:rect l="l" t="t" r="r" b="b"/>
              <a:pathLst>
                <a:path w="9061450" h="475614">
                  <a:moveTo>
                    <a:pt x="1415796" y="172199"/>
                  </a:moveTo>
                  <a:lnTo>
                    <a:pt x="0" y="172199"/>
                  </a:lnTo>
                  <a:lnTo>
                    <a:pt x="0" y="309359"/>
                  </a:lnTo>
                  <a:lnTo>
                    <a:pt x="1415796" y="309359"/>
                  </a:lnTo>
                  <a:lnTo>
                    <a:pt x="1415796" y="172199"/>
                  </a:lnTo>
                  <a:close/>
                </a:path>
                <a:path w="9061450" h="475614">
                  <a:moveTo>
                    <a:pt x="3963797" y="233159"/>
                  </a:moveTo>
                  <a:lnTo>
                    <a:pt x="2548001" y="233159"/>
                  </a:lnTo>
                  <a:lnTo>
                    <a:pt x="2548001" y="475475"/>
                  </a:lnTo>
                  <a:lnTo>
                    <a:pt x="3963797" y="475475"/>
                  </a:lnTo>
                  <a:lnTo>
                    <a:pt x="3963797" y="233159"/>
                  </a:lnTo>
                  <a:close/>
                </a:path>
                <a:path w="9061450" h="475614">
                  <a:moveTo>
                    <a:pt x="6511798" y="0"/>
                  </a:moveTo>
                  <a:lnTo>
                    <a:pt x="5096002" y="0"/>
                  </a:lnTo>
                  <a:lnTo>
                    <a:pt x="5096002" y="237731"/>
                  </a:lnTo>
                  <a:lnTo>
                    <a:pt x="6511798" y="237731"/>
                  </a:lnTo>
                  <a:lnTo>
                    <a:pt x="6511798" y="0"/>
                  </a:lnTo>
                  <a:close/>
                </a:path>
                <a:path w="9061450" h="475614">
                  <a:moveTo>
                    <a:pt x="9061323" y="117322"/>
                  </a:moveTo>
                  <a:lnTo>
                    <a:pt x="7645527" y="117322"/>
                  </a:lnTo>
                  <a:lnTo>
                    <a:pt x="7645527" y="431279"/>
                  </a:lnTo>
                  <a:lnTo>
                    <a:pt x="9061323" y="431279"/>
                  </a:lnTo>
                  <a:lnTo>
                    <a:pt x="9061323" y="117322"/>
                  </a:lnTo>
                  <a:close/>
                </a:path>
              </a:pathLst>
            </a:custGeom>
            <a:solidFill>
              <a:srgbClr val="C4C4CD"/>
            </a:solidFill>
          </p:spPr>
          <p:txBody>
            <a:bodyPr wrap="square" lIns="0" tIns="0" rIns="0" bIns="0" rtlCol="0"/>
            <a:lstStyle/>
            <a:p>
              <a:endParaRPr/>
            </a:p>
          </p:txBody>
        </p:sp>
        <p:sp>
          <p:nvSpPr>
            <p:cNvPr id="16" name="object 16"/>
            <p:cNvSpPr/>
            <p:nvPr/>
          </p:nvSpPr>
          <p:spPr>
            <a:xfrm>
              <a:off x="1595628" y="2858261"/>
              <a:ext cx="9061450" cy="475615"/>
            </a:xfrm>
            <a:custGeom>
              <a:avLst/>
              <a:gdLst/>
              <a:ahLst/>
              <a:cxnLst/>
              <a:rect l="l" t="t" r="r" b="b"/>
              <a:pathLst>
                <a:path w="9061450" h="475614">
                  <a:moveTo>
                    <a:pt x="0" y="309372"/>
                  </a:moveTo>
                  <a:lnTo>
                    <a:pt x="1415796" y="309372"/>
                  </a:lnTo>
                  <a:lnTo>
                    <a:pt x="1415796" y="172212"/>
                  </a:lnTo>
                  <a:lnTo>
                    <a:pt x="0" y="172212"/>
                  </a:lnTo>
                  <a:lnTo>
                    <a:pt x="0" y="309372"/>
                  </a:lnTo>
                  <a:close/>
                </a:path>
                <a:path w="9061450" h="475614">
                  <a:moveTo>
                    <a:pt x="2548001" y="475488"/>
                  </a:moveTo>
                  <a:lnTo>
                    <a:pt x="3963797" y="475488"/>
                  </a:lnTo>
                  <a:lnTo>
                    <a:pt x="3963797" y="233172"/>
                  </a:lnTo>
                  <a:lnTo>
                    <a:pt x="2548001" y="233172"/>
                  </a:lnTo>
                  <a:lnTo>
                    <a:pt x="2548001" y="475488"/>
                  </a:lnTo>
                  <a:close/>
                </a:path>
                <a:path w="9061450" h="475614">
                  <a:moveTo>
                    <a:pt x="5096002" y="237744"/>
                  </a:moveTo>
                  <a:lnTo>
                    <a:pt x="6511798" y="237744"/>
                  </a:lnTo>
                  <a:lnTo>
                    <a:pt x="6511798" y="0"/>
                  </a:lnTo>
                  <a:lnTo>
                    <a:pt x="5096002" y="0"/>
                  </a:lnTo>
                  <a:lnTo>
                    <a:pt x="5096002" y="237744"/>
                  </a:lnTo>
                  <a:close/>
                </a:path>
                <a:path w="9061450" h="475614">
                  <a:moveTo>
                    <a:pt x="7645527" y="431292"/>
                  </a:moveTo>
                  <a:lnTo>
                    <a:pt x="9061323" y="431292"/>
                  </a:lnTo>
                  <a:lnTo>
                    <a:pt x="9061323" y="117348"/>
                  </a:lnTo>
                  <a:lnTo>
                    <a:pt x="7645527" y="117348"/>
                  </a:lnTo>
                  <a:lnTo>
                    <a:pt x="7645527" y="431292"/>
                  </a:lnTo>
                  <a:close/>
                </a:path>
              </a:pathLst>
            </a:custGeom>
            <a:ln w="9525">
              <a:solidFill>
                <a:srgbClr val="FFFFFF"/>
              </a:solidFill>
            </a:ln>
          </p:spPr>
          <p:txBody>
            <a:bodyPr wrap="square" lIns="0" tIns="0" rIns="0" bIns="0" rtlCol="0"/>
            <a:lstStyle/>
            <a:p>
              <a:endParaRPr/>
            </a:p>
          </p:txBody>
        </p:sp>
        <p:sp>
          <p:nvSpPr>
            <p:cNvPr id="17" name="object 17"/>
            <p:cNvSpPr/>
            <p:nvPr/>
          </p:nvSpPr>
          <p:spPr>
            <a:xfrm>
              <a:off x="1591056" y="2615869"/>
              <a:ext cx="9061450" cy="475615"/>
            </a:xfrm>
            <a:custGeom>
              <a:avLst/>
              <a:gdLst/>
              <a:ahLst/>
              <a:cxnLst/>
              <a:rect l="l" t="t" r="r" b="b"/>
              <a:pathLst>
                <a:path w="9061450" h="475614">
                  <a:moveTo>
                    <a:pt x="1415796" y="173863"/>
                  </a:moveTo>
                  <a:lnTo>
                    <a:pt x="0" y="173863"/>
                  </a:lnTo>
                  <a:lnTo>
                    <a:pt x="0" y="413842"/>
                  </a:lnTo>
                  <a:lnTo>
                    <a:pt x="1415796" y="413842"/>
                  </a:lnTo>
                  <a:lnTo>
                    <a:pt x="1415796" y="173863"/>
                  </a:lnTo>
                  <a:close/>
                </a:path>
                <a:path w="9061450" h="475614">
                  <a:moveTo>
                    <a:pt x="3963797" y="232244"/>
                  </a:moveTo>
                  <a:lnTo>
                    <a:pt x="2548001" y="232244"/>
                  </a:lnTo>
                  <a:lnTo>
                    <a:pt x="2548001" y="475310"/>
                  </a:lnTo>
                  <a:lnTo>
                    <a:pt x="3963797" y="475310"/>
                  </a:lnTo>
                  <a:lnTo>
                    <a:pt x="3963797" y="232244"/>
                  </a:lnTo>
                  <a:close/>
                </a:path>
                <a:path w="9061450" h="475614">
                  <a:moveTo>
                    <a:pt x="6511798" y="0"/>
                  </a:moveTo>
                  <a:lnTo>
                    <a:pt x="5096002" y="0"/>
                  </a:lnTo>
                  <a:lnTo>
                    <a:pt x="5096002" y="239979"/>
                  </a:lnTo>
                  <a:lnTo>
                    <a:pt x="6511798" y="239979"/>
                  </a:lnTo>
                  <a:lnTo>
                    <a:pt x="6511798" y="0"/>
                  </a:lnTo>
                  <a:close/>
                </a:path>
                <a:path w="9061450" h="475614">
                  <a:moveTo>
                    <a:pt x="9061323" y="110667"/>
                  </a:moveTo>
                  <a:lnTo>
                    <a:pt x="7645527" y="110667"/>
                  </a:lnTo>
                  <a:lnTo>
                    <a:pt x="7645527" y="358343"/>
                  </a:lnTo>
                  <a:lnTo>
                    <a:pt x="9061323" y="358343"/>
                  </a:lnTo>
                  <a:lnTo>
                    <a:pt x="9061323" y="110667"/>
                  </a:lnTo>
                  <a:close/>
                </a:path>
              </a:pathLst>
            </a:custGeom>
            <a:solidFill>
              <a:srgbClr val="C4C4CD"/>
            </a:solidFill>
          </p:spPr>
          <p:txBody>
            <a:bodyPr wrap="square" lIns="0" tIns="0" rIns="0" bIns="0" rtlCol="0"/>
            <a:lstStyle/>
            <a:p>
              <a:endParaRPr/>
            </a:p>
          </p:txBody>
        </p:sp>
        <p:sp>
          <p:nvSpPr>
            <p:cNvPr id="18" name="object 18"/>
            <p:cNvSpPr/>
            <p:nvPr/>
          </p:nvSpPr>
          <p:spPr>
            <a:xfrm>
              <a:off x="1595628" y="2620441"/>
              <a:ext cx="9061450" cy="475615"/>
            </a:xfrm>
            <a:custGeom>
              <a:avLst/>
              <a:gdLst/>
              <a:ahLst/>
              <a:cxnLst/>
              <a:rect l="l" t="t" r="r" b="b"/>
              <a:pathLst>
                <a:path w="9061450" h="475614">
                  <a:moveTo>
                    <a:pt x="0" y="413842"/>
                  </a:moveTo>
                  <a:lnTo>
                    <a:pt x="1415796" y="413842"/>
                  </a:lnTo>
                  <a:lnTo>
                    <a:pt x="1415796" y="173862"/>
                  </a:lnTo>
                  <a:lnTo>
                    <a:pt x="0" y="173862"/>
                  </a:lnTo>
                  <a:lnTo>
                    <a:pt x="0" y="413842"/>
                  </a:lnTo>
                  <a:close/>
                </a:path>
                <a:path w="9061450" h="475614">
                  <a:moveTo>
                    <a:pt x="2548001" y="475310"/>
                  </a:moveTo>
                  <a:lnTo>
                    <a:pt x="3963797" y="475310"/>
                  </a:lnTo>
                  <a:lnTo>
                    <a:pt x="3963797" y="232244"/>
                  </a:lnTo>
                  <a:lnTo>
                    <a:pt x="2548001" y="232244"/>
                  </a:lnTo>
                  <a:lnTo>
                    <a:pt x="2548001" y="475310"/>
                  </a:lnTo>
                  <a:close/>
                </a:path>
                <a:path w="9061450" h="475614">
                  <a:moveTo>
                    <a:pt x="5096002" y="239979"/>
                  </a:moveTo>
                  <a:lnTo>
                    <a:pt x="6511798" y="239979"/>
                  </a:lnTo>
                  <a:lnTo>
                    <a:pt x="6511798" y="0"/>
                  </a:lnTo>
                  <a:lnTo>
                    <a:pt x="5096002" y="0"/>
                  </a:lnTo>
                  <a:lnTo>
                    <a:pt x="5096002" y="239979"/>
                  </a:lnTo>
                  <a:close/>
                </a:path>
                <a:path w="9061450" h="475614">
                  <a:moveTo>
                    <a:pt x="7645527" y="358343"/>
                  </a:moveTo>
                  <a:lnTo>
                    <a:pt x="9061323" y="358343"/>
                  </a:lnTo>
                  <a:lnTo>
                    <a:pt x="9061323" y="110667"/>
                  </a:lnTo>
                  <a:lnTo>
                    <a:pt x="7645527" y="110667"/>
                  </a:lnTo>
                  <a:lnTo>
                    <a:pt x="7645527" y="358343"/>
                  </a:lnTo>
                  <a:close/>
                </a:path>
              </a:pathLst>
            </a:custGeom>
            <a:ln w="9525">
              <a:solidFill>
                <a:srgbClr val="FFFFFF"/>
              </a:solidFill>
            </a:ln>
          </p:spPr>
          <p:txBody>
            <a:bodyPr wrap="square" lIns="0" tIns="0" rIns="0" bIns="0" rtlCol="0"/>
            <a:lstStyle/>
            <a:p>
              <a:endParaRPr/>
            </a:p>
          </p:txBody>
        </p:sp>
        <p:sp>
          <p:nvSpPr>
            <p:cNvPr id="19" name="object 19"/>
            <p:cNvSpPr/>
            <p:nvPr/>
          </p:nvSpPr>
          <p:spPr>
            <a:xfrm>
              <a:off x="1591056" y="2469527"/>
              <a:ext cx="9061450" cy="384175"/>
            </a:xfrm>
            <a:custGeom>
              <a:avLst/>
              <a:gdLst/>
              <a:ahLst/>
              <a:cxnLst/>
              <a:rect l="l" t="t" r="r" b="b"/>
              <a:pathLst>
                <a:path w="9061450" h="384175">
                  <a:moveTo>
                    <a:pt x="1415796" y="255282"/>
                  </a:moveTo>
                  <a:lnTo>
                    <a:pt x="0" y="255282"/>
                  </a:lnTo>
                  <a:lnTo>
                    <a:pt x="0" y="325615"/>
                  </a:lnTo>
                  <a:lnTo>
                    <a:pt x="1415796" y="325615"/>
                  </a:lnTo>
                  <a:lnTo>
                    <a:pt x="1415796" y="255282"/>
                  </a:lnTo>
                  <a:close/>
                </a:path>
                <a:path w="9061450" h="384175">
                  <a:moveTo>
                    <a:pt x="3963797" y="325678"/>
                  </a:moveTo>
                  <a:lnTo>
                    <a:pt x="2548001" y="325678"/>
                  </a:lnTo>
                  <a:lnTo>
                    <a:pt x="2548001" y="383781"/>
                  </a:lnTo>
                  <a:lnTo>
                    <a:pt x="3963797" y="383781"/>
                  </a:lnTo>
                  <a:lnTo>
                    <a:pt x="3963797" y="325678"/>
                  </a:lnTo>
                  <a:close/>
                </a:path>
                <a:path w="9061450" h="384175">
                  <a:moveTo>
                    <a:pt x="6511798" y="0"/>
                  </a:moveTo>
                  <a:lnTo>
                    <a:pt x="5096002" y="0"/>
                  </a:lnTo>
                  <a:lnTo>
                    <a:pt x="5096002" y="152895"/>
                  </a:lnTo>
                  <a:lnTo>
                    <a:pt x="6511798" y="152895"/>
                  </a:lnTo>
                  <a:lnTo>
                    <a:pt x="6511798" y="0"/>
                  </a:lnTo>
                  <a:close/>
                </a:path>
                <a:path w="9061450" h="384175">
                  <a:moveTo>
                    <a:pt x="9061323" y="201853"/>
                  </a:moveTo>
                  <a:lnTo>
                    <a:pt x="7645527" y="201853"/>
                  </a:lnTo>
                  <a:lnTo>
                    <a:pt x="7645527" y="263004"/>
                  </a:lnTo>
                  <a:lnTo>
                    <a:pt x="9061323" y="263004"/>
                  </a:lnTo>
                  <a:lnTo>
                    <a:pt x="9061323" y="201853"/>
                  </a:lnTo>
                  <a:close/>
                </a:path>
              </a:pathLst>
            </a:custGeom>
            <a:solidFill>
              <a:srgbClr val="C4C4CD"/>
            </a:solidFill>
          </p:spPr>
          <p:txBody>
            <a:bodyPr wrap="square" lIns="0" tIns="0" rIns="0" bIns="0" rtlCol="0"/>
            <a:lstStyle/>
            <a:p>
              <a:endParaRPr/>
            </a:p>
          </p:txBody>
        </p:sp>
        <p:sp>
          <p:nvSpPr>
            <p:cNvPr id="20" name="object 20"/>
            <p:cNvSpPr/>
            <p:nvPr/>
          </p:nvSpPr>
          <p:spPr>
            <a:xfrm>
              <a:off x="1595628" y="2474099"/>
              <a:ext cx="9061450" cy="384175"/>
            </a:xfrm>
            <a:custGeom>
              <a:avLst/>
              <a:gdLst/>
              <a:ahLst/>
              <a:cxnLst/>
              <a:rect l="l" t="t" r="r" b="b"/>
              <a:pathLst>
                <a:path w="9061450" h="384175">
                  <a:moveTo>
                    <a:pt x="0" y="325615"/>
                  </a:moveTo>
                  <a:lnTo>
                    <a:pt x="1415796" y="325615"/>
                  </a:lnTo>
                  <a:lnTo>
                    <a:pt x="1415796" y="255282"/>
                  </a:lnTo>
                  <a:lnTo>
                    <a:pt x="0" y="255282"/>
                  </a:lnTo>
                  <a:lnTo>
                    <a:pt x="0" y="325615"/>
                  </a:lnTo>
                  <a:close/>
                </a:path>
                <a:path w="9061450" h="384175">
                  <a:moveTo>
                    <a:pt x="2548001" y="383781"/>
                  </a:moveTo>
                  <a:lnTo>
                    <a:pt x="3963797" y="383781"/>
                  </a:lnTo>
                  <a:lnTo>
                    <a:pt x="3963797" y="325678"/>
                  </a:lnTo>
                  <a:lnTo>
                    <a:pt x="2548001" y="325678"/>
                  </a:lnTo>
                  <a:lnTo>
                    <a:pt x="2548001" y="383781"/>
                  </a:lnTo>
                  <a:close/>
                </a:path>
                <a:path w="9061450" h="384175">
                  <a:moveTo>
                    <a:pt x="5096002" y="152895"/>
                  </a:moveTo>
                  <a:lnTo>
                    <a:pt x="6511798" y="152895"/>
                  </a:lnTo>
                  <a:lnTo>
                    <a:pt x="6511798" y="0"/>
                  </a:lnTo>
                  <a:lnTo>
                    <a:pt x="5096002" y="0"/>
                  </a:lnTo>
                  <a:lnTo>
                    <a:pt x="5096002" y="152895"/>
                  </a:lnTo>
                  <a:close/>
                </a:path>
                <a:path w="9061450" h="384175">
                  <a:moveTo>
                    <a:pt x="7645527" y="263004"/>
                  </a:moveTo>
                  <a:lnTo>
                    <a:pt x="9061323" y="263004"/>
                  </a:lnTo>
                  <a:lnTo>
                    <a:pt x="9061323" y="201853"/>
                  </a:lnTo>
                  <a:lnTo>
                    <a:pt x="7645527" y="201853"/>
                  </a:lnTo>
                  <a:lnTo>
                    <a:pt x="7645527" y="263004"/>
                  </a:lnTo>
                  <a:close/>
                </a:path>
              </a:pathLst>
            </a:custGeom>
            <a:ln w="9525">
              <a:solidFill>
                <a:srgbClr val="FFFFFF"/>
              </a:solidFill>
            </a:ln>
          </p:spPr>
          <p:txBody>
            <a:bodyPr wrap="square" lIns="0" tIns="0" rIns="0" bIns="0" rtlCol="0"/>
            <a:lstStyle/>
            <a:p>
              <a:endParaRPr/>
            </a:p>
          </p:txBody>
        </p:sp>
        <p:sp>
          <p:nvSpPr>
            <p:cNvPr id="21" name="object 21"/>
            <p:cNvSpPr/>
            <p:nvPr/>
          </p:nvSpPr>
          <p:spPr>
            <a:xfrm>
              <a:off x="1591056" y="1847506"/>
              <a:ext cx="9061450" cy="941705"/>
            </a:xfrm>
            <a:custGeom>
              <a:avLst/>
              <a:gdLst/>
              <a:ahLst/>
              <a:cxnLst/>
              <a:rect l="l" t="t" r="r" b="b"/>
              <a:pathLst>
                <a:path w="9061450" h="941705">
                  <a:moveTo>
                    <a:pt x="1415796" y="12"/>
                  </a:moveTo>
                  <a:lnTo>
                    <a:pt x="0" y="12"/>
                  </a:lnTo>
                  <a:lnTo>
                    <a:pt x="0" y="872070"/>
                  </a:lnTo>
                  <a:lnTo>
                    <a:pt x="1415796" y="872070"/>
                  </a:lnTo>
                  <a:lnTo>
                    <a:pt x="1415796" y="12"/>
                  </a:lnTo>
                  <a:close/>
                </a:path>
                <a:path w="9061450" h="941705">
                  <a:moveTo>
                    <a:pt x="3963797" y="38"/>
                  </a:moveTo>
                  <a:lnTo>
                    <a:pt x="2548001" y="38"/>
                  </a:lnTo>
                  <a:lnTo>
                    <a:pt x="2548001" y="941666"/>
                  </a:lnTo>
                  <a:lnTo>
                    <a:pt x="3963797" y="941666"/>
                  </a:lnTo>
                  <a:lnTo>
                    <a:pt x="3963797" y="38"/>
                  </a:lnTo>
                  <a:close/>
                </a:path>
                <a:path w="9061450" h="941705">
                  <a:moveTo>
                    <a:pt x="6511671" y="101"/>
                  </a:moveTo>
                  <a:lnTo>
                    <a:pt x="5096002" y="101"/>
                  </a:lnTo>
                  <a:lnTo>
                    <a:pt x="5096002" y="619594"/>
                  </a:lnTo>
                  <a:lnTo>
                    <a:pt x="6511671" y="619594"/>
                  </a:lnTo>
                  <a:lnTo>
                    <a:pt x="6511671" y="101"/>
                  </a:lnTo>
                  <a:close/>
                </a:path>
                <a:path w="9061450" h="941705">
                  <a:moveTo>
                    <a:pt x="9061323" y="0"/>
                  </a:moveTo>
                  <a:lnTo>
                    <a:pt x="7645527" y="0"/>
                  </a:lnTo>
                  <a:lnTo>
                    <a:pt x="7645527" y="819111"/>
                  </a:lnTo>
                  <a:lnTo>
                    <a:pt x="9061323" y="819111"/>
                  </a:lnTo>
                  <a:lnTo>
                    <a:pt x="9061323" y="0"/>
                  </a:lnTo>
                  <a:close/>
                </a:path>
              </a:pathLst>
            </a:custGeom>
            <a:solidFill>
              <a:srgbClr val="C4C4CD"/>
            </a:solidFill>
          </p:spPr>
          <p:txBody>
            <a:bodyPr wrap="square" lIns="0" tIns="0" rIns="0" bIns="0" rtlCol="0"/>
            <a:lstStyle/>
            <a:p>
              <a:endParaRPr/>
            </a:p>
          </p:txBody>
        </p:sp>
        <p:sp>
          <p:nvSpPr>
            <p:cNvPr id="22" name="object 22"/>
            <p:cNvSpPr/>
            <p:nvPr/>
          </p:nvSpPr>
          <p:spPr>
            <a:xfrm>
              <a:off x="1595628" y="1852066"/>
              <a:ext cx="9061450" cy="941705"/>
            </a:xfrm>
            <a:custGeom>
              <a:avLst/>
              <a:gdLst/>
              <a:ahLst/>
              <a:cxnLst/>
              <a:rect l="l" t="t" r="r" b="b"/>
              <a:pathLst>
                <a:path w="9061450" h="941705">
                  <a:moveTo>
                    <a:pt x="0" y="872083"/>
                  </a:moveTo>
                  <a:lnTo>
                    <a:pt x="1415796" y="872083"/>
                  </a:lnTo>
                  <a:lnTo>
                    <a:pt x="1415796" y="25"/>
                  </a:lnTo>
                  <a:lnTo>
                    <a:pt x="0" y="25"/>
                  </a:lnTo>
                  <a:lnTo>
                    <a:pt x="0" y="872083"/>
                  </a:lnTo>
                  <a:close/>
                </a:path>
                <a:path w="9061450" h="941705">
                  <a:moveTo>
                    <a:pt x="2548001" y="941679"/>
                  </a:moveTo>
                  <a:lnTo>
                    <a:pt x="3963797" y="941679"/>
                  </a:lnTo>
                  <a:lnTo>
                    <a:pt x="3963797" y="50"/>
                  </a:lnTo>
                  <a:lnTo>
                    <a:pt x="2548001" y="50"/>
                  </a:lnTo>
                  <a:lnTo>
                    <a:pt x="2548001" y="941679"/>
                  </a:lnTo>
                  <a:close/>
                </a:path>
                <a:path w="9061450" h="941705">
                  <a:moveTo>
                    <a:pt x="5096002" y="619607"/>
                  </a:moveTo>
                  <a:lnTo>
                    <a:pt x="6511798" y="619607"/>
                  </a:lnTo>
                  <a:lnTo>
                    <a:pt x="6511798" y="114"/>
                  </a:lnTo>
                  <a:lnTo>
                    <a:pt x="5096002" y="114"/>
                  </a:lnTo>
                  <a:lnTo>
                    <a:pt x="5096002" y="619607"/>
                  </a:lnTo>
                  <a:close/>
                </a:path>
                <a:path w="9061450" h="941705">
                  <a:moveTo>
                    <a:pt x="7645527" y="819124"/>
                  </a:moveTo>
                  <a:lnTo>
                    <a:pt x="9061323" y="819124"/>
                  </a:lnTo>
                  <a:lnTo>
                    <a:pt x="9061323" y="0"/>
                  </a:lnTo>
                  <a:lnTo>
                    <a:pt x="7645527" y="0"/>
                  </a:lnTo>
                  <a:lnTo>
                    <a:pt x="7645527" y="819124"/>
                  </a:lnTo>
                  <a:close/>
                </a:path>
              </a:pathLst>
            </a:custGeom>
            <a:ln w="9525">
              <a:solidFill>
                <a:srgbClr val="FFFFFF"/>
              </a:solidFill>
            </a:ln>
          </p:spPr>
          <p:txBody>
            <a:bodyPr wrap="square" lIns="0" tIns="0" rIns="0" bIns="0" rtlCol="0"/>
            <a:lstStyle/>
            <a:p>
              <a:endParaRPr/>
            </a:p>
          </p:txBody>
        </p:sp>
        <p:sp>
          <p:nvSpPr>
            <p:cNvPr id="23" name="object 23"/>
            <p:cNvSpPr/>
            <p:nvPr/>
          </p:nvSpPr>
          <p:spPr>
            <a:xfrm>
              <a:off x="1028700" y="1852168"/>
              <a:ext cx="0" cy="3475990"/>
            </a:xfrm>
            <a:custGeom>
              <a:avLst/>
              <a:gdLst/>
              <a:ahLst/>
              <a:cxnLst/>
              <a:rect l="l" t="t" r="r" b="b"/>
              <a:pathLst>
                <a:path h="3475990">
                  <a:moveTo>
                    <a:pt x="0" y="3475482"/>
                  </a:moveTo>
                  <a:lnTo>
                    <a:pt x="0" y="0"/>
                  </a:lnTo>
                </a:path>
              </a:pathLst>
            </a:custGeom>
            <a:ln w="3175">
              <a:solidFill>
                <a:srgbClr val="747480"/>
              </a:solidFill>
            </a:ln>
          </p:spPr>
          <p:txBody>
            <a:bodyPr wrap="square" lIns="0" tIns="0" rIns="0" bIns="0" rtlCol="0"/>
            <a:lstStyle/>
            <a:p>
              <a:endParaRPr/>
            </a:p>
          </p:txBody>
        </p:sp>
        <p:sp>
          <p:nvSpPr>
            <p:cNvPr id="24" name="object 24"/>
            <p:cNvSpPr/>
            <p:nvPr/>
          </p:nvSpPr>
          <p:spPr>
            <a:xfrm>
              <a:off x="982980" y="5327650"/>
              <a:ext cx="45720" cy="0"/>
            </a:xfrm>
            <a:custGeom>
              <a:avLst/>
              <a:gdLst/>
              <a:ahLst/>
              <a:cxnLst/>
              <a:rect l="l" t="t" r="r" b="b"/>
              <a:pathLst>
                <a:path w="45719">
                  <a:moveTo>
                    <a:pt x="0" y="0"/>
                  </a:moveTo>
                  <a:lnTo>
                    <a:pt x="45364" y="0"/>
                  </a:lnTo>
                </a:path>
              </a:pathLst>
            </a:custGeom>
            <a:ln w="3175">
              <a:solidFill>
                <a:srgbClr val="747480"/>
              </a:solidFill>
            </a:ln>
          </p:spPr>
          <p:txBody>
            <a:bodyPr wrap="square" lIns="0" tIns="0" rIns="0" bIns="0" rtlCol="0"/>
            <a:lstStyle/>
            <a:p>
              <a:endParaRPr/>
            </a:p>
          </p:txBody>
        </p:sp>
        <p:sp>
          <p:nvSpPr>
            <p:cNvPr id="25" name="object 25"/>
            <p:cNvSpPr/>
            <p:nvPr/>
          </p:nvSpPr>
          <p:spPr>
            <a:xfrm>
              <a:off x="982980" y="4633086"/>
              <a:ext cx="45720" cy="0"/>
            </a:xfrm>
            <a:custGeom>
              <a:avLst/>
              <a:gdLst/>
              <a:ahLst/>
              <a:cxnLst/>
              <a:rect l="l" t="t" r="r" b="b"/>
              <a:pathLst>
                <a:path w="45719">
                  <a:moveTo>
                    <a:pt x="0" y="0"/>
                  </a:moveTo>
                  <a:lnTo>
                    <a:pt x="45364" y="0"/>
                  </a:lnTo>
                </a:path>
              </a:pathLst>
            </a:custGeom>
            <a:ln w="3175">
              <a:solidFill>
                <a:srgbClr val="747480"/>
              </a:solidFill>
            </a:ln>
          </p:spPr>
          <p:txBody>
            <a:bodyPr wrap="square" lIns="0" tIns="0" rIns="0" bIns="0" rtlCol="0"/>
            <a:lstStyle/>
            <a:p>
              <a:endParaRPr/>
            </a:p>
          </p:txBody>
        </p:sp>
        <p:sp>
          <p:nvSpPr>
            <p:cNvPr id="26" name="object 26"/>
            <p:cNvSpPr/>
            <p:nvPr/>
          </p:nvSpPr>
          <p:spPr>
            <a:xfrm>
              <a:off x="982980" y="3938016"/>
              <a:ext cx="45720" cy="0"/>
            </a:xfrm>
            <a:custGeom>
              <a:avLst/>
              <a:gdLst/>
              <a:ahLst/>
              <a:cxnLst/>
              <a:rect l="l" t="t" r="r" b="b"/>
              <a:pathLst>
                <a:path w="45719">
                  <a:moveTo>
                    <a:pt x="0" y="0"/>
                  </a:moveTo>
                  <a:lnTo>
                    <a:pt x="45364" y="0"/>
                  </a:lnTo>
                </a:path>
              </a:pathLst>
            </a:custGeom>
            <a:ln w="3175">
              <a:solidFill>
                <a:srgbClr val="747480"/>
              </a:solidFill>
            </a:ln>
          </p:spPr>
          <p:txBody>
            <a:bodyPr wrap="square" lIns="0" tIns="0" rIns="0" bIns="0" rtlCol="0"/>
            <a:lstStyle/>
            <a:p>
              <a:endParaRPr/>
            </a:p>
          </p:txBody>
        </p:sp>
        <p:sp>
          <p:nvSpPr>
            <p:cNvPr id="27" name="object 27"/>
            <p:cNvSpPr/>
            <p:nvPr/>
          </p:nvSpPr>
          <p:spPr>
            <a:xfrm>
              <a:off x="982980" y="3243072"/>
              <a:ext cx="45720" cy="0"/>
            </a:xfrm>
            <a:custGeom>
              <a:avLst/>
              <a:gdLst/>
              <a:ahLst/>
              <a:cxnLst/>
              <a:rect l="l" t="t" r="r" b="b"/>
              <a:pathLst>
                <a:path w="45719">
                  <a:moveTo>
                    <a:pt x="0" y="0"/>
                  </a:moveTo>
                  <a:lnTo>
                    <a:pt x="45364" y="0"/>
                  </a:lnTo>
                </a:path>
              </a:pathLst>
            </a:custGeom>
            <a:ln w="3175">
              <a:solidFill>
                <a:srgbClr val="747480"/>
              </a:solidFill>
            </a:ln>
          </p:spPr>
          <p:txBody>
            <a:bodyPr wrap="square" lIns="0" tIns="0" rIns="0" bIns="0" rtlCol="0"/>
            <a:lstStyle/>
            <a:p>
              <a:endParaRPr/>
            </a:p>
          </p:txBody>
        </p:sp>
        <p:sp>
          <p:nvSpPr>
            <p:cNvPr id="28" name="object 28"/>
            <p:cNvSpPr/>
            <p:nvPr/>
          </p:nvSpPr>
          <p:spPr>
            <a:xfrm>
              <a:off x="982980" y="2546604"/>
              <a:ext cx="45720" cy="0"/>
            </a:xfrm>
            <a:custGeom>
              <a:avLst/>
              <a:gdLst/>
              <a:ahLst/>
              <a:cxnLst/>
              <a:rect l="l" t="t" r="r" b="b"/>
              <a:pathLst>
                <a:path w="45719">
                  <a:moveTo>
                    <a:pt x="0" y="0"/>
                  </a:moveTo>
                  <a:lnTo>
                    <a:pt x="45364" y="0"/>
                  </a:lnTo>
                </a:path>
              </a:pathLst>
            </a:custGeom>
            <a:ln w="3175">
              <a:solidFill>
                <a:srgbClr val="747480"/>
              </a:solidFill>
            </a:ln>
          </p:spPr>
          <p:txBody>
            <a:bodyPr wrap="square" lIns="0" tIns="0" rIns="0" bIns="0" rtlCol="0"/>
            <a:lstStyle/>
            <a:p>
              <a:endParaRPr/>
            </a:p>
          </p:txBody>
        </p:sp>
        <p:sp>
          <p:nvSpPr>
            <p:cNvPr id="29" name="object 29"/>
            <p:cNvSpPr/>
            <p:nvPr/>
          </p:nvSpPr>
          <p:spPr>
            <a:xfrm>
              <a:off x="982980" y="1852168"/>
              <a:ext cx="45720" cy="0"/>
            </a:xfrm>
            <a:custGeom>
              <a:avLst/>
              <a:gdLst/>
              <a:ahLst/>
              <a:cxnLst/>
              <a:rect l="l" t="t" r="r" b="b"/>
              <a:pathLst>
                <a:path w="45719">
                  <a:moveTo>
                    <a:pt x="0" y="0"/>
                  </a:moveTo>
                  <a:lnTo>
                    <a:pt x="45364" y="0"/>
                  </a:lnTo>
                </a:path>
              </a:pathLst>
            </a:custGeom>
            <a:ln w="3175">
              <a:solidFill>
                <a:srgbClr val="747480"/>
              </a:solidFill>
            </a:ln>
          </p:spPr>
          <p:txBody>
            <a:bodyPr wrap="square" lIns="0" tIns="0" rIns="0" bIns="0" rtlCol="0"/>
            <a:lstStyle/>
            <a:p>
              <a:endParaRPr/>
            </a:p>
          </p:txBody>
        </p:sp>
        <p:sp>
          <p:nvSpPr>
            <p:cNvPr id="30" name="object 30"/>
            <p:cNvSpPr/>
            <p:nvPr/>
          </p:nvSpPr>
          <p:spPr>
            <a:xfrm>
              <a:off x="1028700" y="5327650"/>
              <a:ext cx="10195560" cy="0"/>
            </a:xfrm>
            <a:custGeom>
              <a:avLst/>
              <a:gdLst/>
              <a:ahLst/>
              <a:cxnLst/>
              <a:rect l="l" t="t" r="r" b="b"/>
              <a:pathLst>
                <a:path w="10195560">
                  <a:moveTo>
                    <a:pt x="0" y="0"/>
                  </a:moveTo>
                  <a:lnTo>
                    <a:pt x="10195560" y="0"/>
                  </a:lnTo>
                </a:path>
              </a:pathLst>
            </a:custGeom>
            <a:ln w="3175">
              <a:solidFill>
                <a:srgbClr val="747480"/>
              </a:solidFill>
            </a:ln>
          </p:spPr>
          <p:txBody>
            <a:bodyPr wrap="square" lIns="0" tIns="0" rIns="0" bIns="0" rtlCol="0"/>
            <a:lstStyle/>
            <a:p>
              <a:endParaRPr/>
            </a:p>
          </p:txBody>
        </p:sp>
      </p:grpSp>
      <p:sp>
        <p:nvSpPr>
          <p:cNvPr id="31" name="object 31"/>
          <p:cNvSpPr txBox="1"/>
          <p:nvPr/>
        </p:nvSpPr>
        <p:spPr>
          <a:xfrm>
            <a:off x="660171" y="5209413"/>
            <a:ext cx="241935" cy="212090"/>
          </a:xfrm>
          <a:prstGeom prst="rect">
            <a:avLst/>
          </a:prstGeom>
        </p:spPr>
        <p:txBody>
          <a:bodyPr vert="horz" wrap="square" lIns="0" tIns="15875" rIns="0" bIns="0" rtlCol="0">
            <a:spAutoFit/>
          </a:bodyPr>
          <a:lstStyle/>
          <a:p>
            <a:pPr marL="12700">
              <a:lnSpc>
                <a:spcPct val="100000"/>
              </a:lnSpc>
              <a:spcBef>
                <a:spcPts val="125"/>
              </a:spcBef>
            </a:pPr>
            <a:r>
              <a:rPr sz="1200" spc="-25" dirty="0">
                <a:solidFill>
                  <a:srgbClr val="1A1A22"/>
                </a:solidFill>
                <a:latin typeface="Arial"/>
                <a:cs typeface="Arial"/>
              </a:rPr>
              <a:t>0%</a:t>
            </a:r>
            <a:endParaRPr sz="1200">
              <a:latin typeface="Arial"/>
              <a:cs typeface="Arial"/>
            </a:endParaRPr>
          </a:p>
        </p:txBody>
      </p:sp>
      <p:sp>
        <p:nvSpPr>
          <p:cNvPr id="32" name="object 32"/>
          <p:cNvSpPr txBox="1"/>
          <p:nvPr/>
        </p:nvSpPr>
        <p:spPr>
          <a:xfrm>
            <a:off x="575348" y="4511357"/>
            <a:ext cx="324485" cy="212725"/>
          </a:xfrm>
          <a:prstGeom prst="rect">
            <a:avLst/>
          </a:prstGeom>
        </p:spPr>
        <p:txBody>
          <a:bodyPr vert="horz" wrap="square" lIns="0" tIns="15875" rIns="0" bIns="0" rtlCol="0">
            <a:spAutoFit/>
          </a:bodyPr>
          <a:lstStyle/>
          <a:p>
            <a:pPr marL="12700">
              <a:lnSpc>
                <a:spcPct val="100000"/>
              </a:lnSpc>
              <a:spcBef>
                <a:spcPts val="125"/>
              </a:spcBef>
            </a:pPr>
            <a:r>
              <a:rPr sz="1200" spc="-25" dirty="0">
                <a:solidFill>
                  <a:srgbClr val="1A1A22"/>
                </a:solidFill>
                <a:latin typeface="Arial"/>
                <a:cs typeface="Arial"/>
              </a:rPr>
              <a:t>20%</a:t>
            </a:r>
            <a:endParaRPr sz="1200">
              <a:latin typeface="Arial"/>
              <a:cs typeface="Arial"/>
            </a:endParaRPr>
          </a:p>
        </p:txBody>
      </p:sp>
      <p:sp>
        <p:nvSpPr>
          <p:cNvPr id="33" name="object 33"/>
          <p:cNvSpPr txBox="1"/>
          <p:nvPr/>
        </p:nvSpPr>
        <p:spPr>
          <a:xfrm>
            <a:off x="575348" y="3813619"/>
            <a:ext cx="324485" cy="212725"/>
          </a:xfrm>
          <a:prstGeom prst="rect">
            <a:avLst/>
          </a:prstGeom>
        </p:spPr>
        <p:txBody>
          <a:bodyPr vert="horz" wrap="square" lIns="0" tIns="15875" rIns="0" bIns="0" rtlCol="0">
            <a:spAutoFit/>
          </a:bodyPr>
          <a:lstStyle/>
          <a:p>
            <a:pPr marL="12700">
              <a:lnSpc>
                <a:spcPct val="100000"/>
              </a:lnSpc>
              <a:spcBef>
                <a:spcPts val="125"/>
              </a:spcBef>
            </a:pPr>
            <a:r>
              <a:rPr sz="1200" spc="-25" dirty="0">
                <a:solidFill>
                  <a:srgbClr val="1A1A22"/>
                </a:solidFill>
                <a:latin typeface="Arial"/>
                <a:cs typeface="Arial"/>
              </a:rPr>
              <a:t>40%</a:t>
            </a:r>
            <a:endParaRPr sz="1200">
              <a:latin typeface="Arial"/>
              <a:cs typeface="Arial"/>
            </a:endParaRPr>
          </a:p>
        </p:txBody>
      </p:sp>
      <p:sp>
        <p:nvSpPr>
          <p:cNvPr id="34" name="object 34"/>
          <p:cNvSpPr txBox="1"/>
          <p:nvPr/>
        </p:nvSpPr>
        <p:spPr>
          <a:xfrm>
            <a:off x="575348" y="3115754"/>
            <a:ext cx="324485" cy="212725"/>
          </a:xfrm>
          <a:prstGeom prst="rect">
            <a:avLst/>
          </a:prstGeom>
        </p:spPr>
        <p:txBody>
          <a:bodyPr vert="horz" wrap="square" lIns="0" tIns="15875" rIns="0" bIns="0" rtlCol="0">
            <a:spAutoFit/>
          </a:bodyPr>
          <a:lstStyle/>
          <a:p>
            <a:pPr marL="12700">
              <a:lnSpc>
                <a:spcPct val="100000"/>
              </a:lnSpc>
              <a:spcBef>
                <a:spcPts val="125"/>
              </a:spcBef>
            </a:pPr>
            <a:r>
              <a:rPr sz="1200" spc="-25" dirty="0">
                <a:solidFill>
                  <a:srgbClr val="1A1A22"/>
                </a:solidFill>
                <a:latin typeface="Arial"/>
                <a:cs typeface="Arial"/>
              </a:rPr>
              <a:t>60%</a:t>
            </a:r>
            <a:endParaRPr sz="1200">
              <a:latin typeface="Arial"/>
              <a:cs typeface="Arial"/>
            </a:endParaRPr>
          </a:p>
        </p:txBody>
      </p:sp>
      <p:sp>
        <p:nvSpPr>
          <p:cNvPr id="35" name="object 35"/>
          <p:cNvSpPr txBox="1"/>
          <p:nvPr/>
        </p:nvSpPr>
        <p:spPr>
          <a:xfrm>
            <a:off x="575348" y="2418016"/>
            <a:ext cx="324485" cy="212725"/>
          </a:xfrm>
          <a:prstGeom prst="rect">
            <a:avLst/>
          </a:prstGeom>
        </p:spPr>
        <p:txBody>
          <a:bodyPr vert="horz" wrap="square" lIns="0" tIns="15875" rIns="0" bIns="0" rtlCol="0">
            <a:spAutoFit/>
          </a:bodyPr>
          <a:lstStyle/>
          <a:p>
            <a:pPr marL="12700">
              <a:lnSpc>
                <a:spcPct val="100000"/>
              </a:lnSpc>
              <a:spcBef>
                <a:spcPts val="125"/>
              </a:spcBef>
            </a:pPr>
            <a:r>
              <a:rPr sz="1200" spc="-25" dirty="0">
                <a:solidFill>
                  <a:srgbClr val="1A1A22"/>
                </a:solidFill>
                <a:latin typeface="Arial"/>
                <a:cs typeface="Arial"/>
              </a:rPr>
              <a:t>80%</a:t>
            </a:r>
            <a:endParaRPr sz="1200">
              <a:latin typeface="Arial"/>
              <a:cs typeface="Arial"/>
            </a:endParaRPr>
          </a:p>
        </p:txBody>
      </p:sp>
      <p:sp>
        <p:nvSpPr>
          <p:cNvPr id="36" name="object 36"/>
          <p:cNvSpPr txBox="1"/>
          <p:nvPr/>
        </p:nvSpPr>
        <p:spPr>
          <a:xfrm>
            <a:off x="490537" y="1720849"/>
            <a:ext cx="406400" cy="212090"/>
          </a:xfrm>
          <a:prstGeom prst="rect">
            <a:avLst/>
          </a:prstGeom>
        </p:spPr>
        <p:txBody>
          <a:bodyPr vert="horz" wrap="square" lIns="0" tIns="15875" rIns="0" bIns="0" rtlCol="0">
            <a:spAutoFit/>
          </a:bodyPr>
          <a:lstStyle/>
          <a:p>
            <a:pPr marL="12700">
              <a:lnSpc>
                <a:spcPct val="100000"/>
              </a:lnSpc>
              <a:spcBef>
                <a:spcPts val="125"/>
              </a:spcBef>
            </a:pPr>
            <a:r>
              <a:rPr sz="1200" spc="-20" dirty="0">
                <a:solidFill>
                  <a:srgbClr val="1A1A22"/>
                </a:solidFill>
                <a:latin typeface="Arial"/>
                <a:cs typeface="Arial"/>
              </a:rPr>
              <a:t>100%</a:t>
            </a:r>
            <a:endParaRPr sz="1200">
              <a:latin typeface="Arial"/>
              <a:cs typeface="Arial"/>
            </a:endParaRPr>
          </a:p>
        </p:txBody>
      </p:sp>
      <p:sp>
        <p:nvSpPr>
          <p:cNvPr id="37" name="object 37"/>
          <p:cNvSpPr txBox="1"/>
          <p:nvPr/>
        </p:nvSpPr>
        <p:spPr>
          <a:xfrm>
            <a:off x="1781682" y="3375977"/>
            <a:ext cx="1019810" cy="377190"/>
          </a:xfrm>
          <a:prstGeom prst="rect">
            <a:avLst/>
          </a:prstGeom>
        </p:spPr>
        <p:txBody>
          <a:bodyPr vert="horz" wrap="square" lIns="0" tIns="36195" rIns="0" bIns="0" rtlCol="0">
            <a:spAutoFit/>
          </a:bodyPr>
          <a:lstStyle/>
          <a:p>
            <a:pPr marL="363220" marR="5080" indent="-351155">
              <a:lnSpc>
                <a:spcPts val="1300"/>
              </a:lnSpc>
              <a:spcBef>
                <a:spcPts val="285"/>
              </a:spcBef>
            </a:pPr>
            <a:r>
              <a:rPr sz="1200" dirty="0">
                <a:solidFill>
                  <a:srgbClr val="1A1A22"/>
                </a:solidFill>
                <a:latin typeface="Arial"/>
                <a:cs typeface="Arial"/>
              </a:rPr>
              <a:t>Fringe</a:t>
            </a:r>
            <a:r>
              <a:rPr sz="1200" spc="-75" dirty="0">
                <a:solidFill>
                  <a:srgbClr val="1A1A22"/>
                </a:solidFill>
                <a:latin typeface="Arial"/>
                <a:cs typeface="Arial"/>
              </a:rPr>
              <a:t> </a:t>
            </a:r>
            <a:r>
              <a:rPr sz="1200" spc="-10" dirty="0">
                <a:solidFill>
                  <a:srgbClr val="1A1A22"/>
                </a:solidFill>
                <a:latin typeface="Arial"/>
                <a:cs typeface="Arial"/>
              </a:rPr>
              <a:t>benefits </a:t>
            </a:r>
            <a:r>
              <a:rPr sz="1200" spc="-25" dirty="0">
                <a:solidFill>
                  <a:srgbClr val="1A1A22"/>
                </a:solidFill>
                <a:latin typeface="Arial"/>
                <a:cs typeface="Arial"/>
              </a:rPr>
              <a:t>24%</a:t>
            </a:r>
            <a:endParaRPr sz="1200">
              <a:latin typeface="Arial"/>
              <a:cs typeface="Arial"/>
            </a:endParaRPr>
          </a:p>
        </p:txBody>
      </p:sp>
      <p:sp>
        <p:nvSpPr>
          <p:cNvPr id="38" name="object 38"/>
          <p:cNvSpPr/>
          <p:nvPr/>
        </p:nvSpPr>
        <p:spPr>
          <a:xfrm>
            <a:off x="1673352" y="2688983"/>
            <a:ext cx="1243330" cy="521334"/>
          </a:xfrm>
          <a:custGeom>
            <a:avLst/>
            <a:gdLst/>
            <a:ahLst/>
            <a:cxnLst/>
            <a:rect l="l" t="t" r="r" b="b"/>
            <a:pathLst>
              <a:path w="1243330" h="521335">
                <a:moveTo>
                  <a:pt x="958291" y="0"/>
                </a:moveTo>
                <a:lnTo>
                  <a:pt x="283337" y="0"/>
                </a:lnTo>
                <a:lnTo>
                  <a:pt x="283337" y="137528"/>
                </a:lnTo>
                <a:lnTo>
                  <a:pt x="958291" y="137528"/>
                </a:lnTo>
                <a:lnTo>
                  <a:pt x="958291" y="0"/>
                </a:lnTo>
                <a:close/>
              </a:path>
              <a:path w="1243330" h="521335">
                <a:moveTo>
                  <a:pt x="1243253" y="300634"/>
                </a:moveTo>
                <a:lnTo>
                  <a:pt x="0" y="300634"/>
                </a:lnTo>
                <a:lnTo>
                  <a:pt x="0" y="521322"/>
                </a:lnTo>
                <a:lnTo>
                  <a:pt x="1243253" y="521322"/>
                </a:lnTo>
                <a:lnTo>
                  <a:pt x="1243253" y="300634"/>
                </a:lnTo>
                <a:close/>
              </a:path>
            </a:pathLst>
          </a:custGeom>
          <a:solidFill>
            <a:srgbClr val="C4C4CD"/>
          </a:solidFill>
        </p:spPr>
        <p:txBody>
          <a:bodyPr wrap="square" lIns="0" tIns="0" rIns="0" bIns="0" rtlCol="0"/>
          <a:lstStyle/>
          <a:p>
            <a:endParaRPr/>
          </a:p>
        </p:txBody>
      </p:sp>
      <p:sp>
        <p:nvSpPr>
          <p:cNvPr id="39" name="object 39"/>
          <p:cNvSpPr txBox="1"/>
          <p:nvPr/>
        </p:nvSpPr>
        <p:spPr>
          <a:xfrm>
            <a:off x="1695323" y="2661793"/>
            <a:ext cx="1212850" cy="558800"/>
          </a:xfrm>
          <a:prstGeom prst="rect">
            <a:avLst/>
          </a:prstGeom>
        </p:spPr>
        <p:txBody>
          <a:bodyPr vert="horz" wrap="square" lIns="0" tIns="13335" rIns="0" bIns="0" rtlCol="0">
            <a:spAutoFit/>
          </a:bodyPr>
          <a:lstStyle/>
          <a:p>
            <a:pPr marR="1270" algn="ctr">
              <a:lnSpc>
                <a:spcPct val="100000"/>
              </a:lnSpc>
              <a:spcBef>
                <a:spcPts val="105"/>
              </a:spcBef>
            </a:pPr>
            <a:r>
              <a:rPr sz="1000" spc="-10" dirty="0">
                <a:solidFill>
                  <a:srgbClr val="1A1A22"/>
                </a:solidFill>
                <a:latin typeface="Arial"/>
                <a:cs typeface="Arial"/>
              </a:rPr>
              <a:t>Interest </a:t>
            </a:r>
            <a:r>
              <a:rPr sz="1000" spc="-25" dirty="0">
                <a:solidFill>
                  <a:srgbClr val="1A1A22"/>
                </a:solidFill>
                <a:latin typeface="Arial"/>
                <a:cs typeface="Arial"/>
              </a:rPr>
              <a:t>2%</a:t>
            </a:r>
            <a:endParaRPr sz="1000">
              <a:latin typeface="Arial"/>
              <a:cs typeface="Arial"/>
            </a:endParaRPr>
          </a:p>
          <a:p>
            <a:pPr marL="3810" algn="ctr">
              <a:lnSpc>
                <a:spcPts val="1170"/>
              </a:lnSpc>
              <a:spcBef>
                <a:spcPts val="25"/>
              </a:spcBef>
            </a:pPr>
            <a:r>
              <a:rPr sz="1000" spc="-10" dirty="0">
                <a:solidFill>
                  <a:srgbClr val="1A1A22"/>
                </a:solidFill>
                <a:latin typeface="Arial"/>
                <a:cs typeface="Arial"/>
              </a:rPr>
              <a:t>Depreciation</a:t>
            </a:r>
            <a:r>
              <a:rPr sz="1000" spc="-20" dirty="0">
                <a:solidFill>
                  <a:srgbClr val="1A1A22"/>
                </a:solidFill>
                <a:latin typeface="Arial"/>
                <a:cs typeface="Arial"/>
              </a:rPr>
              <a:t> </a:t>
            </a:r>
            <a:r>
              <a:rPr sz="1000" spc="-25" dirty="0">
                <a:solidFill>
                  <a:srgbClr val="1A1A22"/>
                </a:solidFill>
                <a:latin typeface="Arial"/>
                <a:cs typeface="Arial"/>
              </a:rPr>
              <a:t>7%</a:t>
            </a:r>
            <a:endParaRPr sz="1000">
              <a:latin typeface="Arial"/>
              <a:cs typeface="Arial"/>
            </a:endParaRPr>
          </a:p>
          <a:p>
            <a:pPr algn="ctr">
              <a:lnSpc>
                <a:spcPts val="880"/>
              </a:lnSpc>
            </a:pPr>
            <a:r>
              <a:rPr sz="800" dirty="0">
                <a:solidFill>
                  <a:srgbClr val="1A1A22"/>
                </a:solidFill>
                <a:latin typeface="Arial"/>
                <a:cs typeface="Arial"/>
              </a:rPr>
              <a:t>Operations</a:t>
            </a:r>
            <a:r>
              <a:rPr sz="800" spc="-35" dirty="0">
                <a:solidFill>
                  <a:srgbClr val="1A1A22"/>
                </a:solidFill>
                <a:latin typeface="Arial"/>
                <a:cs typeface="Arial"/>
              </a:rPr>
              <a:t> </a:t>
            </a:r>
            <a:r>
              <a:rPr sz="800" dirty="0">
                <a:solidFill>
                  <a:srgbClr val="1A1A22"/>
                </a:solidFill>
                <a:latin typeface="Arial"/>
                <a:cs typeface="Arial"/>
              </a:rPr>
              <a:t>&amp;</a:t>
            </a:r>
            <a:r>
              <a:rPr sz="800" spc="-50" dirty="0">
                <a:solidFill>
                  <a:srgbClr val="1A1A22"/>
                </a:solidFill>
                <a:latin typeface="Arial"/>
                <a:cs typeface="Arial"/>
              </a:rPr>
              <a:t> </a:t>
            </a:r>
            <a:r>
              <a:rPr sz="800" spc="-10" dirty="0">
                <a:solidFill>
                  <a:srgbClr val="1A1A22"/>
                </a:solidFill>
                <a:latin typeface="Arial"/>
                <a:cs typeface="Arial"/>
              </a:rPr>
              <a:t>maintenance</a:t>
            </a:r>
            <a:endParaRPr sz="800">
              <a:latin typeface="Arial"/>
              <a:cs typeface="Arial"/>
            </a:endParaRPr>
          </a:p>
          <a:p>
            <a:pPr marL="5080" algn="ctr">
              <a:lnSpc>
                <a:spcPts val="915"/>
              </a:lnSpc>
            </a:pPr>
            <a:r>
              <a:rPr sz="800" dirty="0">
                <a:solidFill>
                  <a:srgbClr val="1A1A22"/>
                </a:solidFill>
                <a:latin typeface="Arial"/>
                <a:cs typeface="Arial"/>
              </a:rPr>
              <a:t>of</a:t>
            </a:r>
            <a:r>
              <a:rPr sz="800" spc="-25" dirty="0">
                <a:solidFill>
                  <a:srgbClr val="1A1A22"/>
                </a:solidFill>
                <a:latin typeface="Arial"/>
                <a:cs typeface="Arial"/>
              </a:rPr>
              <a:t> </a:t>
            </a:r>
            <a:r>
              <a:rPr sz="800" dirty="0">
                <a:solidFill>
                  <a:srgbClr val="1A1A22"/>
                </a:solidFill>
                <a:latin typeface="Arial"/>
                <a:cs typeface="Arial"/>
              </a:rPr>
              <a:t>plant</a:t>
            </a:r>
            <a:r>
              <a:rPr sz="800" spc="-15" dirty="0">
                <a:solidFill>
                  <a:srgbClr val="1A1A22"/>
                </a:solidFill>
                <a:latin typeface="Arial"/>
                <a:cs typeface="Arial"/>
              </a:rPr>
              <a:t> </a:t>
            </a:r>
            <a:r>
              <a:rPr sz="800" spc="-25" dirty="0">
                <a:solidFill>
                  <a:srgbClr val="1A1A22"/>
                </a:solidFill>
                <a:latin typeface="Arial"/>
                <a:cs typeface="Arial"/>
              </a:rPr>
              <a:t>4%</a:t>
            </a:r>
            <a:endParaRPr sz="800">
              <a:latin typeface="Arial"/>
              <a:cs typeface="Arial"/>
            </a:endParaRPr>
          </a:p>
        </p:txBody>
      </p:sp>
      <p:sp>
        <p:nvSpPr>
          <p:cNvPr id="40" name="object 40"/>
          <p:cNvSpPr txBox="1"/>
          <p:nvPr/>
        </p:nvSpPr>
        <p:spPr>
          <a:xfrm>
            <a:off x="1643252" y="2047874"/>
            <a:ext cx="1318260" cy="462915"/>
          </a:xfrm>
          <a:prstGeom prst="rect">
            <a:avLst/>
          </a:prstGeom>
        </p:spPr>
        <p:txBody>
          <a:bodyPr vert="horz" wrap="square" lIns="0" tIns="13335" rIns="0" bIns="0" rtlCol="0">
            <a:spAutoFit/>
          </a:bodyPr>
          <a:lstStyle/>
          <a:p>
            <a:pPr algn="ctr">
              <a:lnSpc>
                <a:spcPts val="1140"/>
              </a:lnSpc>
              <a:spcBef>
                <a:spcPts val="105"/>
              </a:spcBef>
            </a:pPr>
            <a:r>
              <a:rPr sz="1000" spc="-10" dirty="0">
                <a:solidFill>
                  <a:srgbClr val="1A1A22"/>
                </a:solidFill>
                <a:latin typeface="Arial"/>
                <a:cs typeface="Arial"/>
              </a:rPr>
              <a:t>Other</a:t>
            </a:r>
            <a:r>
              <a:rPr sz="1000" spc="-25" dirty="0">
                <a:solidFill>
                  <a:srgbClr val="1A1A22"/>
                </a:solidFill>
                <a:latin typeface="Arial"/>
                <a:cs typeface="Arial"/>
              </a:rPr>
              <a:t> </a:t>
            </a:r>
            <a:r>
              <a:rPr sz="1000" spc="-10" dirty="0">
                <a:solidFill>
                  <a:srgbClr val="1A1A22"/>
                </a:solidFill>
                <a:latin typeface="Arial"/>
                <a:cs typeface="Arial"/>
              </a:rPr>
              <a:t>natural expenses</a:t>
            </a:r>
            <a:endParaRPr sz="1000">
              <a:latin typeface="Arial"/>
              <a:cs typeface="Arial"/>
            </a:endParaRPr>
          </a:p>
          <a:p>
            <a:pPr marL="300990" marR="294005" algn="ctr">
              <a:lnSpc>
                <a:spcPts val="1150"/>
              </a:lnSpc>
              <a:spcBef>
                <a:spcPts val="20"/>
              </a:spcBef>
            </a:pPr>
            <a:r>
              <a:rPr sz="1000" dirty="0">
                <a:solidFill>
                  <a:srgbClr val="1A1A22"/>
                </a:solidFill>
                <a:latin typeface="Arial"/>
                <a:cs typeface="Arial"/>
              </a:rPr>
              <a:t>&amp;</a:t>
            </a:r>
            <a:r>
              <a:rPr sz="1000" spc="-25" dirty="0">
                <a:solidFill>
                  <a:srgbClr val="1A1A22"/>
                </a:solidFill>
                <a:latin typeface="Arial"/>
                <a:cs typeface="Arial"/>
              </a:rPr>
              <a:t> </a:t>
            </a:r>
            <a:r>
              <a:rPr sz="1000" spc="-20" dirty="0">
                <a:solidFill>
                  <a:srgbClr val="1A1A22"/>
                </a:solidFill>
                <a:latin typeface="Arial"/>
                <a:cs typeface="Arial"/>
              </a:rPr>
              <a:t>deductions </a:t>
            </a:r>
            <a:r>
              <a:rPr sz="1000" spc="-25" dirty="0">
                <a:solidFill>
                  <a:srgbClr val="1A1A22"/>
                </a:solidFill>
                <a:latin typeface="Arial"/>
                <a:cs typeface="Arial"/>
              </a:rPr>
              <a:t>25%</a:t>
            </a:r>
            <a:endParaRPr sz="1000">
              <a:latin typeface="Arial"/>
              <a:cs typeface="Arial"/>
            </a:endParaRPr>
          </a:p>
        </p:txBody>
      </p:sp>
      <p:sp>
        <p:nvSpPr>
          <p:cNvPr id="41" name="object 41"/>
          <p:cNvSpPr txBox="1"/>
          <p:nvPr/>
        </p:nvSpPr>
        <p:spPr>
          <a:xfrm>
            <a:off x="1537335" y="5340984"/>
            <a:ext cx="1499870" cy="212090"/>
          </a:xfrm>
          <a:prstGeom prst="rect">
            <a:avLst/>
          </a:prstGeom>
        </p:spPr>
        <p:txBody>
          <a:bodyPr vert="horz" wrap="square" lIns="0" tIns="15240" rIns="0" bIns="0" rtlCol="0">
            <a:spAutoFit/>
          </a:bodyPr>
          <a:lstStyle/>
          <a:p>
            <a:pPr marL="12700">
              <a:lnSpc>
                <a:spcPct val="100000"/>
              </a:lnSpc>
              <a:spcBef>
                <a:spcPts val="120"/>
              </a:spcBef>
            </a:pPr>
            <a:r>
              <a:rPr sz="1200" dirty="0">
                <a:solidFill>
                  <a:srgbClr val="1A1A22"/>
                </a:solidFill>
                <a:latin typeface="Arial"/>
                <a:cs typeface="Arial"/>
              </a:rPr>
              <a:t>Oregon</a:t>
            </a:r>
            <a:r>
              <a:rPr sz="1200" spc="-50" dirty="0">
                <a:solidFill>
                  <a:srgbClr val="1A1A22"/>
                </a:solidFill>
                <a:latin typeface="Arial"/>
                <a:cs typeface="Arial"/>
              </a:rPr>
              <a:t> </a:t>
            </a:r>
            <a:r>
              <a:rPr sz="1200" spc="-25" dirty="0">
                <a:solidFill>
                  <a:srgbClr val="1A1A22"/>
                </a:solidFill>
                <a:latin typeface="Arial"/>
                <a:cs typeface="Arial"/>
              </a:rPr>
              <a:t>4-</a:t>
            </a:r>
            <a:r>
              <a:rPr sz="1200" dirty="0">
                <a:solidFill>
                  <a:srgbClr val="1A1A22"/>
                </a:solidFill>
                <a:latin typeface="Arial"/>
                <a:cs typeface="Arial"/>
              </a:rPr>
              <a:t>year</a:t>
            </a:r>
            <a:r>
              <a:rPr sz="1200" spc="-50" dirty="0">
                <a:solidFill>
                  <a:srgbClr val="1A1A22"/>
                </a:solidFill>
                <a:latin typeface="Arial"/>
                <a:cs typeface="Arial"/>
              </a:rPr>
              <a:t> </a:t>
            </a:r>
            <a:r>
              <a:rPr sz="1200" spc="-10" dirty="0">
                <a:solidFill>
                  <a:srgbClr val="1A1A22"/>
                </a:solidFill>
                <a:latin typeface="Arial"/>
                <a:cs typeface="Arial"/>
              </a:rPr>
              <a:t>publics</a:t>
            </a:r>
            <a:endParaRPr sz="1200">
              <a:latin typeface="Arial"/>
              <a:cs typeface="Arial"/>
            </a:endParaRPr>
          </a:p>
        </p:txBody>
      </p:sp>
      <p:sp>
        <p:nvSpPr>
          <p:cNvPr id="42" name="object 42"/>
          <p:cNvSpPr txBox="1"/>
          <p:nvPr/>
        </p:nvSpPr>
        <p:spPr>
          <a:xfrm>
            <a:off x="4232021" y="4376673"/>
            <a:ext cx="1211580" cy="377190"/>
          </a:xfrm>
          <a:prstGeom prst="rect">
            <a:avLst/>
          </a:prstGeom>
        </p:spPr>
        <p:txBody>
          <a:bodyPr vert="horz" wrap="square" lIns="0" tIns="36194" rIns="0" bIns="0" rtlCol="0">
            <a:spAutoFit/>
          </a:bodyPr>
          <a:lstStyle/>
          <a:p>
            <a:pPr marL="462280" marR="5080" indent="-450215">
              <a:lnSpc>
                <a:spcPts val="1300"/>
              </a:lnSpc>
              <a:spcBef>
                <a:spcPts val="284"/>
              </a:spcBef>
            </a:pPr>
            <a:r>
              <a:rPr sz="1200" dirty="0">
                <a:solidFill>
                  <a:srgbClr val="FFFFFF"/>
                </a:solidFill>
                <a:latin typeface="Arial"/>
                <a:cs typeface="Arial"/>
              </a:rPr>
              <a:t>Salary</a:t>
            </a:r>
            <a:r>
              <a:rPr sz="1200" spc="-85" dirty="0">
                <a:solidFill>
                  <a:srgbClr val="FFFFFF"/>
                </a:solidFill>
                <a:latin typeface="Arial"/>
                <a:cs typeface="Arial"/>
              </a:rPr>
              <a:t> </a:t>
            </a:r>
            <a:r>
              <a:rPr sz="1200" dirty="0">
                <a:solidFill>
                  <a:srgbClr val="FFFFFF"/>
                </a:solidFill>
                <a:latin typeface="Arial"/>
                <a:cs typeface="Arial"/>
              </a:rPr>
              <a:t>and</a:t>
            </a:r>
            <a:r>
              <a:rPr sz="1200" spc="-25" dirty="0">
                <a:solidFill>
                  <a:srgbClr val="FFFFFF"/>
                </a:solidFill>
                <a:latin typeface="Arial"/>
                <a:cs typeface="Arial"/>
              </a:rPr>
              <a:t> wages 43%</a:t>
            </a:r>
            <a:endParaRPr sz="1200">
              <a:latin typeface="Arial"/>
              <a:cs typeface="Arial"/>
            </a:endParaRPr>
          </a:p>
        </p:txBody>
      </p:sp>
      <p:sp>
        <p:nvSpPr>
          <p:cNvPr id="43" name="object 43"/>
          <p:cNvSpPr txBox="1"/>
          <p:nvPr/>
        </p:nvSpPr>
        <p:spPr>
          <a:xfrm>
            <a:off x="4332859" y="3377882"/>
            <a:ext cx="1019810" cy="377190"/>
          </a:xfrm>
          <a:prstGeom prst="rect">
            <a:avLst/>
          </a:prstGeom>
        </p:spPr>
        <p:txBody>
          <a:bodyPr vert="horz" wrap="square" lIns="0" tIns="15875" rIns="0" bIns="0" rtlCol="0">
            <a:spAutoFit/>
          </a:bodyPr>
          <a:lstStyle/>
          <a:p>
            <a:pPr algn="ctr">
              <a:lnSpc>
                <a:spcPts val="1370"/>
              </a:lnSpc>
              <a:spcBef>
                <a:spcPts val="125"/>
              </a:spcBef>
            </a:pPr>
            <a:r>
              <a:rPr sz="1200" dirty="0">
                <a:solidFill>
                  <a:srgbClr val="1A1A22"/>
                </a:solidFill>
                <a:latin typeface="Arial"/>
                <a:cs typeface="Arial"/>
              </a:rPr>
              <a:t>Fringe</a:t>
            </a:r>
            <a:r>
              <a:rPr sz="1200" spc="-75" dirty="0">
                <a:solidFill>
                  <a:srgbClr val="1A1A22"/>
                </a:solidFill>
                <a:latin typeface="Arial"/>
                <a:cs typeface="Arial"/>
              </a:rPr>
              <a:t> </a:t>
            </a:r>
            <a:r>
              <a:rPr sz="1200" spc="-10" dirty="0">
                <a:solidFill>
                  <a:srgbClr val="1A1A22"/>
                </a:solidFill>
                <a:latin typeface="Arial"/>
                <a:cs typeface="Arial"/>
              </a:rPr>
              <a:t>benefits</a:t>
            </a:r>
            <a:endParaRPr sz="1200">
              <a:latin typeface="Arial"/>
              <a:cs typeface="Arial"/>
            </a:endParaRPr>
          </a:p>
          <a:p>
            <a:pPr marL="6985" algn="ctr">
              <a:lnSpc>
                <a:spcPts val="1370"/>
              </a:lnSpc>
            </a:pPr>
            <a:r>
              <a:rPr sz="1200" spc="-25" dirty="0">
                <a:solidFill>
                  <a:srgbClr val="1A1A22"/>
                </a:solidFill>
                <a:latin typeface="Arial"/>
                <a:cs typeface="Arial"/>
              </a:rPr>
              <a:t>14%</a:t>
            </a:r>
            <a:endParaRPr sz="1200">
              <a:latin typeface="Arial"/>
              <a:cs typeface="Arial"/>
            </a:endParaRPr>
          </a:p>
        </p:txBody>
      </p:sp>
      <p:sp>
        <p:nvSpPr>
          <p:cNvPr id="44" name="object 44"/>
          <p:cNvSpPr/>
          <p:nvPr/>
        </p:nvSpPr>
        <p:spPr>
          <a:xfrm>
            <a:off x="4507991" y="2753067"/>
            <a:ext cx="676910" cy="137795"/>
          </a:xfrm>
          <a:custGeom>
            <a:avLst/>
            <a:gdLst/>
            <a:ahLst/>
            <a:cxnLst/>
            <a:rect l="l" t="t" r="r" b="b"/>
            <a:pathLst>
              <a:path w="676910" h="137794">
                <a:moveTo>
                  <a:pt x="676656" y="0"/>
                </a:moveTo>
                <a:lnTo>
                  <a:pt x="0" y="0"/>
                </a:lnTo>
                <a:lnTo>
                  <a:pt x="0" y="137198"/>
                </a:lnTo>
                <a:lnTo>
                  <a:pt x="676656" y="137198"/>
                </a:lnTo>
                <a:lnTo>
                  <a:pt x="676656" y="0"/>
                </a:lnTo>
                <a:close/>
              </a:path>
            </a:pathLst>
          </a:custGeom>
          <a:solidFill>
            <a:srgbClr val="C4C4CD"/>
          </a:solidFill>
        </p:spPr>
        <p:txBody>
          <a:bodyPr wrap="square" lIns="0" tIns="0" rIns="0" bIns="0" rtlCol="0"/>
          <a:lstStyle/>
          <a:p>
            <a:endParaRPr/>
          </a:p>
        </p:txBody>
      </p:sp>
      <p:sp>
        <p:nvSpPr>
          <p:cNvPr id="45" name="object 45"/>
          <p:cNvSpPr txBox="1"/>
          <p:nvPr/>
        </p:nvSpPr>
        <p:spPr>
          <a:xfrm>
            <a:off x="4174363" y="2725419"/>
            <a:ext cx="1361440" cy="635635"/>
          </a:xfrm>
          <a:prstGeom prst="rect">
            <a:avLst/>
          </a:prstGeom>
        </p:spPr>
        <p:txBody>
          <a:bodyPr vert="horz" wrap="square" lIns="0" tIns="13335" rIns="0" bIns="0" rtlCol="0">
            <a:spAutoFit/>
          </a:bodyPr>
          <a:lstStyle/>
          <a:p>
            <a:pPr marR="6985" algn="ctr">
              <a:lnSpc>
                <a:spcPts val="1175"/>
              </a:lnSpc>
              <a:spcBef>
                <a:spcPts val="105"/>
              </a:spcBef>
            </a:pPr>
            <a:r>
              <a:rPr sz="1000" spc="-10" dirty="0">
                <a:solidFill>
                  <a:srgbClr val="1A1A22"/>
                </a:solidFill>
                <a:latin typeface="Arial"/>
                <a:cs typeface="Arial"/>
              </a:rPr>
              <a:t>Interest </a:t>
            </a:r>
            <a:r>
              <a:rPr sz="1000" spc="-25" dirty="0">
                <a:solidFill>
                  <a:srgbClr val="1A1A22"/>
                </a:solidFill>
                <a:latin typeface="Arial"/>
                <a:cs typeface="Arial"/>
              </a:rPr>
              <a:t>2%</a:t>
            </a:r>
            <a:endParaRPr sz="1000">
              <a:latin typeface="Arial"/>
              <a:cs typeface="Arial"/>
            </a:endParaRPr>
          </a:p>
          <a:p>
            <a:pPr marR="4445" algn="ctr">
              <a:lnSpc>
                <a:spcPts val="1175"/>
              </a:lnSpc>
            </a:pPr>
            <a:r>
              <a:rPr sz="1000" spc="-10" dirty="0">
                <a:solidFill>
                  <a:srgbClr val="1A1A22"/>
                </a:solidFill>
                <a:latin typeface="Arial"/>
                <a:cs typeface="Arial"/>
              </a:rPr>
              <a:t>Depreciation</a:t>
            </a:r>
            <a:r>
              <a:rPr sz="1000" spc="20" dirty="0">
                <a:solidFill>
                  <a:srgbClr val="1A1A22"/>
                </a:solidFill>
                <a:latin typeface="Arial"/>
                <a:cs typeface="Arial"/>
              </a:rPr>
              <a:t> </a:t>
            </a:r>
            <a:r>
              <a:rPr sz="1000" spc="-25" dirty="0">
                <a:solidFill>
                  <a:srgbClr val="1A1A22"/>
                </a:solidFill>
                <a:latin typeface="Arial"/>
                <a:cs typeface="Arial"/>
              </a:rPr>
              <a:t>7%</a:t>
            </a:r>
            <a:endParaRPr sz="1000">
              <a:latin typeface="Arial"/>
              <a:cs typeface="Arial"/>
            </a:endParaRPr>
          </a:p>
          <a:p>
            <a:pPr algn="ctr">
              <a:lnSpc>
                <a:spcPts val="1045"/>
              </a:lnSpc>
              <a:spcBef>
                <a:spcPts val="345"/>
              </a:spcBef>
            </a:pPr>
            <a:r>
              <a:rPr sz="900" dirty="0">
                <a:solidFill>
                  <a:srgbClr val="1A1A22"/>
                </a:solidFill>
                <a:latin typeface="Arial"/>
                <a:cs typeface="Arial"/>
              </a:rPr>
              <a:t>Operations</a:t>
            </a:r>
            <a:r>
              <a:rPr sz="900" spc="-80" dirty="0">
                <a:solidFill>
                  <a:srgbClr val="1A1A22"/>
                </a:solidFill>
                <a:latin typeface="Arial"/>
                <a:cs typeface="Arial"/>
              </a:rPr>
              <a:t> </a:t>
            </a:r>
            <a:r>
              <a:rPr sz="900" dirty="0">
                <a:solidFill>
                  <a:srgbClr val="1A1A22"/>
                </a:solidFill>
                <a:latin typeface="Arial"/>
                <a:cs typeface="Arial"/>
              </a:rPr>
              <a:t>&amp;</a:t>
            </a:r>
            <a:r>
              <a:rPr sz="900" spc="-15" dirty="0">
                <a:solidFill>
                  <a:srgbClr val="1A1A22"/>
                </a:solidFill>
                <a:latin typeface="Arial"/>
                <a:cs typeface="Arial"/>
              </a:rPr>
              <a:t> </a:t>
            </a:r>
            <a:r>
              <a:rPr sz="900" spc="-10" dirty="0">
                <a:solidFill>
                  <a:srgbClr val="1A1A22"/>
                </a:solidFill>
                <a:latin typeface="Arial"/>
                <a:cs typeface="Arial"/>
              </a:rPr>
              <a:t>maintenance</a:t>
            </a:r>
            <a:endParaRPr sz="900">
              <a:latin typeface="Arial"/>
              <a:cs typeface="Arial"/>
            </a:endParaRPr>
          </a:p>
          <a:p>
            <a:pPr marL="6985" algn="ctr">
              <a:lnSpc>
                <a:spcPts val="1045"/>
              </a:lnSpc>
            </a:pPr>
            <a:r>
              <a:rPr sz="900" dirty="0">
                <a:solidFill>
                  <a:srgbClr val="1A1A22"/>
                </a:solidFill>
                <a:latin typeface="Arial"/>
                <a:cs typeface="Arial"/>
              </a:rPr>
              <a:t>of</a:t>
            </a:r>
            <a:r>
              <a:rPr sz="900" spc="-10" dirty="0">
                <a:solidFill>
                  <a:srgbClr val="1A1A22"/>
                </a:solidFill>
                <a:latin typeface="Arial"/>
                <a:cs typeface="Arial"/>
              </a:rPr>
              <a:t> </a:t>
            </a:r>
            <a:r>
              <a:rPr sz="900" dirty="0">
                <a:solidFill>
                  <a:srgbClr val="1A1A22"/>
                </a:solidFill>
                <a:latin typeface="Arial"/>
                <a:cs typeface="Arial"/>
              </a:rPr>
              <a:t>plant</a:t>
            </a:r>
            <a:r>
              <a:rPr sz="900" spc="-30" dirty="0">
                <a:solidFill>
                  <a:srgbClr val="1A1A22"/>
                </a:solidFill>
                <a:latin typeface="Arial"/>
                <a:cs typeface="Arial"/>
              </a:rPr>
              <a:t> </a:t>
            </a:r>
            <a:r>
              <a:rPr sz="900" spc="-25" dirty="0">
                <a:solidFill>
                  <a:srgbClr val="1A1A22"/>
                </a:solidFill>
                <a:latin typeface="Arial"/>
                <a:cs typeface="Arial"/>
              </a:rPr>
              <a:t>7%</a:t>
            </a:r>
            <a:endParaRPr sz="900">
              <a:latin typeface="Arial"/>
              <a:cs typeface="Arial"/>
            </a:endParaRPr>
          </a:p>
        </p:txBody>
      </p:sp>
      <p:sp>
        <p:nvSpPr>
          <p:cNvPr id="46" name="object 46"/>
          <p:cNvSpPr txBox="1"/>
          <p:nvPr/>
        </p:nvSpPr>
        <p:spPr>
          <a:xfrm>
            <a:off x="4194175" y="2082799"/>
            <a:ext cx="1318260" cy="463550"/>
          </a:xfrm>
          <a:prstGeom prst="rect">
            <a:avLst/>
          </a:prstGeom>
        </p:spPr>
        <p:txBody>
          <a:bodyPr vert="horz" wrap="square" lIns="0" tIns="13335" rIns="0" bIns="0" rtlCol="0">
            <a:spAutoFit/>
          </a:bodyPr>
          <a:lstStyle/>
          <a:p>
            <a:pPr algn="ctr">
              <a:lnSpc>
                <a:spcPts val="1140"/>
              </a:lnSpc>
              <a:spcBef>
                <a:spcPts val="105"/>
              </a:spcBef>
            </a:pPr>
            <a:r>
              <a:rPr sz="1000" spc="-10" dirty="0">
                <a:solidFill>
                  <a:srgbClr val="1A1A22"/>
                </a:solidFill>
                <a:latin typeface="Arial"/>
                <a:cs typeface="Arial"/>
              </a:rPr>
              <a:t>Other</a:t>
            </a:r>
            <a:r>
              <a:rPr sz="1000" spc="-25" dirty="0">
                <a:solidFill>
                  <a:srgbClr val="1A1A22"/>
                </a:solidFill>
                <a:latin typeface="Arial"/>
                <a:cs typeface="Arial"/>
              </a:rPr>
              <a:t> </a:t>
            </a:r>
            <a:r>
              <a:rPr sz="1000" spc="-10" dirty="0">
                <a:solidFill>
                  <a:srgbClr val="1A1A22"/>
                </a:solidFill>
                <a:latin typeface="Arial"/>
                <a:cs typeface="Arial"/>
              </a:rPr>
              <a:t>natural expenses</a:t>
            </a:r>
            <a:endParaRPr sz="1000">
              <a:latin typeface="Arial"/>
              <a:cs typeface="Arial"/>
            </a:endParaRPr>
          </a:p>
          <a:p>
            <a:pPr marL="300990" marR="296545" algn="ctr">
              <a:lnSpc>
                <a:spcPts val="1150"/>
              </a:lnSpc>
              <a:spcBef>
                <a:spcPts val="20"/>
              </a:spcBef>
            </a:pPr>
            <a:r>
              <a:rPr sz="1000" dirty="0">
                <a:solidFill>
                  <a:srgbClr val="1A1A22"/>
                </a:solidFill>
                <a:latin typeface="Arial"/>
                <a:cs typeface="Arial"/>
              </a:rPr>
              <a:t>&amp;</a:t>
            </a:r>
            <a:r>
              <a:rPr sz="1000" spc="-25" dirty="0">
                <a:solidFill>
                  <a:srgbClr val="1A1A22"/>
                </a:solidFill>
                <a:latin typeface="Arial"/>
                <a:cs typeface="Arial"/>
              </a:rPr>
              <a:t> </a:t>
            </a:r>
            <a:r>
              <a:rPr sz="1000" spc="-20" dirty="0">
                <a:solidFill>
                  <a:srgbClr val="1A1A22"/>
                </a:solidFill>
                <a:latin typeface="Arial"/>
                <a:cs typeface="Arial"/>
              </a:rPr>
              <a:t>deductions </a:t>
            </a:r>
            <a:r>
              <a:rPr sz="1000" spc="-25" dirty="0">
                <a:solidFill>
                  <a:srgbClr val="1A1A22"/>
                </a:solidFill>
                <a:latin typeface="Arial"/>
                <a:cs typeface="Arial"/>
              </a:rPr>
              <a:t>27%</a:t>
            </a:r>
            <a:endParaRPr sz="1000">
              <a:latin typeface="Arial"/>
              <a:cs typeface="Arial"/>
            </a:endParaRPr>
          </a:p>
        </p:txBody>
      </p:sp>
      <p:sp>
        <p:nvSpPr>
          <p:cNvPr id="47" name="object 47"/>
          <p:cNvSpPr txBox="1"/>
          <p:nvPr/>
        </p:nvSpPr>
        <p:spPr>
          <a:xfrm>
            <a:off x="4042155" y="5340984"/>
            <a:ext cx="1591945" cy="212090"/>
          </a:xfrm>
          <a:prstGeom prst="rect">
            <a:avLst/>
          </a:prstGeom>
        </p:spPr>
        <p:txBody>
          <a:bodyPr vert="horz" wrap="square" lIns="0" tIns="15240" rIns="0" bIns="0" rtlCol="0">
            <a:spAutoFit/>
          </a:bodyPr>
          <a:lstStyle/>
          <a:p>
            <a:pPr marL="12700">
              <a:lnSpc>
                <a:spcPct val="100000"/>
              </a:lnSpc>
              <a:spcBef>
                <a:spcPts val="120"/>
              </a:spcBef>
            </a:pPr>
            <a:r>
              <a:rPr sz="1200" spc="-10" dirty="0">
                <a:solidFill>
                  <a:srgbClr val="1A1A22"/>
                </a:solidFill>
                <a:latin typeface="Arial"/>
                <a:cs typeface="Arial"/>
              </a:rPr>
              <a:t>National:</a:t>
            </a:r>
            <a:r>
              <a:rPr sz="1200" spc="-25" dirty="0">
                <a:solidFill>
                  <a:srgbClr val="1A1A22"/>
                </a:solidFill>
                <a:latin typeface="Arial"/>
                <a:cs typeface="Arial"/>
              </a:rPr>
              <a:t> </a:t>
            </a:r>
            <a:r>
              <a:rPr sz="1200" spc="-20" dirty="0">
                <a:solidFill>
                  <a:srgbClr val="1A1A22"/>
                </a:solidFill>
                <a:latin typeface="Arial"/>
                <a:cs typeface="Arial"/>
              </a:rPr>
              <a:t>4-</a:t>
            </a:r>
            <a:r>
              <a:rPr sz="1200" dirty="0">
                <a:solidFill>
                  <a:srgbClr val="1A1A22"/>
                </a:solidFill>
                <a:latin typeface="Arial"/>
                <a:cs typeface="Arial"/>
              </a:rPr>
              <a:t>year</a:t>
            </a:r>
            <a:r>
              <a:rPr sz="1200" spc="-15" dirty="0">
                <a:solidFill>
                  <a:srgbClr val="1A1A22"/>
                </a:solidFill>
                <a:latin typeface="Arial"/>
                <a:cs typeface="Arial"/>
              </a:rPr>
              <a:t> </a:t>
            </a:r>
            <a:r>
              <a:rPr sz="1200" spc="-10" dirty="0">
                <a:solidFill>
                  <a:srgbClr val="1A1A22"/>
                </a:solidFill>
                <a:latin typeface="Arial"/>
                <a:cs typeface="Arial"/>
              </a:rPr>
              <a:t>publics</a:t>
            </a:r>
            <a:endParaRPr sz="1200">
              <a:latin typeface="Arial"/>
              <a:cs typeface="Arial"/>
            </a:endParaRPr>
          </a:p>
        </p:txBody>
      </p:sp>
      <p:sp>
        <p:nvSpPr>
          <p:cNvPr id="48" name="object 48"/>
          <p:cNvSpPr txBox="1"/>
          <p:nvPr/>
        </p:nvSpPr>
        <p:spPr>
          <a:xfrm>
            <a:off x="6781292" y="4431855"/>
            <a:ext cx="1211580" cy="377825"/>
          </a:xfrm>
          <a:prstGeom prst="rect">
            <a:avLst/>
          </a:prstGeom>
        </p:spPr>
        <p:txBody>
          <a:bodyPr vert="horz" wrap="square" lIns="0" tIns="36195" rIns="0" bIns="0" rtlCol="0">
            <a:spAutoFit/>
          </a:bodyPr>
          <a:lstStyle/>
          <a:p>
            <a:pPr marL="462280" marR="5080" indent="-450215">
              <a:lnSpc>
                <a:spcPts val="1300"/>
              </a:lnSpc>
              <a:spcBef>
                <a:spcPts val="285"/>
              </a:spcBef>
            </a:pPr>
            <a:r>
              <a:rPr sz="1200" dirty="0">
                <a:solidFill>
                  <a:srgbClr val="FFFFFF"/>
                </a:solidFill>
                <a:latin typeface="Arial"/>
                <a:cs typeface="Arial"/>
              </a:rPr>
              <a:t>Salary</a:t>
            </a:r>
            <a:r>
              <a:rPr sz="1200" spc="-85" dirty="0">
                <a:solidFill>
                  <a:srgbClr val="FFFFFF"/>
                </a:solidFill>
                <a:latin typeface="Arial"/>
                <a:cs typeface="Arial"/>
              </a:rPr>
              <a:t> </a:t>
            </a:r>
            <a:r>
              <a:rPr sz="1200" dirty="0">
                <a:solidFill>
                  <a:srgbClr val="FFFFFF"/>
                </a:solidFill>
                <a:latin typeface="Arial"/>
                <a:cs typeface="Arial"/>
              </a:rPr>
              <a:t>and</a:t>
            </a:r>
            <a:r>
              <a:rPr sz="1200" spc="-35" dirty="0">
                <a:solidFill>
                  <a:srgbClr val="FFFFFF"/>
                </a:solidFill>
                <a:latin typeface="Arial"/>
                <a:cs typeface="Arial"/>
              </a:rPr>
              <a:t> </a:t>
            </a:r>
            <a:r>
              <a:rPr sz="1200" spc="-25" dirty="0">
                <a:solidFill>
                  <a:srgbClr val="FFFFFF"/>
                </a:solidFill>
                <a:latin typeface="Arial"/>
                <a:cs typeface="Arial"/>
              </a:rPr>
              <a:t>wages 40%</a:t>
            </a:r>
            <a:endParaRPr sz="1200">
              <a:latin typeface="Arial"/>
              <a:cs typeface="Arial"/>
            </a:endParaRPr>
          </a:p>
        </p:txBody>
      </p:sp>
      <p:sp>
        <p:nvSpPr>
          <p:cNvPr id="49" name="object 49"/>
          <p:cNvSpPr txBox="1"/>
          <p:nvPr/>
        </p:nvSpPr>
        <p:spPr>
          <a:xfrm>
            <a:off x="6882130" y="3315652"/>
            <a:ext cx="1019810" cy="377825"/>
          </a:xfrm>
          <a:prstGeom prst="rect">
            <a:avLst/>
          </a:prstGeom>
        </p:spPr>
        <p:txBody>
          <a:bodyPr vert="horz" wrap="square" lIns="0" tIns="36195" rIns="0" bIns="0" rtlCol="0">
            <a:spAutoFit/>
          </a:bodyPr>
          <a:lstStyle/>
          <a:p>
            <a:pPr marL="363220" marR="5080" indent="-351155">
              <a:lnSpc>
                <a:spcPts val="1300"/>
              </a:lnSpc>
              <a:spcBef>
                <a:spcPts val="285"/>
              </a:spcBef>
            </a:pPr>
            <a:r>
              <a:rPr sz="1200" dirty="0">
                <a:solidFill>
                  <a:srgbClr val="1A1A22"/>
                </a:solidFill>
                <a:latin typeface="Arial"/>
                <a:cs typeface="Arial"/>
              </a:rPr>
              <a:t>Fringe</a:t>
            </a:r>
            <a:r>
              <a:rPr sz="1200" spc="-75" dirty="0">
                <a:solidFill>
                  <a:srgbClr val="1A1A22"/>
                </a:solidFill>
                <a:latin typeface="Arial"/>
                <a:cs typeface="Arial"/>
              </a:rPr>
              <a:t> </a:t>
            </a:r>
            <a:r>
              <a:rPr sz="1200" spc="-10" dirty="0">
                <a:solidFill>
                  <a:srgbClr val="1A1A22"/>
                </a:solidFill>
                <a:latin typeface="Arial"/>
                <a:cs typeface="Arial"/>
              </a:rPr>
              <a:t>benefits </a:t>
            </a:r>
            <a:r>
              <a:rPr sz="1200" spc="-25" dirty="0">
                <a:solidFill>
                  <a:srgbClr val="1A1A22"/>
                </a:solidFill>
                <a:latin typeface="Arial"/>
                <a:cs typeface="Arial"/>
              </a:rPr>
              <a:t>24%</a:t>
            </a:r>
            <a:endParaRPr sz="1200">
              <a:latin typeface="Arial"/>
              <a:cs typeface="Arial"/>
            </a:endParaRPr>
          </a:p>
        </p:txBody>
      </p:sp>
      <p:sp>
        <p:nvSpPr>
          <p:cNvPr id="50" name="object 50"/>
          <p:cNvSpPr txBox="1"/>
          <p:nvPr/>
        </p:nvSpPr>
        <p:spPr>
          <a:xfrm>
            <a:off x="1682114" y="4457509"/>
            <a:ext cx="1211580" cy="377190"/>
          </a:xfrm>
          <a:prstGeom prst="rect">
            <a:avLst/>
          </a:prstGeom>
        </p:spPr>
        <p:txBody>
          <a:bodyPr vert="horz" wrap="square" lIns="0" tIns="15875" rIns="0" bIns="0" rtlCol="0">
            <a:spAutoFit/>
          </a:bodyPr>
          <a:lstStyle/>
          <a:p>
            <a:pPr algn="ctr">
              <a:lnSpc>
                <a:spcPts val="1370"/>
              </a:lnSpc>
              <a:spcBef>
                <a:spcPts val="125"/>
              </a:spcBef>
            </a:pPr>
            <a:r>
              <a:rPr sz="1200" dirty="0">
                <a:solidFill>
                  <a:srgbClr val="FFFFFF"/>
                </a:solidFill>
                <a:latin typeface="Arial"/>
                <a:cs typeface="Arial"/>
              </a:rPr>
              <a:t>Salary</a:t>
            </a:r>
            <a:r>
              <a:rPr sz="1200" spc="-80" dirty="0">
                <a:solidFill>
                  <a:srgbClr val="FFFFFF"/>
                </a:solidFill>
                <a:latin typeface="Arial"/>
                <a:cs typeface="Arial"/>
              </a:rPr>
              <a:t> </a:t>
            </a:r>
            <a:r>
              <a:rPr sz="1200" dirty="0">
                <a:solidFill>
                  <a:srgbClr val="FFFFFF"/>
                </a:solidFill>
                <a:latin typeface="Arial"/>
                <a:cs typeface="Arial"/>
              </a:rPr>
              <a:t>and</a:t>
            </a:r>
            <a:r>
              <a:rPr sz="1200" spc="-30" dirty="0">
                <a:solidFill>
                  <a:srgbClr val="FFFFFF"/>
                </a:solidFill>
                <a:latin typeface="Arial"/>
                <a:cs typeface="Arial"/>
              </a:rPr>
              <a:t> </a:t>
            </a:r>
            <a:r>
              <a:rPr sz="1200" spc="-20" dirty="0">
                <a:solidFill>
                  <a:srgbClr val="FFFFFF"/>
                </a:solidFill>
                <a:latin typeface="Arial"/>
                <a:cs typeface="Arial"/>
              </a:rPr>
              <a:t>wages</a:t>
            </a:r>
            <a:endParaRPr sz="1200">
              <a:latin typeface="Arial"/>
              <a:cs typeface="Arial"/>
            </a:endParaRPr>
          </a:p>
          <a:p>
            <a:pPr marL="12065" algn="ctr">
              <a:lnSpc>
                <a:spcPts val="1370"/>
              </a:lnSpc>
            </a:pPr>
            <a:r>
              <a:rPr sz="1200" spc="-25" dirty="0">
                <a:solidFill>
                  <a:srgbClr val="FFFFFF"/>
                </a:solidFill>
                <a:latin typeface="Arial"/>
                <a:cs typeface="Arial"/>
              </a:rPr>
              <a:t>38%</a:t>
            </a:r>
            <a:endParaRPr sz="1200">
              <a:latin typeface="Arial"/>
              <a:cs typeface="Arial"/>
            </a:endParaRPr>
          </a:p>
        </p:txBody>
      </p:sp>
      <p:sp>
        <p:nvSpPr>
          <p:cNvPr id="51" name="object 51"/>
          <p:cNvSpPr txBox="1"/>
          <p:nvPr/>
        </p:nvSpPr>
        <p:spPr>
          <a:xfrm>
            <a:off x="6637146" y="5340984"/>
            <a:ext cx="1499870" cy="212090"/>
          </a:xfrm>
          <a:prstGeom prst="rect">
            <a:avLst/>
          </a:prstGeom>
        </p:spPr>
        <p:txBody>
          <a:bodyPr vert="horz" wrap="square" lIns="0" tIns="15240" rIns="0" bIns="0" rtlCol="0">
            <a:spAutoFit/>
          </a:bodyPr>
          <a:lstStyle/>
          <a:p>
            <a:pPr marL="12700">
              <a:lnSpc>
                <a:spcPct val="100000"/>
              </a:lnSpc>
              <a:spcBef>
                <a:spcPts val="120"/>
              </a:spcBef>
            </a:pPr>
            <a:r>
              <a:rPr sz="1200" dirty="0">
                <a:solidFill>
                  <a:srgbClr val="1A1A22"/>
                </a:solidFill>
                <a:latin typeface="Arial"/>
                <a:cs typeface="Arial"/>
              </a:rPr>
              <a:t>Oregon</a:t>
            </a:r>
            <a:r>
              <a:rPr sz="1200" spc="-50" dirty="0">
                <a:solidFill>
                  <a:srgbClr val="1A1A22"/>
                </a:solidFill>
                <a:latin typeface="Arial"/>
                <a:cs typeface="Arial"/>
              </a:rPr>
              <a:t> </a:t>
            </a:r>
            <a:r>
              <a:rPr sz="1200" spc="-25" dirty="0">
                <a:solidFill>
                  <a:srgbClr val="1A1A22"/>
                </a:solidFill>
                <a:latin typeface="Arial"/>
                <a:cs typeface="Arial"/>
              </a:rPr>
              <a:t>2-</a:t>
            </a:r>
            <a:r>
              <a:rPr sz="1200" dirty="0">
                <a:solidFill>
                  <a:srgbClr val="1A1A22"/>
                </a:solidFill>
                <a:latin typeface="Arial"/>
                <a:cs typeface="Arial"/>
              </a:rPr>
              <a:t>year</a:t>
            </a:r>
            <a:r>
              <a:rPr sz="1200" spc="-50" dirty="0">
                <a:solidFill>
                  <a:srgbClr val="1A1A22"/>
                </a:solidFill>
                <a:latin typeface="Arial"/>
                <a:cs typeface="Arial"/>
              </a:rPr>
              <a:t> </a:t>
            </a:r>
            <a:r>
              <a:rPr sz="1200" spc="-10" dirty="0">
                <a:solidFill>
                  <a:srgbClr val="1A1A22"/>
                </a:solidFill>
                <a:latin typeface="Arial"/>
                <a:cs typeface="Arial"/>
              </a:rPr>
              <a:t>publics</a:t>
            </a:r>
            <a:endParaRPr sz="1200">
              <a:latin typeface="Arial"/>
              <a:cs typeface="Arial"/>
            </a:endParaRPr>
          </a:p>
        </p:txBody>
      </p:sp>
      <p:sp>
        <p:nvSpPr>
          <p:cNvPr id="52" name="object 52"/>
          <p:cNvSpPr txBox="1"/>
          <p:nvPr/>
        </p:nvSpPr>
        <p:spPr>
          <a:xfrm>
            <a:off x="9332214" y="4376673"/>
            <a:ext cx="1211580" cy="377190"/>
          </a:xfrm>
          <a:prstGeom prst="rect">
            <a:avLst/>
          </a:prstGeom>
        </p:spPr>
        <p:txBody>
          <a:bodyPr vert="horz" wrap="square" lIns="0" tIns="36194" rIns="0" bIns="0" rtlCol="0">
            <a:spAutoFit/>
          </a:bodyPr>
          <a:lstStyle/>
          <a:p>
            <a:pPr marL="462280" marR="5080" indent="-450215">
              <a:lnSpc>
                <a:spcPts val="1300"/>
              </a:lnSpc>
              <a:spcBef>
                <a:spcPts val="284"/>
              </a:spcBef>
            </a:pPr>
            <a:r>
              <a:rPr sz="1200" dirty="0">
                <a:solidFill>
                  <a:srgbClr val="FFFFFF"/>
                </a:solidFill>
                <a:latin typeface="Arial"/>
                <a:cs typeface="Arial"/>
              </a:rPr>
              <a:t>Salary</a:t>
            </a:r>
            <a:r>
              <a:rPr sz="1200" spc="-80" dirty="0">
                <a:solidFill>
                  <a:srgbClr val="FFFFFF"/>
                </a:solidFill>
                <a:latin typeface="Arial"/>
                <a:cs typeface="Arial"/>
              </a:rPr>
              <a:t> </a:t>
            </a:r>
            <a:r>
              <a:rPr sz="1200" dirty="0">
                <a:solidFill>
                  <a:srgbClr val="FFFFFF"/>
                </a:solidFill>
                <a:latin typeface="Arial"/>
                <a:cs typeface="Arial"/>
              </a:rPr>
              <a:t>and</a:t>
            </a:r>
            <a:r>
              <a:rPr sz="1200" spc="-25" dirty="0">
                <a:solidFill>
                  <a:srgbClr val="FFFFFF"/>
                </a:solidFill>
                <a:latin typeface="Arial"/>
                <a:cs typeface="Arial"/>
              </a:rPr>
              <a:t> wages 43%</a:t>
            </a:r>
            <a:endParaRPr sz="1200">
              <a:latin typeface="Arial"/>
              <a:cs typeface="Arial"/>
            </a:endParaRPr>
          </a:p>
        </p:txBody>
      </p:sp>
      <p:sp>
        <p:nvSpPr>
          <p:cNvPr id="53" name="object 53"/>
          <p:cNvSpPr txBox="1"/>
          <p:nvPr/>
        </p:nvSpPr>
        <p:spPr>
          <a:xfrm>
            <a:off x="9433052" y="3357054"/>
            <a:ext cx="1019810" cy="377190"/>
          </a:xfrm>
          <a:prstGeom prst="rect">
            <a:avLst/>
          </a:prstGeom>
        </p:spPr>
        <p:txBody>
          <a:bodyPr vert="horz" wrap="square" lIns="0" tIns="36195" rIns="0" bIns="0" rtlCol="0">
            <a:spAutoFit/>
          </a:bodyPr>
          <a:lstStyle/>
          <a:p>
            <a:pPr marL="363220" marR="5080" indent="-351155">
              <a:lnSpc>
                <a:spcPts val="1300"/>
              </a:lnSpc>
              <a:spcBef>
                <a:spcPts val="285"/>
              </a:spcBef>
            </a:pPr>
            <a:r>
              <a:rPr sz="1200" dirty="0">
                <a:solidFill>
                  <a:srgbClr val="1A1A22"/>
                </a:solidFill>
                <a:latin typeface="Arial"/>
                <a:cs typeface="Arial"/>
              </a:rPr>
              <a:t>Fringe</a:t>
            </a:r>
            <a:r>
              <a:rPr sz="1200" spc="-75" dirty="0">
                <a:solidFill>
                  <a:srgbClr val="1A1A22"/>
                </a:solidFill>
                <a:latin typeface="Arial"/>
                <a:cs typeface="Arial"/>
              </a:rPr>
              <a:t> </a:t>
            </a:r>
            <a:r>
              <a:rPr sz="1200" spc="-10" dirty="0">
                <a:solidFill>
                  <a:srgbClr val="1A1A22"/>
                </a:solidFill>
                <a:latin typeface="Arial"/>
                <a:cs typeface="Arial"/>
              </a:rPr>
              <a:t>benefits </a:t>
            </a:r>
            <a:r>
              <a:rPr sz="1200" spc="-25" dirty="0">
                <a:solidFill>
                  <a:srgbClr val="1A1A22"/>
                </a:solidFill>
                <a:latin typeface="Arial"/>
                <a:cs typeface="Arial"/>
              </a:rPr>
              <a:t>15%</a:t>
            </a:r>
            <a:endParaRPr sz="1200">
              <a:latin typeface="Arial"/>
              <a:cs typeface="Arial"/>
            </a:endParaRPr>
          </a:p>
        </p:txBody>
      </p:sp>
      <p:sp>
        <p:nvSpPr>
          <p:cNvPr id="54" name="object 54"/>
          <p:cNvSpPr/>
          <p:nvPr/>
        </p:nvSpPr>
        <p:spPr>
          <a:xfrm>
            <a:off x="9601200" y="2634068"/>
            <a:ext cx="676910" cy="137795"/>
          </a:xfrm>
          <a:custGeom>
            <a:avLst/>
            <a:gdLst/>
            <a:ahLst/>
            <a:cxnLst/>
            <a:rect l="l" t="t" r="r" b="b"/>
            <a:pathLst>
              <a:path w="676909" h="137794">
                <a:moveTo>
                  <a:pt x="676655" y="0"/>
                </a:moveTo>
                <a:lnTo>
                  <a:pt x="0" y="0"/>
                </a:lnTo>
                <a:lnTo>
                  <a:pt x="0" y="137198"/>
                </a:lnTo>
                <a:lnTo>
                  <a:pt x="676655" y="137198"/>
                </a:lnTo>
                <a:lnTo>
                  <a:pt x="676655" y="0"/>
                </a:lnTo>
                <a:close/>
              </a:path>
            </a:pathLst>
          </a:custGeom>
          <a:solidFill>
            <a:srgbClr val="C4C4CD"/>
          </a:solidFill>
        </p:spPr>
        <p:txBody>
          <a:bodyPr wrap="square" lIns="0" tIns="0" rIns="0" bIns="0" rtlCol="0"/>
          <a:lstStyle/>
          <a:p>
            <a:endParaRPr/>
          </a:p>
        </p:txBody>
      </p:sp>
      <p:sp>
        <p:nvSpPr>
          <p:cNvPr id="55" name="object 55"/>
          <p:cNvSpPr txBox="1"/>
          <p:nvPr/>
        </p:nvSpPr>
        <p:spPr>
          <a:xfrm>
            <a:off x="9260205" y="2602420"/>
            <a:ext cx="1361440" cy="672465"/>
          </a:xfrm>
          <a:prstGeom prst="rect">
            <a:avLst/>
          </a:prstGeom>
        </p:spPr>
        <p:txBody>
          <a:bodyPr vert="horz" wrap="square" lIns="0" tIns="13970" rIns="0" bIns="0" rtlCol="0">
            <a:spAutoFit/>
          </a:bodyPr>
          <a:lstStyle/>
          <a:p>
            <a:pPr marL="12065" algn="ctr">
              <a:lnSpc>
                <a:spcPts val="1180"/>
              </a:lnSpc>
              <a:spcBef>
                <a:spcPts val="110"/>
              </a:spcBef>
            </a:pPr>
            <a:r>
              <a:rPr sz="1000" spc="-10" dirty="0">
                <a:solidFill>
                  <a:srgbClr val="1A1A22"/>
                </a:solidFill>
                <a:latin typeface="Arial"/>
                <a:cs typeface="Arial"/>
              </a:rPr>
              <a:t>Interest</a:t>
            </a:r>
            <a:r>
              <a:rPr sz="1000" spc="5" dirty="0">
                <a:solidFill>
                  <a:srgbClr val="1A1A22"/>
                </a:solidFill>
                <a:latin typeface="Arial"/>
                <a:cs typeface="Arial"/>
              </a:rPr>
              <a:t> </a:t>
            </a:r>
            <a:r>
              <a:rPr sz="1000" spc="-25" dirty="0">
                <a:solidFill>
                  <a:srgbClr val="1A1A22"/>
                </a:solidFill>
                <a:latin typeface="Arial"/>
                <a:cs typeface="Arial"/>
              </a:rPr>
              <a:t>2%</a:t>
            </a:r>
            <a:endParaRPr sz="1000">
              <a:latin typeface="Arial"/>
              <a:cs typeface="Arial"/>
            </a:endParaRPr>
          </a:p>
          <a:p>
            <a:pPr marL="12700" algn="ctr">
              <a:lnSpc>
                <a:spcPts val="1180"/>
              </a:lnSpc>
            </a:pPr>
            <a:r>
              <a:rPr sz="1000" spc="-10" dirty="0">
                <a:solidFill>
                  <a:srgbClr val="1A1A22"/>
                </a:solidFill>
                <a:latin typeface="Arial"/>
                <a:cs typeface="Arial"/>
              </a:rPr>
              <a:t>Depreciation</a:t>
            </a:r>
            <a:r>
              <a:rPr sz="1000" spc="10" dirty="0">
                <a:solidFill>
                  <a:srgbClr val="1A1A22"/>
                </a:solidFill>
                <a:latin typeface="Arial"/>
                <a:cs typeface="Arial"/>
              </a:rPr>
              <a:t> </a:t>
            </a:r>
            <a:r>
              <a:rPr sz="1000" spc="-25" dirty="0">
                <a:solidFill>
                  <a:srgbClr val="1A1A22"/>
                </a:solidFill>
                <a:latin typeface="Arial"/>
                <a:cs typeface="Arial"/>
              </a:rPr>
              <a:t>7%</a:t>
            </a:r>
            <a:endParaRPr sz="1000">
              <a:latin typeface="Arial"/>
              <a:cs typeface="Arial"/>
            </a:endParaRPr>
          </a:p>
          <a:p>
            <a:pPr algn="ctr">
              <a:lnSpc>
                <a:spcPts val="1045"/>
              </a:lnSpc>
              <a:spcBef>
                <a:spcPts val="630"/>
              </a:spcBef>
            </a:pPr>
            <a:r>
              <a:rPr sz="900" spc="-10" dirty="0">
                <a:solidFill>
                  <a:srgbClr val="1A1A22"/>
                </a:solidFill>
                <a:latin typeface="Arial"/>
                <a:cs typeface="Arial"/>
              </a:rPr>
              <a:t>Operations</a:t>
            </a:r>
            <a:r>
              <a:rPr sz="900" spc="-15" dirty="0">
                <a:solidFill>
                  <a:srgbClr val="1A1A22"/>
                </a:solidFill>
                <a:latin typeface="Arial"/>
                <a:cs typeface="Arial"/>
              </a:rPr>
              <a:t> </a:t>
            </a:r>
            <a:r>
              <a:rPr sz="900" dirty="0">
                <a:solidFill>
                  <a:srgbClr val="1A1A22"/>
                </a:solidFill>
                <a:latin typeface="Arial"/>
                <a:cs typeface="Arial"/>
              </a:rPr>
              <a:t>&amp;</a:t>
            </a:r>
            <a:r>
              <a:rPr sz="900" spc="40" dirty="0">
                <a:solidFill>
                  <a:srgbClr val="1A1A22"/>
                </a:solidFill>
                <a:latin typeface="Arial"/>
                <a:cs typeface="Arial"/>
              </a:rPr>
              <a:t> </a:t>
            </a:r>
            <a:r>
              <a:rPr sz="900" spc="-10" dirty="0">
                <a:solidFill>
                  <a:srgbClr val="1A1A22"/>
                </a:solidFill>
                <a:latin typeface="Arial"/>
                <a:cs typeface="Arial"/>
              </a:rPr>
              <a:t>maintenance</a:t>
            </a:r>
            <a:endParaRPr sz="900">
              <a:latin typeface="Arial"/>
              <a:cs typeface="Arial"/>
            </a:endParaRPr>
          </a:p>
          <a:p>
            <a:pPr marL="6350" algn="ctr">
              <a:lnSpc>
                <a:spcPts val="1045"/>
              </a:lnSpc>
            </a:pPr>
            <a:r>
              <a:rPr sz="900" dirty="0">
                <a:solidFill>
                  <a:srgbClr val="1A1A22"/>
                </a:solidFill>
                <a:latin typeface="Arial"/>
                <a:cs typeface="Arial"/>
              </a:rPr>
              <a:t>of</a:t>
            </a:r>
            <a:r>
              <a:rPr sz="900" spc="-10" dirty="0">
                <a:solidFill>
                  <a:srgbClr val="1A1A22"/>
                </a:solidFill>
                <a:latin typeface="Arial"/>
                <a:cs typeface="Arial"/>
              </a:rPr>
              <a:t> </a:t>
            </a:r>
            <a:r>
              <a:rPr sz="900" dirty="0">
                <a:solidFill>
                  <a:srgbClr val="1A1A22"/>
                </a:solidFill>
                <a:latin typeface="Arial"/>
                <a:cs typeface="Arial"/>
              </a:rPr>
              <a:t>plant</a:t>
            </a:r>
            <a:r>
              <a:rPr sz="900" spc="-35" dirty="0">
                <a:solidFill>
                  <a:srgbClr val="1A1A22"/>
                </a:solidFill>
                <a:latin typeface="Arial"/>
                <a:cs typeface="Arial"/>
              </a:rPr>
              <a:t> </a:t>
            </a:r>
            <a:r>
              <a:rPr sz="900" spc="-25" dirty="0">
                <a:solidFill>
                  <a:srgbClr val="1A1A22"/>
                </a:solidFill>
                <a:latin typeface="Arial"/>
                <a:cs typeface="Arial"/>
              </a:rPr>
              <a:t>9%</a:t>
            </a:r>
            <a:endParaRPr sz="900">
              <a:latin typeface="Arial"/>
              <a:cs typeface="Arial"/>
            </a:endParaRPr>
          </a:p>
        </p:txBody>
      </p:sp>
      <p:sp>
        <p:nvSpPr>
          <p:cNvPr id="56" name="object 56"/>
          <p:cNvSpPr txBox="1"/>
          <p:nvPr/>
        </p:nvSpPr>
        <p:spPr>
          <a:xfrm>
            <a:off x="9293986" y="2020379"/>
            <a:ext cx="1318260" cy="463550"/>
          </a:xfrm>
          <a:prstGeom prst="rect">
            <a:avLst/>
          </a:prstGeom>
        </p:spPr>
        <p:txBody>
          <a:bodyPr vert="horz" wrap="square" lIns="0" tIns="13970" rIns="0" bIns="0" rtlCol="0">
            <a:spAutoFit/>
          </a:bodyPr>
          <a:lstStyle/>
          <a:p>
            <a:pPr algn="ctr">
              <a:lnSpc>
                <a:spcPts val="1140"/>
              </a:lnSpc>
              <a:spcBef>
                <a:spcPts val="110"/>
              </a:spcBef>
            </a:pPr>
            <a:r>
              <a:rPr sz="1000" dirty="0">
                <a:solidFill>
                  <a:srgbClr val="1A1A22"/>
                </a:solidFill>
                <a:latin typeface="Arial"/>
                <a:cs typeface="Arial"/>
              </a:rPr>
              <a:t>Other</a:t>
            </a:r>
            <a:r>
              <a:rPr sz="1000" spc="-70" dirty="0">
                <a:solidFill>
                  <a:srgbClr val="1A1A22"/>
                </a:solidFill>
                <a:latin typeface="Arial"/>
                <a:cs typeface="Arial"/>
              </a:rPr>
              <a:t> </a:t>
            </a:r>
            <a:r>
              <a:rPr sz="1000" dirty="0">
                <a:solidFill>
                  <a:srgbClr val="1A1A22"/>
                </a:solidFill>
                <a:latin typeface="Arial"/>
                <a:cs typeface="Arial"/>
              </a:rPr>
              <a:t>natural</a:t>
            </a:r>
            <a:r>
              <a:rPr sz="1000" spc="-50" dirty="0">
                <a:solidFill>
                  <a:srgbClr val="1A1A22"/>
                </a:solidFill>
                <a:latin typeface="Arial"/>
                <a:cs typeface="Arial"/>
              </a:rPr>
              <a:t> </a:t>
            </a:r>
            <a:r>
              <a:rPr sz="1000" spc="-10" dirty="0">
                <a:solidFill>
                  <a:srgbClr val="1A1A22"/>
                </a:solidFill>
                <a:latin typeface="Arial"/>
                <a:cs typeface="Arial"/>
              </a:rPr>
              <a:t>expenses</a:t>
            </a:r>
            <a:endParaRPr sz="1000">
              <a:latin typeface="Arial"/>
              <a:cs typeface="Arial"/>
            </a:endParaRPr>
          </a:p>
          <a:p>
            <a:pPr algn="ctr">
              <a:lnSpc>
                <a:spcPts val="1120"/>
              </a:lnSpc>
            </a:pPr>
            <a:r>
              <a:rPr sz="1000" dirty="0">
                <a:solidFill>
                  <a:srgbClr val="1A1A22"/>
                </a:solidFill>
                <a:latin typeface="Arial"/>
                <a:cs typeface="Arial"/>
              </a:rPr>
              <a:t>&amp;</a:t>
            </a:r>
            <a:r>
              <a:rPr sz="1000" spc="-20" dirty="0">
                <a:solidFill>
                  <a:srgbClr val="1A1A22"/>
                </a:solidFill>
                <a:latin typeface="Arial"/>
                <a:cs typeface="Arial"/>
              </a:rPr>
              <a:t> </a:t>
            </a:r>
            <a:r>
              <a:rPr sz="1000" spc="-10" dirty="0">
                <a:solidFill>
                  <a:srgbClr val="1A1A22"/>
                </a:solidFill>
                <a:latin typeface="Arial"/>
                <a:cs typeface="Arial"/>
              </a:rPr>
              <a:t>deductions</a:t>
            </a:r>
            <a:endParaRPr sz="1000">
              <a:latin typeface="Arial"/>
              <a:cs typeface="Arial"/>
            </a:endParaRPr>
          </a:p>
          <a:p>
            <a:pPr marL="635" algn="ctr">
              <a:lnSpc>
                <a:spcPts val="1175"/>
              </a:lnSpc>
            </a:pPr>
            <a:r>
              <a:rPr sz="1000" spc="-25" dirty="0">
                <a:solidFill>
                  <a:srgbClr val="1A1A22"/>
                </a:solidFill>
                <a:latin typeface="Arial"/>
                <a:cs typeface="Arial"/>
              </a:rPr>
              <a:t>24%</a:t>
            </a:r>
            <a:endParaRPr sz="1000">
              <a:latin typeface="Arial"/>
              <a:cs typeface="Arial"/>
            </a:endParaRPr>
          </a:p>
        </p:txBody>
      </p:sp>
      <p:sp>
        <p:nvSpPr>
          <p:cNvPr id="57" name="object 57"/>
          <p:cNvSpPr txBox="1"/>
          <p:nvPr/>
        </p:nvSpPr>
        <p:spPr>
          <a:xfrm>
            <a:off x="9141968" y="5340984"/>
            <a:ext cx="1590675" cy="212090"/>
          </a:xfrm>
          <a:prstGeom prst="rect">
            <a:avLst/>
          </a:prstGeom>
        </p:spPr>
        <p:txBody>
          <a:bodyPr vert="horz" wrap="square" lIns="0" tIns="15240" rIns="0" bIns="0" rtlCol="0">
            <a:spAutoFit/>
          </a:bodyPr>
          <a:lstStyle/>
          <a:p>
            <a:pPr marL="12700">
              <a:lnSpc>
                <a:spcPct val="100000"/>
              </a:lnSpc>
              <a:spcBef>
                <a:spcPts val="120"/>
              </a:spcBef>
            </a:pPr>
            <a:r>
              <a:rPr sz="1200" spc="-10" dirty="0">
                <a:solidFill>
                  <a:srgbClr val="1A1A22"/>
                </a:solidFill>
                <a:latin typeface="Arial"/>
                <a:cs typeface="Arial"/>
              </a:rPr>
              <a:t>National:</a:t>
            </a:r>
            <a:r>
              <a:rPr sz="1200" spc="-20" dirty="0">
                <a:solidFill>
                  <a:srgbClr val="1A1A22"/>
                </a:solidFill>
                <a:latin typeface="Arial"/>
                <a:cs typeface="Arial"/>
              </a:rPr>
              <a:t> </a:t>
            </a:r>
            <a:r>
              <a:rPr sz="1200" spc="-25" dirty="0">
                <a:solidFill>
                  <a:srgbClr val="1A1A22"/>
                </a:solidFill>
                <a:latin typeface="Arial"/>
                <a:cs typeface="Arial"/>
              </a:rPr>
              <a:t>2-</a:t>
            </a:r>
            <a:r>
              <a:rPr sz="1200" dirty="0">
                <a:solidFill>
                  <a:srgbClr val="1A1A22"/>
                </a:solidFill>
                <a:latin typeface="Arial"/>
                <a:cs typeface="Arial"/>
              </a:rPr>
              <a:t>year</a:t>
            </a:r>
            <a:r>
              <a:rPr sz="1200" spc="-10" dirty="0">
                <a:solidFill>
                  <a:srgbClr val="1A1A22"/>
                </a:solidFill>
                <a:latin typeface="Arial"/>
                <a:cs typeface="Arial"/>
              </a:rPr>
              <a:t> publics</a:t>
            </a:r>
            <a:endParaRPr sz="1200">
              <a:latin typeface="Arial"/>
              <a:cs typeface="Arial"/>
            </a:endParaRPr>
          </a:p>
        </p:txBody>
      </p:sp>
      <p:sp>
        <p:nvSpPr>
          <p:cNvPr id="58" name="object 58"/>
          <p:cNvSpPr txBox="1"/>
          <p:nvPr/>
        </p:nvSpPr>
        <p:spPr>
          <a:xfrm>
            <a:off x="2095119" y="1623123"/>
            <a:ext cx="5507990" cy="212725"/>
          </a:xfrm>
          <a:prstGeom prst="rect">
            <a:avLst/>
          </a:prstGeom>
        </p:spPr>
        <p:txBody>
          <a:bodyPr vert="horz" wrap="square" lIns="0" tIns="15875" rIns="0" bIns="0" rtlCol="0">
            <a:spAutoFit/>
          </a:bodyPr>
          <a:lstStyle/>
          <a:p>
            <a:pPr marL="12700">
              <a:lnSpc>
                <a:spcPct val="100000"/>
              </a:lnSpc>
              <a:spcBef>
                <a:spcPts val="125"/>
              </a:spcBef>
              <a:tabLst>
                <a:tab pos="2491740" algn="l"/>
                <a:tab pos="5125085" algn="l"/>
              </a:tabLst>
            </a:pPr>
            <a:r>
              <a:rPr sz="1800" spc="-15" baseline="4629" dirty="0">
                <a:solidFill>
                  <a:srgbClr val="1A1A22"/>
                </a:solidFill>
                <a:latin typeface="Arial"/>
                <a:cs typeface="Arial"/>
              </a:rPr>
              <a:t>$4.0b</a:t>
            </a:r>
            <a:r>
              <a:rPr sz="1800" baseline="4629" dirty="0">
                <a:solidFill>
                  <a:srgbClr val="1A1A22"/>
                </a:solidFill>
                <a:latin typeface="Arial"/>
                <a:cs typeface="Arial"/>
              </a:rPr>
              <a:t>	</a:t>
            </a:r>
            <a:r>
              <a:rPr sz="1200" spc="-10" dirty="0">
                <a:solidFill>
                  <a:srgbClr val="1A1A22"/>
                </a:solidFill>
                <a:latin typeface="Arial"/>
                <a:cs typeface="Arial"/>
              </a:rPr>
              <a:t>$242.8b</a:t>
            </a:r>
            <a:r>
              <a:rPr sz="1200" dirty="0">
                <a:solidFill>
                  <a:srgbClr val="1A1A22"/>
                </a:solidFill>
                <a:latin typeface="Arial"/>
                <a:cs typeface="Arial"/>
              </a:rPr>
              <a:t>	</a:t>
            </a:r>
            <a:r>
              <a:rPr sz="1200" spc="-10" dirty="0">
                <a:solidFill>
                  <a:srgbClr val="1A1A22"/>
                </a:solidFill>
                <a:latin typeface="Arial"/>
                <a:cs typeface="Arial"/>
              </a:rPr>
              <a:t>$1.4b</a:t>
            </a:r>
            <a:endParaRPr sz="1200">
              <a:latin typeface="Arial"/>
              <a:cs typeface="Arial"/>
            </a:endParaRPr>
          </a:p>
        </p:txBody>
      </p:sp>
      <p:sp>
        <p:nvSpPr>
          <p:cNvPr id="59" name="object 59"/>
          <p:cNvSpPr txBox="1"/>
          <p:nvPr/>
        </p:nvSpPr>
        <p:spPr>
          <a:xfrm>
            <a:off x="9702927" y="1610804"/>
            <a:ext cx="488315" cy="212725"/>
          </a:xfrm>
          <a:prstGeom prst="rect">
            <a:avLst/>
          </a:prstGeom>
        </p:spPr>
        <p:txBody>
          <a:bodyPr vert="horz" wrap="square" lIns="0" tIns="15875" rIns="0" bIns="0" rtlCol="0">
            <a:spAutoFit/>
          </a:bodyPr>
          <a:lstStyle/>
          <a:p>
            <a:pPr marL="12700">
              <a:lnSpc>
                <a:spcPct val="100000"/>
              </a:lnSpc>
              <a:spcBef>
                <a:spcPts val="125"/>
              </a:spcBef>
            </a:pPr>
            <a:r>
              <a:rPr sz="1200" spc="-10" dirty="0">
                <a:solidFill>
                  <a:srgbClr val="1A1A22"/>
                </a:solidFill>
                <a:latin typeface="Arial"/>
                <a:cs typeface="Arial"/>
              </a:rPr>
              <a:t>$53.9b</a:t>
            </a:r>
            <a:endParaRPr sz="1200">
              <a:latin typeface="Arial"/>
              <a:cs typeface="Arial"/>
            </a:endParaRPr>
          </a:p>
        </p:txBody>
      </p:sp>
      <p:sp>
        <p:nvSpPr>
          <p:cNvPr id="60" name="object 60"/>
          <p:cNvSpPr txBox="1"/>
          <p:nvPr/>
        </p:nvSpPr>
        <p:spPr>
          <a:xfrm>
            <a:off x="6723633" y="1918525"/>
            <a:ext cx="1361440" cy="1212850"/>
          </a:xfrm>
          <a:prstGeom prst="rect">
            <a:avLst/>
          </a:prstGeom>
        </p:spPr>
        <p:txBody>
          <a:bodyPr vert="horz" wrap="square" lIns="0" tIns="31115" rIns="0" bIns="0" rtlCol="0">
            <a:spAutoFit/>
          </a:bodyPr>
          <a:lstStyle/>
          <a:p>
            <a:pPr marL="15875" marR="43815" algn="ctr">
              <a:lnSpc>
                <a:spcPts val="1080"/>
              </a:lnSpc>
              <a:spcBef>
                <a:spcPts val="245"/>
              </a:spcBef>
            </a:pPr>
            <a:r>
              <a:rPr sz="1000" dirty="0">
                <a:solidFill>
                  <a:srgbClr val="1A1A22"/>
                </a:solidFill>
                <a:latin typeface="Arial"/>
                <a:cs typeface="Arial"/>
              </a:rPr>
              <a:t>Other</a:t>
            </a:r>
            <a:r>
              <a:rPr sz="1000" spc="-65" dirty="0">
                <a:solidFill>
                  <a:srgbClr val="1A1A22"/>
                </a:solidFill>
                <a:latin typeface="Arial"/>
                <a:cs typeface="Arial"/>
              </a:rPr>
              <a:t> </a:t>
            </a:r>
            <a:r>
              <a:rPr sz="1000" dirty="0">
                <a:solidFill>
                  <a:srgbClr val="1A1A22"/>
                </a:solidFill>
                <a:latin typeface="Arial"/>
                <a:cs typeface="Arial"/>
              </a:rPr>
              <a:t>natural</a:t>
            </a:r>
            <a:r>
              <a:rPr sz="1000" spc="-50" dirty="0">
                <a:solidFill>
                  <a:srgbClr val="1A1A22"/>
                </a:solidFill>
                <a:latin typeface="Arial"/>
                <a:cs typeface="Arial"/>
              </a:rPr>
              <a:t> </a:t>
            </a:r>
            <a:r>
              <a:rPr sz="1000" spc="-10" dirty="0">
                <a:solidFill>
                  <a:srgbClr val="1A1A22"/>
                </a:solidFill>
                <a:latin typeface="Arial"/>
                <a:cs typeface="Arial"/>
              </a:rPr>
              <a:t>expenses </a:t>
            </a:r>
            <a:r>
              <a:rPr sz="1000" dirty="0">
                <a:solidFill>
                  <a:srgbClr val="1A1A22"/>
                </a:solidFill>
                <a:latin typeface="Arial"/>
                <a:cs typeface="Arial"/>
              </a:rPr>
              <a:t>&amp;</a:t>
            </a:r>
            <a:r>
              <a:rPr sz="1000" spc="-20" dirty="0">
                <a:solidFill>
                  <a:srgbClr val="1A1A22"/>
                </a:solidFill>
                <a:latin typeface="Arial"/>
                <a:cs typeface="Arial"/>
              </a:rPr>
              <a:t> </a:t>
            </a:r>
            <a:r>
              <a:rPr sz="1000" spc="-10" dirty="0">
                <a:solidFill>
                  <a:srgbClr val="1A1A22"/>
                </a:solidFill>
                <a:latin typeface="Arial"/>
                <a:cs typeface="Arial"/>
              </a:rPr>
              <a:t>deductions</a:t>
            </a:r>
            <a:endParaRPr sz="1000">
              <a:latin typeface="Arial"/>
              <a:cs typeface="Arial"/>
            </a:endParaRPr>
          </a:p>
          <a:p>
            <a:pPr algn="ctr">
              <a:lnSpc>
                <a:spcPts val="1140"/>
              </a:lnSpc>
            </a:pPr>
            <a:r>
              <a:rPr sz="1000" spc="-25" dirty="0">
                <a:solidFill>
                  <a:srgbClr val="1A1A22"/>
                </a:solidFill>
                <a:latin typeface="Arial"/>
                <a:cs typeface="Arial"/>
              </a:rPr>
              <a:t>18%</a:t>
            </a:r>
            <a:endParaRPr sz="1000">
              <a:latin typeface="Arial"/>
              <a:cs typeface="Arial"/>
            </a:endParaRPr>
          </a:p>
          <a:p>
            <a:pPr marR="6985" algn="ctr">
              <a:lnSpc>
                <a:spcPct val="100000"/>
              </a:lnSpc>
              <a:spcBef>
                <a:spcPts val="745"/>
              </a:spcBef>
            </a:pPr>
            <a:r>
              <a:rPr sz="1000" spc="-10" dirty="0">
                <a:solidFill>
                  <a:srgbClr val="1A1A22"/>
                </a:solidFill>
                <a:latin typeface="Arial"/>
                <a:cs typeface="Arial"/>
              </a:rPr>
              <a:t>Interest </a:t>
            </a:r>
            <a:r>
              <a:rPr sz="1000" spc="-25" dirty="0">
                <a:solidFill>
                  <a:srgbClr val="1A1A22"/>
                </a:solidFill>
                <a:latin typeface="Arial"/>
                <a:cs typeface="Arial"/>
              </a:rPr>
              <a:t>4%</a:t>
            </a:r>
            <a:endParaRPr sz="1000">
              <a:latin typeface="Arial"/>
              <a:cs typeface="Arial"/>
            </a:endParaRPr>
          </a:p>
          <a:p>
            <a:pPr marR="3810" algn="ctr">
              <a:lnSpc>
                <a:spcPct val="100000"/>
              </a:lnSpc>
              <a:spcBef>
                <a:spcPts val="315"/>
              </a:spcBef>
            </a:pPr>
            <a:r>
              <a:rPr sz="1000" spc="-10" dirty="0">
                <a:solidFill>
                  <a:srgbClr val="1A1A22"/>
                </a:solidFill>
                <a:latin typeface="Arial"/>
                <a:cs typeface="Arial"/>
              </a:rPr>
              <a:t>Depreciation</a:t>
            </a:r>
            <a:r>
              <a:rPr sz="1000" spc="-20" dirty="0">
                <a:solidFill>
                  <a:srgbClr val="1A1A22"/>
                </a:solidFill>
                <a:latin typeface="Arial"/>
                <a:cs typeface="Arial"/>
              </a:rPr>
              <a:t> </a:t>
            </a:r>
            <a:r>
              <a:rPr sz="1000" spc="-25" dirty="0">
                <a:solidFill>
                  <a:srgbClr val="1A1A22"/>
                </a:solidFill>
                <a:latin typeface="Arial"/>
                <a:cs typeface="Arial"/>
              </a:rPr>
              <a:t>7%</a:t>
            </a:r>
            <a:endParaRPr sz="1000">
              <a:latin typeface="Arial"/>
              <a:cs typeface="Arial"/>
            </a:endParaRPr>
          </a:p>
          <a:p>
            <a:pPr algn="ctr">
              <a:lnSpc>
                <a:spcPts val="1045"/>
              </a:lnSpc>
              <a:spcBef>
                <a:spcPts val="345"/>
              </a:spcBef>
            </a:pPr>
            <a:r>
              <a:rPr sz="900" spc="-10" dirty="0">
                <a:solidFill>
                  <a:srgbClr val="1A1A22"/>
                </a:solidFill>
                <a:latin typeface="Arial"/>
                <a:cs typeface="Arial"/>
              </a:rPr>
              <a:t>Operations</a:t>
            </a:r>
            <a:r>
              <a:rPr sz="900" spc="-15" dirty="0">
                <a:solidFill>
                  <a:srgbClr val="1A1A22"/>
                </a:solidFill>
                <a:latin typeface="Arial"/>
                <a:cs typeface="Arial"/>
              </a:rPr>
              <a:t> </a:t>
            </a:r>
            <a:r>
              <a:rPr sz="900" dirty="0">
                <a:solidFill>
                  <a:srgbClr val="1A1A22"/>
                </a:solidFill>
                <a:latin typeface="Arial"/>
                <a:cs typeface="Arial"/>
              </a:rPr>
              <a:t>&amp;</a:t>
            </a:r>
            <a:r>
              <a:rPr sz="900" spc="40" dirty="0">
                <a:solidFill>
                  <a:srgbClr val="1A1A22"/>
                </a:solidFill>
                <a:latin typeface="Arial"/>
                <a:cs typeface="Arial"/>
              </a:rPr>
              <a:t> </a:t>
            </a:r>
            <a:r>
              <a:rPr sz="900" spc="-10" dirty="0">
                <a:solidFill>
                  <a:srgbClr val="1A1A22"/>
                </a:solidFill>
                <a:latin typeface="Arial"/>
                <a:cs typeface="Arial"/>
              </a:rPr>
              <a:t>maintenance</a:t>
            </a:r>
            <a:endParaRPr sz="900">
              <a:latin typeface="Arial"/>
              <a:cs typeface="Arial"/>
            </a:endParaRPr>
          </a:p>
          <a:p>
            <a:pPr marL="6985" algn="ctr">
              <a:lnSpc>
                <a:spcPts val="1045"/>
              </a:lnSpc>
            </a:pPr>
            <a:r>
              <a:rPr sz="900" dirty="0">
                <a:solidFill>
                  <a:srgbClr val="1A1A22"/>
                </a:solidFill>
                <a:latin typeface="Arial"/>
                <a:cs typeface="Arial"/>
              </a:rPr>
              <a:t>of</a:t>
            </a:r>
            <a:r>
              <a:rPr sz="900" spc="-10" dirty="0">
                <a:solidFill>
                  <a:srgbClr val="1A1A22"/>
                </a:solidFill>
                <a:latin typeface="Arial"/>
                <a:cs typeface="Arial"/>
              </a:rPr>
              <a:t> </a:t>
            </a:r>
            <a:r>
              <a:rPr sz="900" dirty="0">
                <a:solidFill>
                  <a:srgbClr val="1A1A22"/>
                </a:solidFill>
                <a:latin typeface="Arial"/>
                <a:cs typeface="Arial"/>
              </a:rPr>
              <a:t>plant</a:t>
            </a:r>
            <a:r>
              <a:rPr sz="900" spc="-35" dirty="0">
                <a:solidFill>
                  <a:srgbClr val="1A1A22"/>
                </a:solidFill>
                <a:latin typeface="Arial"/>
                <a:cs typeface="Arial"/>
              </a:rPr>
              <a:t> </a:t>
            </a:r>
            <a:r>
              <a:rPr sz="900" spc="-25" dirty="0">
                <a:solidFill>
                  <a:srgbClr val="1A1A22"/>
                </a:solidFill>
                <a:latin typeface="Arial"/>
                <a:cs typeface="Arial"/>
              </a:rPr>
              <a:t>7%</a:t>
            </a:r>
            <a:endParaRPr sz="900">
              <a:latin typeface="Arial"/>
              <a:cs typeface="Arial"/>
            </a:endParaRPr>
          </a:p>
        </p:txBody>
      </p:sp>
      <p:grpSp>
        <p:nvGrpSpPr>
          <p:cNvPr id="61" name="object 61"/>
          <p:cNvGrpSpPr/>
          <p:nvPr/>
        </p:nvGrpSpPr>
        <p:grpSpPr>
          <a:xfrm>
            <a:off x="6418707" y="1737741"/>
            <a:ext cx="5679440" cy="4143375"/>
            <a:chOff x="6418707" y="1737741"/>
            <a:chExt cx="5679440" cy="4143375"/>
          </a:xfrm>
        </p:grpSpPr>
        <p:sp>
          <p:nvSpPr>
            <p:cNvPr id="62" name="object 62"/>
            <p:cNvSpPr/>
            <p:nvPr/>
          </p:nvSpPr>
          <p:spPr>
            <a:xfrm>
              <a:off x="6428232" y="1737741"/>
              <a:ext cx="0" cy="4143375"/>
            </a:xfrm>
            <a:custGeom>
              <a:avLst/>
              <a:gdLst/>
              <a:ahLst/>
              <a:cxnLst/>
              <a:rect l="l" t="t" r="r" b="b"/>
              <a:pathLst>
                <a:path h="4143375">
                  <a:moveTo>
                    <a:pt x="0" y="0"/>
                  </a:moveTo>
                  <a:lnTo>
                    <a:pt x="0" y="4142816"/>
                  </a:lnTo>
                </a:path>
              </a:pathLst>
            </a:custGeom>
            <a:ln w="19050">
              <a:solidFill>
                <a:srgbClr val="C4C4CD"/>
              </a:solidFill>
              <a:prstDash val="sysDash"/>
            </a:ln>
          </p:spPr>
          <p:txBody>
            <a:bodyPr wrap="square" lIns="0" tIns="0" rIns="0" bIns="0" rtlCol="0"/>
            <a:lstStyle/>
            <a:p>
              <a:endParaRPr/>
            </a:p>
          </p:txBody>
        </p:sp>
        <p:sp>
          <p:nvSpPr>
            <p:cNvPr id="63" name="object 63"/>
            <p:cNvSpPr/>
            <p:nvPr/>
          </p:nvSpPr>
          <p:spPr>
            <a:xfrm>
              <a:off x="10721340" y="1998472"/>
              <a:ext cx="1371600" cy="2021205"/>
            </a:xfrm>
            <a:custGeom>
              <a:avLst/>
              <a:gdLst/>
              <a:ahLst/>
              <a:cxnLst/>
              <a:rect l="l" t="t" r="r" b="b"/>
              <a:pathLst>
                <a:path w="1371600" h="2021204">
                  <a:moveTo>
                    <a:pt x="100583" y="0"/>
                  </a:moveTo>
                  <a:lnTo>
                    <a:pt x="312419" y="0"/>
                  </a:lnTo>
                  <a:lnTo>
                    <a:pt x="630173" y="0"/>
                  </a:lnTo>
                  <a:lnTo>
                    <a:pt x="1371472" y="0"/>
                  </a:lnTo>
                  <a:lnTo>
                    <a:pt x="1371472" y="1178941"/>
                  </a:lnTo>
                  <a:lnTo>
                    <a:pt x="1371472" y="1684274"/>
                  </a:lnTo>
                  <a:lnTo>
                    <a:pt x="1371472" y="2021077"/>
                  </a:lnTo>
                  <a:lnTo>
                    <a:pt x="630173" y="2021077"/>
                  </a:lnTo>
                  <a:lnTo>
                    <a:pt x="312419" y="2021077"/>
                  </a:lnTo>
                  <a:lnTo>
                    <a:pt x="100583" y="2021077"/>
                  </a:lnTo>
                  <a:lnTo>
                    <a:pt x="100583" y="1684274"/>
                  </a:lnTo>
                  <a:lnTo>
                    <a:pt x="0" y="1522984"/>
                  </a:lnTo>
                  <a:lnTo>
                    <a:pt x="100583" y="1178941"/>
                  </a:lnTo>
                  <a:lnTo>
                    <a:pt x="100583" y="0"/>
                  </a:lnTo>
                  <a:close/>
                </a:path>
              </a:pathLst>
            </a:custGeom>
            <a:ln w="9525">
              <a:solidFill>
                <a:srgbClr val="1A9AF8"/>
              </a:solidFill>
            </a:ln>
          </p:spPr>
          <p:txBody>
            <a:bodyPr wrap="square" lIns="0" tIns="0" rIns="0" bIns="0" rtlCol="0"/>
            <a:lstStyle/>
            <a:p>
              <a:endParaRPr/>
            </a:p>
          </p:txBody>
        </p:sp>
      </p:grpSp>
      <p:sp>
        <p:nvSpPr>
          <p:cNvPr id="64" name="object 64"/>
          <p:cNvSpPr txBox="1"/>
          <p:nvPr/>
        </p:nvSpPr>
        <p:spPr>
          <a:xfrm>
            <a:off x="10861040" y="2072703"/>
            <a:ext cx="1214120" cy="1866900"/>
          </a:xfrm>
          <a:prstGeom prst="rect">
            <a:avLst/>
          </a:prstGeom>
        </p:spPr>
        <p:txBody>
          <a:bodyPr vert="horz" wrap="square" lIns="0" tIns="8890" rIns="0" bIns="0" rtlCol="0">
            <a:spAutoFit/>
          </a:bodyPr>
          <a:lstStyle/>
          <a:p>
            <a:pPr marL="12700" marR="5080" indent="-1905" algn="ctr">
              <a:lnSpc>
                <a:spcPct val="104900"/>
              </a:lnSpc>
              <a:spcBef>
                <a:spcPts val="70"/>
              </a:spcBef>
            </a:pPr>
            <a:r>
              <a:rPr sz="1050" dirty="0">
                <a:solidFill>
                  <a:srgbClr val="1A1A22"/>
                </a:solidFill>
                <a:latin typeface="Arial"/>
                <a:cs typeface="Arial"/>
              </a:rPr>
              <a:t>Mandated</a:t>
            </a:r>
            <a:r>
              <a:rPr sz="1050" spc="114" dirty="0">
                <a:solidFill>
                  <a:srgbClr val="1A1A22"/>
                </a:solidFill>
                <a:latin typeface="Arial"/>
                <a:cs typeface="Arial"/>
              </a:rPr>
              <a:t> </a:t>
            </a:r>
            <a:r>
              <a:rPr sz="1050" spc="-10" dirty="0">
                <a:solidFill>
                  <a:srgbClr val="1A1A22"/>
                </a:solidFill>
                <a:latin typeface="Arial"/>
                <a:cs typeface="Arial"/>
              </a:rPr>
              <a:t>state </a:t>
            </a:r>
            <a:r>
              <a:rPr sz="1050" dirty="0">
                <a:solidFill>
                  <a:srgbClr val="1A1A22"/>
                </a:solidFill>
                <a:latin typeface="Arial"/>
                <a:cs typeface="Arial"/>
              </a:rPr>
              <a:t>benefit</a:t>
            </a:r>
            <a:r>
              <a:rPr sz="1050" spc="75" dirty="0">
                <a:solidFill>
                  <a:srgbClr val="1A1A22"/>
                </a:solidFill>
                <a:latin typeface="Arial"/>
                <a:cs typeface="Arial"/>
              </a:rPr>
              <a:t> </a:t>
            </a:r>
            <a:r>
              <a:rPr sz="1050" spc="-10" dirty="0">
                <a:solidFill>
                  <a:srgbClr val="1A1A22"/>
                </a:solidFill>
                <a:latin typeface="Arial"/>
                <a:cs typeface="Arial"/>
              </a:rPr>
              <a:t>programs </a:t>
            </a:r>
            <a:r>
              <a:rPr sz="1050" dirty="0">
                <a:solidFill>
                  <a:srgbClr val="1A1A22"/>
                </a:solidFill>
                <a:latin typeface="Arial"/>
                <a:cs typeface="Arial"/>
              </a:rPr>
              <a:t>are a</a:t>
            </a:r>
            <a:r>
              <a:rPr sz="1050" spc="50" dirty="0">
                <a:solidFill>
                  <a:srgbClr val="1A1A22"/>
                </a:solidFill>
                <a:latin typeface="Arial"/>
                <a:cs typeface="Arial"/>
              </a:rPr>
              <a:t> </a:t>
            </a:r>
            <a:r>
              <a:rPr sz="1050" dirty="0">
                <a:solidFill>
                  <a:srgbClr val="1A1A22"/>
                </a:solidFill>
                <a:latin typeface="Arial"/>
                <a:cs typeface="Arial"/>
              </a:rPr>
              <a:t>primary</a:t>
            </a:r>
            <a:r>
              <a:rPr sz="1050" spc="80" dirty="0">
                <a:solidFill>
                  <a:srgbClr val="1A1A22"/>
                </a:solidFill>
                <a:latin typeface="Arial"/>
                <a:cs typeface="Arial"/>
              </a:rPr>
              <a:t> </a:t>
            </a:r>
            <a:r>
              <a:rPr sz="1050" spc="-10" dirty="0">
                <a:solidFill>
                  <a:srgbClr val="1A1A22"/>
                </a:solidFill>
                <a:latin typeface="Arial"/>
                <a:cs typeface="Arial"/>
              </a:rPr>
              <a:t>driver </a:t>
            </a:r>
            <a:r>
              <a:rPr sz="1050" dirty="0">
                <a:solidFill>
                  <a:srgbClr val="1A1A22"/>
                </a:solidFill>
                <a:latin typeface="Arial"/>
                <a:cs typeface="Arial"/>
              </a:rPr>
              <a:t>of</a:t>
            </a:r>
            <a:r>
              <a:rPr sz="1050" spc="40" dirty="0">
                <a:solidFill>
                  <a:srgbClr val="1A1A22"/>
                </a:solidFill>
                <a:latin typeface="Arial"/>
                <a:cs typeface="Arial"/>
              </a:rPr>
              <a:t> </a:t>
            </a:r>
            <a:r>
              <a:rPr sz="1050" dirty="0">
                <a:solidFill>
                  <a:srgbClr val="1A1A22"/>
                </a:solidFill>
                <a:latin typeface="Arial"/>
                <a:cs typeface="Arial"/>
              </a:rPr>
              <a:t>fringe</a:t>
            </a:r>
            <a:r>
              <a:rPr sz="1050" spc="40" dirty="0">
                <a:solidFill>
                  <a:srgbClr val="1A1A22"/>
                </a:solidFill>
                <a:latin typeface="Arial"/>
                <a:cs typeface="Arial"/>
              </a:rPr>
              <a:t> </a:t>
            </a:r>
            <a:r>
              <a:rPr sz="1050" spc="-10" dirty="0">
                <a:solidFill>
                  <a:srgbClr val="1A1A22"/>
                </a:solidFill>
                <a:latin typeface="Arial"/>
                <a:cs typeface="Arial"/>
              </a:rPr>
              <a:t>costs, </a:t>
            </a:r>
            <a:r>
              <a:rPr sz="1050" dirty="0">
                <a:solidFill>
                  <a:srgbClr val="1A1A22"/>
                </a:solidFill>
                <a:latin typeface="Arial"/>
                <a:cs typeface="Arial"/>
              </a:rPr>
              <a:t>which</a:t>
            </a:r>
            <a:r>
              <a:rPr sz="1050" spc="75" dirty="0">
                <a:solidFill>
                  <a:srgbClr val="1A1A22"/>
                </a:solidFill>
                <a:latin typeface="Arial"/>
                <a:cs typeface="Arial"/>
              </a:rPr>
              <a:t> </a:t>
            </a:r>
            <a:r>
              <a:rPr sz="1050" dirty="0">
                <a:solidFill>
                  <a:srgbClr val="1A1A22"/>
                </a:solidFill>
                <a:latin typeface="Arial"/>
                <a:cs typeface="Arial"/>
              </a:rPr>
              <a:t>as</a:t>
            </a:r>
            <a:r>
              <a:rPr sz="1050" spc="20" dirty="0">
                <a:solidFill>
                  <a:srgbClr val="1A1A22"/>
                </a:solidFill>
                <a:latin typeface="Arial"/>
                <a:cs typeface="Arial"/>
              </a:rPr>
              <a:t> </a:t>
            </a:r>
            <a:r>
              <a:rPr sz="1050" dirty="0">
                <a:solidFill>
                  <a:srgbClr val="1A1A22"/>
                </a:solidFill>
                <a:latin typeface="Arial"/>
                <a:cs typeface="Arial"/>
              </a:rPr>
              <a:t>a</a:t>
            </a:r>
            <a:r>
              <a:rPr sz="1050" spc="65" dirty="0">
                <a:solidFill>
                  <a:srgbClr val="1A1A22"/>
                </a:solidFill>
                <a:latin typeface="Arial"/>
                <a:cs typeface="Arial"/>
              </a:rPr>
              <a:t> </a:t>
            </a:r>
            <a:r>
              <a:rPr sz="1050" dirty="0">
                <a:solidFill>
                  <a:srgbClr val="1A1A22"/>
                </a:solidFill>
                <a:latin typeface="Arial"/>
                <a:cs typeface="Arial"/>
              </a:rPr>
              <a:t>share</a:t>
            </a:r>
            <a:r>
              <a:rPr sz="1050" spc="35" dirty="0">
                <a:solidFill>
                  <a:srgbClr val="1A1A22"/>
                </a:solidFill>
                <a:latin typeface="Arial"/>
                <a:cs typeface="Arial"/>
              </a:rPr>
              <a:t> </a:t>
            </a:r>
            <a:r>
              <a:rPr sz="1050" spc="-25" dirty="0">
                <a:solidFill>
                  <a:srgbClr val="1A1A22"/>
                </a:solidFill>
                <a:latin typeface="Arial"/>
                <a:cs typeface="Arial"/>
              </a:rPr>
              <a:t>of </a:t>
            </a:r>
            <a:r>
              <a:rPr sz="1050" spc="-10" dirty="0">
                <a:solidFill>
                  <a:srgbClr val="1A1A22"/>
                </a:solidFill>
                <a:latin typeface="Arial"/>
                <a:cs typeface="Arial"/>
              </a:rPr>
              <a:t>personnel </a:t>
            </a:r>
            <a:r>
              <a:rPr sz="1050" dirty="0">
                <a:solidFill>
                  <a:srgbClr val="1A1A22"/>
                </a:solidFill>
                <a:latin typeface="Arial"/>
                <a:cs typeface="Arial"/>
              </a:rPr>
              <a:t>expenditures</a:t>
            </a:r>
            <a:r>
              <a:rPr sz="1050" spc="150" dirty="0">
                <a:solidFill>
                  <a:srgbClr val="1A1A22"/>
                </a:solidFill>
                <a:latin typeface="Arial"/>
                <a:cs typeface="Arial"/>
              </a:rPr>
              <a:t> </a:t>
            </a:r>
            <a:r>
              <a:rPr sz="1050" spc="-25" dirty="0">
                <a:solidFill>
                  <a:srgbClr val="1A1A22"/>
                </a:solidFill>
                <a:latin typeface="Arial"/>
                <a:cs typeface="Arial"/>
              </a:rPr>
              <a:t>run</a:t>
            </a:r>
            <a:endParaRPr sz="1050">
              <a:latin typeface="Arial"/>
              <a:cs typeface="Arial"/>
            </a:endParaRPr>
          </a:p>
          <a:p>
            <a:pPr algn="ctr">
              <a:lnSpc>
                <a:spcPct val="100000"/>
              </a:lnSpc>
              <a:spcBef>
                <a:spcPts val="35"/>
              </a:spcBef>
            </a:pPr>
            <a:r>
              <a:rPr sz="1050" dirty="0">
                <a:solidFill>
                  <a:srgbClr val="1A1A22"/>
                </a:solidFill>
                <a:latin typeface="Arial"/>
                <a:cs typeface="Arial"/>
              </a:rPr>
              <a:t>~58%</a:t>
            </a:r>
            <a:r>
              <a:rPr sz="1050" spc="30" dirty="0">
                <a:solidFill>
                  <a:srgbClr val="1A1A22"/>
                </a:solidFill>
                <a:latin typeface="Arial"/>
                <a:cs typeface="Arial"/>
              </a:rPr>
              <a:t> </a:t>
            </a:r>
            <a:r>
              <a:rPr sz="1050" dirty="0">
                <a:solidFill>
                  <a:srgbClr val="1A1A22"/>
                </a:solidFill>
                <a:latin typeface="Arial"/>
                <a:cs typeface="Arial"/>
              </a:rPr>
              <a:t>higher</a:t>
            </a:r>
            <a:r>
              <a:rPr sz="1050" spc="110" dirty="0">
                <a:solidFill>
                  <a:srgbClr val="1A1A22"/>
                </a:solidFill>
                <a:latin typeface="Arial"/>
                <a:cs typeface="Arial"/>
              </a:rPr>
              <a:t> </a:t>
            </a:r>
            <a:r>
              <a:rPr sz="1050" spc="-20" dirty="0">
                <a:solidFill>
                  <a:srgbClr val="1A1A22"/>
                </a:solidFill>
                <a:latin typeface="Arial"/>
                <a:cs typeface="Arial"/>
              </a:rPr>
              <a:t>than</a:t>
            </a:r>
            <a:endParaRPr sz="1050">
              <a:latin typeface="Arial"/>
              <a:cs typeface="Arial"/>
            </a:endParaRPr>
          </a:p>
          <a:p>
            <a:pPr marL="21590" marR="10795" algn="ctr">
              <a:lnSpc>
                <a:spcPct val="103099"/>
              </a:lnSpc>
              <a:spcBef>
                <a:spcPts val="75"/>
              </a:spcBef>
            </a:pPr>
            <a:r>
              <a:rPr sz="1050" dirty="0">
                <a:solidFill>
                  <a:srgbClr val="1A1A22"/>
                </a:solidFill>
                <a:latin typeface="Arial"/>
                <a:cs typeface="Arial"/>
              </a:rPr>
              <a:t>national peers at</a:t>
            </a:r>
            <a:r>
              <a:rPr sz="1050" spc="-10" dirty="0">
                <a:solidFill>
                  <a:srgbClr val="1A1A22"/>
                </a:solidFill>
                <a:latin typeface="Arial"/>
                <a:cs typeface="Arial"/>
              </a:rPr>
              <a:t> </a:t>
            </a:r>
            <a:r>
              <a:rPr sz="1050" spc="-25" dirty="0">
                <a:solidFill>
                  <a:srgbClr val="1A1A22"/>
                </a:solidFill>
                <a:latin typeface="Arial"/>
                <a:cs typeface="Arial"/>
              </a:rPr>
              <a:t>4-</a:t>
            </a:r>
            <a:r>
              <a:rPr sz="1050" dirty="0">
                <a:solidFill>
                  <a:srgbClr val="1A1A22"/>
                </a:solidFill>
                <a:latin typeface="Arial"/>
                <a:cs typeface="Arial"/>
              </a:rPr>
              <a:t>years</a:t>
            </a:r>
            <a:r>
              <a:rPr sz="1050" spc="30" dirty="0">
                <a:solidFill>
                  <a:srgbClr val="1A1A22"/>
                </a:solidFill>
                <a:latin typeface="Arial"/>
                <a:cs typeface="Arial"/>
              </a:rPr>
              <a:t> </a:t>
            </a:r>
            <a:r>
              <a:rPr sz="1050" dirty="0">
                <a:solidFill>
                  <a:srgbClr val="1A1A22"/>
                </a:solidFill>
                <a:latin typeface="Arial"/>
                <a:cs typeface="Arial"/>
              </a:rPr>
              <a:t>and</a:t>
            </a:r>
            <a:r>
              <a:rPr sz="1050" spc="80" dirty="0">
                <a:solidFill>
                  <a:srgbClr val="1A1A22"/>
                </a:solidFill>
                <a:latin typeface="Arial"/>
                <a:cs typeface="Arial"/>
              </a:rPr>
              <a:t> </a:t>
            </a:r>
            <a:r>
              <a:rPr sz="1050" spc="-20" dirty="0">
                <a:solidFill>
                  <a:srgbClr val="1A1A22"/>
                </a:solidFill>
                <a:latin typeface="Arial"/>
                <a:cs typeface="Arial"/>
              </a:rPr>
              <a:t>~45% </a:t>
            </a:r>
            <a:r>
              <a:rPr sz="1050" dirty="0">
                <a:solidFill>
                  <a:srgbClr val="1A1A22"/>
                </a:solidFill>
                <a:latin typeface="Arial"/>
                <a:cs typeface="Arial"/>
              </a:rPr>
              <a:t>higher</a:t>
            </a:r>
            <a:r>
              <a:rPr sz="1050" spc="100" dirty="0">
                <a:solidFill>
                  <a:srgbClr val="1A1A22"/>
                </a:solidFill>
                <a:latin typeface="Arial"/>
                <a:cs typeface="Arial"/>
              </a:rPr>
              <a:t> </a:t>
            </a:r>
            <a:r>
              <a:rPr sz="1050" dirty="0">
                <a:solidFill>
                  <a:srgbClr val="1A1A22"/>
                </a:solidFill>
                <a:latin typeface="Arial"/>
                <a:cs typeface="Arial"/>
              </a:rPr>
              <a:t>at</a:t>
            </a:r>
            <a:r>
              <a:rPr sz="1050" spc="20" dirty="0">
                <a:solidFill>
                  <a:srgbClr val="1A1A22"/>
                </a:solidFill>
                <a:latin typeface="Arial"/>
                <a:cs typeface="Arial"/>
              </a:rPr>
              <a:t> </a:t>
            </a:r>
            <a:r>
              <a:rPr sz="1050" dirty="0">
                <a:solidFill>
                  <a:srgbClr val="1A1A22"/>
                </a:solidFill>
                <a:latin typeface="Arial"/>
                <a:cs typeface="Arial"/>
              </a:rPr>
              <a:t>2-</a:t>
            </a:r>
            <a:r>
              <a:rPr sz="1050" spc="-10" dirty="0">
                <a:solidFill>
                  <a:srgbClr val="1A1A22"/>
                </a:solidFill>
                <a:latin typeface="Arial"/>
                <a:cs typeface="Arial"/>
              </a:rPr>
              <a:t>years</a:t>
            </a:r>
            <a:endParaRPr sz="1050">
              <a:latin typeface="Arial"/>
              <a:cs typeface="Arial"/>
            </a:endParaRPr>
          </a:p>
        </p:txBody>
      </p:sp>
      <p:sp>
        <p:nvSpPr>
          <p:cNvPr id="65" name="object 65"/>
          <p:cNvSpPr txBox="1"/>
          <p:nvPr/>
        </p:nvSpPr>
        <p:spPr>
          <a:xfrm>
            <a:off x="557695" y="6581447"/>
            <a:ext cx="1788795" cy="137795"/>
          </a:xfrm>
          <a:prstGeom prst="rect">
            <a:avLst/>
          </a:prstGeom>
        </p:spPr>
        <p:txBody>
          <a:bodyPr vert="horz" wrap="square" lIns="0" tIns="1905" rIns="0" bIns="0" rtlCol="0">
            <a:spAutoFit/>
          </a:bodyPr>
          <a:lstStyle/>
          <a:p>
            <a:pPr marL="12700">
              <a:lnSpc>
                <a:spcPct val="100000"/>
              </a:lnSpc>
              <a:spcBef>
                <a:spcPts val="15"/>
              </a:spcBef>
            </a:pPr>
            <a:r>
              <a:rPr sz="800" dirty="0">
                <a:solidFill>
                  <a:srgbClr val="1A1A22"/>
                </a:solidFill>
                <a:latin typeface="Arial"/>
                <a:cs typeface="Arial"/>
              </a:rPr>
              <a:t>Source:</a:t>
            </a:r>
            <a:r>
              <a:rPr sz="800" spc="-25" dirty="0">
                <a:solidFill>
                  <a:srgbClr val="1A1A22"/>
                </a:solidFill>
                <a:latin typeface="Arial"/>
                <a:cs typeface="Arial"/>
              </a:rPr>
              <a:t> </a:t>
            </a:r>
            <a:r>
              <a:rPr sz="800" dirty="0">
                <a:solidFill>
                  <a:srgbClr val="1A1A22"/>
                </a:solidFill>
                <a:latin typeface="Arial"/>
                <a:cs typeface="Arial"/>
              </a:rPr>
              <a:t>IPEDS;</a:t>
            </a:r>
            <a:r>
              <a:rPr sz="800" spc="-25" dirty="0">
                <a:solidFill>
                  <a:srgbClr val="1A1A22"/>
                </a:solidFill>
                <a:latin typeface="Arial"/>
                <a:cs typeface="Arial"/>
              </a:rPr>
              <a:t> </a:t>
            </a:r>
            <a:r>
              <a:rPr sz="800" spc="-20" dirty="0">
                <a:solidFill>
                  <a:srgbClr val="1A1A22"/>
                </a:solidFill>
                <a:latin typeface="Arial"/>
                <a:cs typeface="Arial"/>
              </a:rPr>
              <a:t>EY-</a:t>
            </a:r>
            <a:r>
              <a:rPr sz="800" spc="-10" dirty="0">
                <a:solidFill>
                  <a:srgbClr val="1A1A22"/>
                </a:solidFill>
                <a:latin typeface="Arial"/>
                <a:cs typeface="Arial"/>
              </a:rPr>
              <a:t>Parthenon analysis</a:t>
            </a:r>
            <a:endParaRPr sz="800">
              <a:latin typeface="Arial"/>
              <a:cs typeface="Arial"/>
            </a:endParaRPr>
          </a:p>
        </p:txBody>
      </p:sp>
      <p:sp>
        <p:nvSpPr>
          <p:cNvPr id="66" name="object 66" descr="Slide footer: meeting name, date and page number"/>
          <p:cNvSpPr txBox="1">
            <a:spLocks noGrp="1"/>
          </p:cNvSpPr>
          <p:nvPr>
            <p:ph type="sldNum" sz="quarter" idx="7"/>
          </p:nvPr>
        </p:nvSpPr>
        <p:spPr>
          <a:xfrm>
            <a:off x="10255256" y="6576405"/>
            <a:ext cx="1855470" cy="254557"/>
          </a:xfrm>
          <a:prstGeom prst="rect">
            <a:avLst/>
          </a:prstGeom>
        </p:spPr>
        <p:txBody>
          <a:bodyPr vert="horz" wrap="square" lIns="0" tIns="8255" rIns="0" bIns="0" rtlCol="0">
            <a:spAutoFit/>
          </a:bodyPr>
          <a:lstStyle/>
          <a:p>
            <a:pPr marL="369570" marR="5080" indent="-357505">
              <a:lnSpc>
                <a:spcPct val="100000"/>
              </a:lnSpc>
              <a:spcBef>
                <a:spcPts val="65"/>
              </a:spcBef>
            </a:pPr>
            <a:r>
              <a:rPr dirty="0"/>
              <a:t>Full</a:t>
            </a:r>
            <a:r>
              <a:rPr spc="-30" dirty="0"/>
              <a:t> </a:t>
            </a:r>
            <a:r>
              <a:rPr dirty="0"/>
              <a:t>Board</a:t>
            </a:r>
            <a:r>
              <a:rPr spc="-25" dirty="0"/>
              <a:t> </a:t>
            </a:r>
            <a:r>
              <a:rPr dirty="0"/>
              <a:t>of</a:t>
            </a:r>
            <a:r>
              <a:rPr spc="-30" dirty="0"/>
              <a:t> </a:t>
            </a:r>
            <a:r>
              <a:rPr dirty="0"/>
              <a:t>Trustees</a:t>
            </a:r>
            <a:r>
              <a:rPr spc="-30" dirty="0"/>
              <a:t> </a:t>
            </a:r>
            <a:r>
              <a:rPr spc="-45" dirty="0"/>
              <a:t>Meeting</a:t>
            </a:r>
            <a:r>
              <a:rPr lang="en-US" spc="-45" dirty="0"/>
              <a:t> </a:t>
            </a:r>
            <a:r>
              <a:rPr sz="800" spc="-45" dirty="0"/>
              <a:t>Materials</a:t>
            </a:r>
            <a:r>
              <a:rPr sz="800" dirty="0"/>
              <a:t> 22</a:t>
            </a:r>
            <a:r>
              <a:rPr sz="800" spc="-30" dirty="0"/>
              <a:t> </a:t>
            </a:r>
            <a:r>
              <a:rPr sz="800" dirty="0"/>
              <a:t>October</a:t>
            </a:r>
            <a:r>
              <a:rPr sz="800" spc="-30" dirty="0"/>
              <a:t> </a:t>
            </a:r>
            <a:r>
              <a:rPr sz="800" dirty="0"/>
              <a:t>2026</a:t>
            </a:r>
            <a:r>
              <a:rPr sz="800" spc="-25" dirty="0"/>
              <a:t> </a:t>
            </a:r>
            <a:r>
              <a:rPr sz="800" dirty="0"/>
              <a:t>|</a:t>
            </a:r>
            <a:r>
              <a:rPr sz="800" spc="-30" dirty="0"/>
              <a:t> </a:t>
            </a:r>
            <a:r>
              <a:rPr sz="800" dirty="0"/>
              <a:t>Page</a:t>
            </a:r>
            <a:r>
              <a:rPr sz="800" spc="-25" dirty="0"/>
              <a:t> </a:t>
            </a:r>
            <a:r>
              <a:rPr sz="800" dirty="0"/>
              <a:t>15</a:t>
            </a:r>
            <a:r>
              <a:rPr sz="800" spc="-30" dirty="0"/>
              <a:t> </a:t>
            </a:r>
            <a:r>
              <a:rPr sz="800" dirty="0"/>
              <a:t>of</a:t>
            </a:r>
            <a:r>
              <a:rPr sz="800" spc="-30" dirty="0"/>
              <a:t> </a:t>
            </a:r>
            <a:r>
              <a:rPr sz="800" spc="-25" dirty="0"/>
              <a:t>24</a:t>
            </a:r>
            <a:endParaRPr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85725" rIns="0" bIns="0" rtlCol="0">
            <a:spAutoFit/>
          </a:bodyPr>
          <a:lstStyle/>
          <a:p>
            <a:pPr marL="12700" marR="5080">
              <a:lnSpc>
                <a:spcPts val="4690"/>
              </a:lnSpc>
              <a:spcBef>
                <a:spcPts val="675"/>
              </a:spcBef>
            </a:pPr>
            <a:r>
              <a:rPr sz="4300" spc="60" dirty="0"/>
              <a:t>Context</a:t>
            </a:r>
            <a:r>
              <a:rPr sz="4300" spc="-114" dirty="0"/>
              <a:t> </a:t>
            </a:r>
            <a:r>
              <a:rPr sz="4300" spc="-40" dirty="0"/>
              <a:t>for</a:t>
            </a:r>
            <a:r>
              <a:rPr sz="4300" spc="-140" dirty="0"/>
              <a:t> </a:t>
            </a:r>
            <a:r>
              <a:rPr sz="4300" dirty="0"/>
              <a:t>Fringe</a:t>
            </a:r>
            <a:r>
              <a:rPr sz="4300" spc="-165" dirty="0"/>
              <a:t> </a:t>
            </a:r>
            <a:r>
              <a:rPr sz="4300" spc="65" dirty="0"/>
              <a:t>Benefits</a:t>
            </a:r>
            <a:r>
              <a:rPr sz="4300" spc="-185" dirty="0"/>
              <a:t> </a:t>
            </a:r>
            <a:r>
              <a:rPr sz="4300" spc="200" dirty="0"/>
              <a:t>Cost</a:t>
            </a:r>
            <a:r>
              <a:rPr sz="4300" spc="-175" dirty="0"/>
              <a:t> </a:t>
            </a:r>
            <a:r>
              <a:rPr sz="4300" spc="-40" dirty="0"/>
              <a:t>for</a:t>
            </a:r>
            <a:r>
              <a:rPr sz="4300" spc="-155" dirty="0"/>
              <a:t> </a:t>
            </a:r>
            <a:r>
              <a:rPr sz="4300" spc="-20" dirty="0"/>
              <a:t>Four </a:t>
            </a:r>
            <a:r>
              <a:rPr sz="4300" dirty="0"/>
              <a:t>Year</a:t>
            </a:r>
            <a:r>
              <a:rPr sz="4300" spc="-225" dirty="0"/>
              <a:t> </a:t>
            </a:r>
            <a:r>
              <a:rPr sz="4300" spc="-10" dirty="0"/>
              <a:t>Universities</a:t>
            </a:r>
            <a:endParaRPr sz="4300"/>
          </a:p>
        </p:txBody>
      </p:sp>
      <p:sp>
        <p:nvSpPr>
          <p:cNvPr id="3" name="object 3"/>
          <p:cNvSpPr txBox="1"/>
          <p:nvPr/>
        </p:nvSpPr>
        <p:spPr>
          <a:xfrm>
            <a:off x="1246644" y="1883537"/>
            <a:ext cx="9453245" cy="4657725"/>
          </a:xfrm>
          <a:prstGeom prst="rect">
            <a:avLst/>
          </a:prstGeom>
        </p:spPr>
        <p:txBody>
          <a:bodyPr vert="horz" wrap="square" lIns="0" tIns="64135" rIns="0" bIns="0" rtlCol="0">
            <a:spAutoFit/>
          </a:bodyPr>
          <a:lstStyle/>
          <a:p>
            <a:pPr marL="241300" marR="1122045" indent="-229235">
              <a:lnSpc>
                <a:spcPts val="3460"/>
              </a:lnSpc>
              <a:spcBef>
                <a:spcPts val="505"/>
              </a:spcBef>
              <a:buFont typeface="Arial"/>
              <a:buChar char="•"/>
              <a:tabLst>
                <a:tab pos="241300" algn="l"/>
              </a:tabLst>
            </a:pPr>
            <a:r>
              <a:rPr sz="3150" spc="65" dirty="0">
                <a:latin typeface="Calibri"/>
                <a:cs typeface="Calibri"/>
              </a:rPr>
              <a:t>Fringe</a:t>
            </a:r>
            <a:r>
              <a:rPr sz="3150" dirty="0">
                <a:latin typeface="Calibri"/>
                <a:cs typeface="Calibri"/>
              </a:rPr>
              <a:t> </a:t>
            </a:r>
            <a:r>
              <a:rPr sz="3150" spc="85" dirty="0">
                <a:latin typeface="Calibri"/>
                <a:cs typeface="Calibri"/>
              </a:rPr>
              <a:t>benefits</a:t>
            </a:r>
            <a:r>
              <a:rPr sz="3150" spc="-10" dirty="0">
                <a:latin typeface="Calibri"/>
                <a:cs typeface="Calibri"/>
              </a:rPr>
              <a:t> </a:t>
            </a:r>
            <a:r>
              <a:rPr sz="3150" spc="75" dirty="0">
                <a:latin typeface="Calibri"/>
                <a:cs typeface="Calibri"/>
              </a:rPr>
              <a:t>cover</a:t>
            </a:r>
            <a:r>
              <a:rPr sz="3150" spc="-35" dirty="0">
                <a:latin typeface="Calibri"/>
                <a:cs typeface="Calibri"/>
              </a:rPr>
              <a:t> </a:t>
            </a:r>
            <a:r>
              <a:rPr sz="3150" spc="85" dirty="0">
                <a:latin typeface="Calibri"/>
                <a:cs typeface="Calibri"/>
              </a:rPr>
              <a:t>mandatory</a:t>
            </a:r>
            <a:r>
              <a:rPr sz="3150" spc="-50" dirty="0">
                <a:latin typeface="Calibri"/>
                <a:cs typeface="Calibri"/>
              </a:rPr>
              <a:t> </a:t>
            </a:r>
            <a:r>
              <a:rPr sz="3150" spc="90" dirty="0">
                <a:latin typeface="Calibri"/>
                <a:cs typeface="Calibri"/>
              </a:rPr>
              <a:t>state</a:t>
            </a:r>
            <a:r>
              <a:rPr sz="3150" spc="5" dirty="0">
                <a:latin typeface="Calibri"/>
                <a:cs typeface="Calibri"/>
              </a:rPr>
              <a:t> </a:t>
            </a:r>
            <a:r>
              <a:rPr sz="3150" spc="75" dirty="0">
                <a:latin typeface="Calibri"/>
                <a:cs typeface="Calibri"/>
              </a:rPr>
              <a:t>benefits </a:t>
            </a:r>
            <a:r>
              <a:rPr sz="3150" spc="85" dirty="0">
                <a:latin typeface="Calibri"/>
                <a:cs typeface="Calibri"/>
              </a:rPr>
              <a:t>programs</a:t>
            </a:r>
            <a:r>
              <a:rPr sz="3150" spc="-40" dirty="0">
                <a:latin typeface="Calibri"/>
                <a:cs typeface="Calibri"/>
              </a:rPr>
              <a:t> </a:t>
            </a:r>
            <a:r>
              <a:rPr sz="3150" dirty="0">
                <a:latin typeface="Calibri"/>
                <a:cs typeface="Calibri"/>
              </a:rPr>
              <a:t>–</a:t>
            </a:r>
            <a:r>
              <a:rPr sz="3150" spc="-70" dirty="0">
                <a:latin typeface="Calibri"/>
                <a:cs typeface="Calibri"/>
              </a:rPr>
              <a:t> </a:t>
            </a:r>
            <a:r>
              <a:rPr sz="3150" spc="240" dirty="0">
                <a:latin typeface="Calibri"/>
                <a:cs typeface="Calibri"/>
              </a:rPr>
              <a:t>PERS</a:t>
            </a:r>
            <a:r>
              <a:rPr sz="3150" spc="-85" dirty="0">
                <a:latin typeface="Calibri"/>
                <a:cs typeface="Calibri"/>
              </a:rPr>
              <a:t> </a:t>
            </a:r>
            <a:r>
              <a:rPr sz="3150" spc="155" dirty="0">
                <a:latin typeface="Calibri"/>
                <a:cs typeface="Calibri"/>
              </a:rPr>
              <a:t>and</a:t>
            </a:r>
            <a:r>
              <a:rPr sz="3150" spc="-75" dirty="0">
                <a:latin typeface="Calibri"/>
                <a:cs typeface="Calibri"/>
              </a:rPr>
              <a:t> </a:t>
            </a:r>
            <a:r>
              <a:rPr sz="3150" spc="180" dirty="0">
                <a:latin typeface="Calibri"/>
                <a:cs typeface="Calibri"/>
              </a:rPr>
              <a:t>PEBB</a:t>
            </a:r>
            <a:endParaRPr sz="3150">
              <a:latin typeface="Calibri"/>
              <a:cs typeface="Calibri"/>
            </a:endParaRPr>
          </a:p>
          <a:p>
            <a:pPr marL="241300" marR="351790" indent="-229235">
              <a:lnSpc>
                <a:spcPts val="3460"/>
              </a:lnSpc>
              <a:spcBef>
                <a:spcPts val="1010"/>
              </a:spcBef>
              <a:buFont typeface="Arial"/>
              <a:buChar char="•"/>
              <a:tabLst>
                <a:tab pos="241300" algn="l"/>
              </a:tabLst>
            </a:pPr>
            <a:r>
              <a:rPr sz="3150" dirty="0">
                <a:latin typeface="Calibri"/>
                <a:cs typeface="Calibri"/>
              </a:rPr>
              <a:t>Average</a:t>
            </a:r>
            <a:r>
              <a:rPr sz="3150" spc="55" dirty="0">
                <a:latin typeface="Calibri"/>
                <a:cs typeface="Calibri"/>
              </a:rPr>
              <a:t> </a:t>
            </a:r>
            <a:r>
              <a:rPr sz="3150" dirty="0">
                <a:latin typeface="Calibri"/>
                <a:cs typeface="Calibri"/>
              </a:rPr>
              <a:t>fringe</a:t>
            </a:r>
            <a:r>
              <a:rPr sz="3150" spc="55" dirty="0">
                <a:latin typeface="Calibri"/>
                <a:cs typeface="Calibri"/>
              </a:rPr>
              <a:t> </a:t>
            </a:r>
            <a:r>
              <a:rPr sz="3150" spc="60" dirty="0">
                <a:latin typeface="Calibri"/>
                <a:cs typeface="Calibri"/>
              </a:rPr>
              <a:t>benefit</a:t>
            </a:r>
            <a:r>
              <a:rPr sz="3150" spc="-20" dirty="0">
                <a:latin typeface="Calibri"/>
                <a:cs typeface="Calibri"/>
              </a:rPr>
              <a:t> </a:t>
            </a:r>
            <a:r>
              <a:rPr sz="3150" spc="200" dirty="0">
                <a:latin typeface="Calibri"/>
                <a:cs typeface="Calibri"/>
              </a:rPr>
              <a:t>costs</a:t>
            </a:r>
            <a:r>
              <a:rPr sz="3150" spc="-35" dirty="0">
                <a:latin typeface="Calibri"/>
                <a:cs typeface="Calibri"/>
              </a:rPr>
              <a:t> </a:t>
            </a:r>
            <a:r>
              <a:rPr sz="3150" spc="80" dirty="0">
                <a:latin typeface="Calibri"/>
                <a:cs typeface="Calibri"/>
              </a:rPr>
              <a:t>in</a:t>
            </a:r>
            <a:r>
              <a:rPr sz="3150" spc="-25" dirty="0">
                <a:latin typeface="Calibri"/>
                <a:cs typeface="Calibri"/>
              </a:rPr>
              <a:t> </a:t>
            </a:r>
            <a:r>
              <a:rPr sz="3150" spc="85" dirty="0">
                <a:latin typeface="Calibri"/>
                <a:cs typeface="Calibri"/>
              </a:rPr>
              <a:t>Oregon:</a:t>
            </a:r>
            <a:r>
              <a:rPr sz="3150" spc="20" dirty="0">
                <a:latin typeface="Calibri"/>
                <a:cs typeface="Calibri"/>
              </a:rPr>
              <a:t> </a:t>
            </a:r>
            <a:r>
              <a:rPr sz="3150" spc="170" dirty="0">
                <a:latin typeface="Calibri"/>
                <a:cs typeface="Calibri"/>
              </a:rPr>
              <a:t>24%</a:t>
            </a:r>
            <a:r>
              <a:rPr sz="3150" spc="40" dirty="0">
                <a:latin typeface="Calibri"/>
                <a:cs typeface="Calibri"/>
              </a:rPr>
              <a:t> </a:t>
            </a:r>
            <a:r>
              <a:rPr sz="3150" dirty="0">
                <a:latin typeface="Calibri"/>
                <a:cs typeface="Calibri"/>
              </a:rPr>
              <a:t>of</a:t>
            </a:r>
            <a:r>
              <a:rPr sz="3150" spc="55" dirty="0">
                <a:latin typeface="Calibri"/>
                <a:cs typeface="Calibri"/>
              </a:rPr>
              <a:t> </a:t>
            </a:r>
            <a:r>
              <a:rPr sz="3150" spc="40" dirty="0">
                <a:latin typeface="Calibri"/>
                <a:cs typeface="Calibri"/>
              </a:rPr>
              <a:t>total </a:t>
            </a:r>
            <a:r>
              <a:rPr sz="3150" spc="180" dirty="0">
                <a:latin typeface="Calibri"/>
                <a:cs typeface="Calibri"/>
              </a:rPr>
              <a:t>costs</a:t>
            </a:r>
            <a:endParaRPr sz="3150">
              <a:latin typeface="Calibri"/>
              <a:cs typeface="Calibri"/>
            </a:endParaRPr>
          </a:p>
          <a:p>
            <a:pPr marL="241300" indent="-228600">
              <a:lnSpc>
                <a:spcPct val="100000"/>
              </a:lnSpc>
              <a:spcBef>
                <a:spcPts val="630"/>
              </a:spcBef>
              <a:buFont typeface="Arial"/>
              <a:buChar char="•"/>
              <a:tabLst>
                <a:tab pos="241300" algn="l"/>
                <a:tab pos="6309995" algn="l"/>
              </a:tabLst>
            </a:pPr>
            <a:r>
              <a:rPr sz="3150" dirty="0">
                <a:latin typeface="Calibri"/>
                <a:cs typeface="Calibri"/>
              </a:rPr>
              <a:t>Average</a:t>
            </a:r>
            <a:r>
              <a:rPr sz="3150" spc="85" dirty="0">
                <a:latin typeface="Calibri"/>
                <a:cs typeface="Calibri"/>
              </a:rPr>
              <a:t> </a:t>
            </a:r>
            <a:r>
              <a:rPr sz="3150" dirty="0">
                <a:latin typeface="Calibri"/>
                <a:cs typeface="Calibri"/>
              </a:rPr>
              <a:t>fringe</a:t>
            </a:r>
            <a:r>
              <a:rPr sz="3150" spc="90" dirty="0">
                <a:latin typeface="Calibri"/>
                <a:cs typeface="Calibri"/>
              </a:rPr>
              <a:t> </a:t>
            </a:r>
            <a:r>
              <a:rPr sz="3150" spc="60" dirty="0">
                <a:latin typeface="Calibri"/>
                <a:cs typeface="Calibri"/>
              </a:rPr>
              <a:t>benefit</a:t>
            </a:r>
            <a:r>
              <a:rPr sz="3150" dirty="0">
                <a:latin typeface="Calibri"/>
                <a:cs typeface="Calibri"/>
              </a:rPr>
              <a:t> </a:t>
            </a:r>
            <a:r>
              <a:rPr sz="3150" spc="200" dirty="0">
                <a:latin typeface="Calibri"/>
                <a:cs typeface="Calibri"/>
              </a:rPr>
              <a:t>costs</a:t>
            </a:r>
            <a:r>
              <a:rPr sz="3150" spc="-10" dirty="0">
                <a:latin typeface="Calibri"/>
                <a:cs typeface="Calibri"/>
              </a:rPr>
              <a:t> </a:t>
            </a:r>
            <a:r>
              <a:rPr sz="3150" spc="80" dirty="0">
                <a:latin typeface="Calibri"/>
                <a:cs typeface="Calibri"/>
              </a:rPr>
              <a:t>in</a:t>
            </a:r>
            <a:r>
              <a:rPr sz="3150" dirty="0">
                <a:latin typeface="Calibri"/>
                <a:cs typeface="Calibri"/>
              </a:rPr>
              <a:t> </a:t>
            </a:r>
            <a:r>
              <a:rPr sz="3150" spc="175" dirty="0">
                <a:latin typeface="Calibri"/>
                <a:cs typeface="Calibri"/>
              </a:rPr>
              <a:t>US:</a:t>
            </a:r>
            <a:r>
              <a:rPr sz="3150" dirty="0">
                <a:latin typeface="Calibri"/>
                <a:cs typeface="Calibri"/>
              </a:rPr>
              <a:t>	</a:t>
            </a:r>
            <a:r>
              <a:rPr sz="3150" spc="195" dirty="0">
                <a:latin typeface="Calibri"/>
                <a:cs typeface="Calibri"/>
              </a:rPr>
              <a:t>14%</a:t>
            </a:r>
            <a:r>
              <a:rPr sz="3150" spc="-10" dirty="0">
                <a:latin typeface="Calibri"/>
                <a:cs typeface="Calibri"/>
              </a:rPr>
              <a:t> </a:t>
            </a:r>
            <a:r>
              <a:rPr sz="3150" dirty="0">
                <a:latin typeface="Calibri"/>
                <a:cs typeface="Calibri"/>
              </a:rPr>
              <a:t>of </a:t>
            </a:r>
            <a:r>
              <a:rPr sz="3150" spc="50" dirty="0">
                <a:latin typeface="Calibri"/>
                <a:cs typeface="Calibri"/>
              </a:rPr>
              <a:t>total</a:t>
            </a:r>
            <a:r>
              <a:rPr sz="3150" spc="-15" dirty="0">
                <a:latin typeface="Calibri"/>
                <a:cs typeface="Calibri"/>
              </a:rPr>
              <a:t> </a:t>
            </a:r>
            <a:r>
              <a:rPr sz="3150" spc="175" dirty="0">
                <a:latin typeface="Calibri"/>
                <a:cs typeface="Calibri"/>
              </a:rPr>
              <a:t>costs</a:t>
            </a:r>
            <a:endParaRPr sz="3150">
              <a:latin typeface="Calibri"/>
              <a:cs typeface="Calibri"/>
            </a:endParaRPr>
          </a:p>
          <a:p>
            <a:pPr marL="241300" indent="-228600">
              <a:lnSpc>
                <a:spcPct val="100000"/>
              </a:lnSpc>
              <a:spcBef>
                <a:spcPts val="690"/>
              </a:spcBef>
              <a:buFont typeface="Arial"/>
              <a:buChar char="•"/>
              <a:tabLst>
                <a:tab pos="241300" algn="l"/>
                <a:tab pos="2469515" algn="l"/>
              </a:tabLst>
            </a:pPr>
            <a:r>
              <a:rPr sz="3150" spc="50" dirty="0">
                <a:latin typeface="Calibri"/>
                <a:cs typeface="Calibri"/>
              </a:rPr>
              <a:t>Differential:</a:t>
            </a:r>
            <a:r>
              <a:rPr sz="3150" dirty="0">
                <a:latin typeface="Calibri"/>
                <a:cs typeface="Calibri"/>
              </a:rPr>
              <a:t>	</a:t>
            </a:r>
            <a:r>
              <a:rPr sz="3150" spc="170" dirty="0">
                <a:latin typeface="Calibri"/>
                <a:cs typeface="Calibri"/>
              </a:rPr>
              <a:t>10%</a:t>
            </a:r>
            <a:r>
              <a:rPr sz="3150" spc="-25" dirty="0">
                <a:latin typeface="Calibri"/>
                <a:cs typeface="Calibri"/>
              </a:rPr>
              <a:t> </a:t>
            </a:r>
            <a:r>
              <a:rPr sz="3150" spc="60" dirty="0">
                <a:latin typeface="Calibri"/>
                <a:cs typeface="Calibri"/>
              </a:rPr>
              <a:t>of</a:t>
            </a:r>
            <a:r>
              <a:rPr sz="3150" spc="-90" dirty="0">
                <a:latin typeface="Calibri"/>
                <a:cs typeface="Calibri"/>
              </a:rPr>
              <a:t> </a:t>
            </a:r>
            <a:r>
              <a:rPr sz="3150" spc="65" dirty="0">
                <a:latin typeface="Calibri"/>
                <a:cs typeface="Calibri"/>
              </a:rPr>
              <a:t>total</a:t>
            </a:r>
            <a:r>
              <a:rPr sz="3150" spc="-100" dirty="0">
                <a:latin typeface="Calibri"/>
                <a:cs typeface="Calibri"/>
              </a:rPr>
              <a:t> </a:t>
            </a:r>
            <a:r>
              <a:rPr sz="3150" spc="190" dirty="0">
                <a:latin typeface="Calibri"/>
                <a:cs typeface="Calibri"/>
              </a:rPr>
              <a:t>costs</a:t>
            </a:r>
            <a:endParaRPr sz="3150">
              <a:latin typeface="Calibri"/>
              <a:cs typeface="Calibri"/>
            </a:endParaRPr>
          </a:p>
          <a:p>
            <a:pPr marL="241300" indent="-228600">
              <a:lnSpc>
                <a:spcPts val="3620"/>
              </a:lnSpc>
              <a:spcBef>
                <a:spcPts val="690"/>
              </a:spcBef>
              <a:buFont typeface="Arial"/>
              <a:buChar char="•"/>
              <a:tabLst>
                <a:tab pos="241300" algn="l"/>
                <a:tab pos="1802764" algn="l"/>
              </a:tabLst>
            </a:pPr>
            <a:r>
              <a:rPr sz="3150" spc="75" dirty="0">
                <a:latin typeface="Calibri"/>
                <a:cs typeface="Calibri"/>
              </a:rPr>
              <a:t>Oregon:</a:t>
            </a:r>
            <a:r>
              <a:rPr sz="3150" dirty="0">
                <a:latin typeface="Calibri"/>
                <a:cs typeface="Calibri"/>
              </a:rPr>
              <a:t>	Total</a:t>
            </a:r>
            <a:r>
              <a:rPr sz="3150" spc="-25" dirty="0">
                <a:latin typeface="Calibri"/>
                <a:cs typeface="Calibri"/>
              </a:rPr>
              <a:t> </a:t>
            </a:r>
            <a:r>
              <a:rPr sz="3150" spc="130" dirty="0">
                <a:latin typeface="Calibri"/>
                <a:cs typeface="Calibri"/>
              </a:rPr>
              <a:t>annual</a:t>
            </a:r>
            <a:r>
              <a:rPr sz="3150" spc="-20" dirty="0">
                <a:latin typeface="Calibri"/>
                <a:cs typeface="Calibri"/>
              </a:rPr>
              <a:t> </a:t>
            </a:r>
            <a:r>
              <a:rPr sz="3150" spc="165" dirty="0">
                <a:latin typeface="Calibri"/>
                <a:cs typeface="Calibri"/>
              </a:rPr>
              <a:t>cost</a:t>
            </a:r>
            <a:r>
              <a:rPr sz="3150" spc="-70" dirty="0">
                <a:latin typeface="Calibri"/>
                <a:cs typeface="Calibri"/>
              </a:rPr>
              <a:t> </a:t>
            </a:r>
            <a:r>
              <a:rPr sz="3150" dirty="0">
                <a:latin typeface="Calibri"/>
                <a:cs typeface="Calibri"/>
              </a:rPr>
              <a:t>for</a:t>
            </a:r>
            <a:r>
              <a:rPr sz="3150" spc="-40" dirty="0">
                <a:latin typeface="Calibri"/>
                <a:cs typeface="Calibri"/>
              </a:rPr>
              <a:t> </a:t>
            </a:r>
            <a:r>
              <a:rPr sz="3150" spc="140" dirty="0">
                <a:latin typeface="Calibri"/>
                <a:cs typeface="Calibri"/>
              </a:rPr>
              <a:t>all</a:t>
            </a:r>
            <a:r>
              <a:rPr sz="3150" spc="-90" dirty="0">
                <a:latin typeface="Calibri"/>
                <a:cs typeface="Calibri"/>
              </a:rPr>
              <a:t> </a:t>
            </a:r>
            <a:r>
              <a:rPr sz="3150" spc="114" dirty="0">
                <a:latin typeface="Calibri"/>
                <a:cs typeface="Calibri"/>
              </a:rPr>
              <a:t>seven</a:t>
            </a:r>
            <a:r>
              <a:rPr sz="3150" spc="-10" dirty="0">
                <a:latin typeface="Calibri"/>
                <a:cs typeface="Calibri"/>
              </a:rPr>
              <a:t> </a:t>
            </a:r>
            <a:r>
              <a:rPr sz="3150" spc="170" dirty="0">
                <a:latin typeface="Calibri"/>
                <a:cs typeface="Calibri"/>
              </a:rPr>
              <a:t>campuses:</a:t>
            </a:r>
            <a:endParaRPr sz="3150">
              <a:latin typeface="Calibri"/>
              <a:cs typeface="Calibri"/>
            </a:endParaRPr>
          </a:p>
          <a:p>
            <a:pPr marL="241300">
              <a:lnSpc>
                <a:spcPts val="3620"/>
              </a:lnSpc>
            </a:pPr>
            <a:r>
              <a:rPr sz="3150" spc="85" dirty="0">
                <a:latin typeface="Calibri"/>
                <a:cs typeface="Calibri"/>
              </a:rPr>
              <a:t>$4.0</a:t>
            </a:r>
            <a:r>
              <a:rPr sz="3150" spc="-25" dirty="0">
                <a:latin typeface="Calibri"/>
                <a:cs typeface="Calibri"/>
              </a:rPr>
              <a:t> </a:t>
            </a:r>
            <a:r>
              <a:rPr sz="3150" spc="70" dirty="0">
                <a:latin typeface="Calibri"/>
                <a:cs typeface="Calibri"/>
              </a:rPr>
              <a:t>billion</a:t>
            </a:r>
            <a:endParaRPr sz="3150">
              <a:latin typeface="Calibri"/>
              <a:cs typeface="Calibri"/>
            </a:endParaRPr>
          </a:p>
          <a:p>
            <a:pPr marL="241300" indent="-228600">
              <a:lnSpc>
                <a:spcPct val="100000"/>
              </a:lnSpc>
              <a:spcBef>
                <a:spcPts val="620"/>
              </a:spcBef>
              <a:buFont typeface="Arial"/>
              <a:buChar char="•"/>
              <a:tabLst>
                <a:tab pos="241300" algn="l"/>
                <a:tab pos="4826635" algn="l"/>
              </a:tabLst>
            </a:pPr>
            <a:r>
              <a:rPr sz="3150" spc="210" dirty="0">
                <a:latin typeface="Calibri"/>
                <a:cs typeface="Calibri"/>
              </a:rPr>
              <a:t>Cost</a:t>
            </a:r>
            <a:r>
              <a:rPr sz="3150" spc="10" dirty="0">
                <a:latin typeface="Calibri"/>
                <a:cs typeface="Calibri"/>
              </a:rPr>
              <a:t> </a:t>
            </a:r>
            <a:r>
              <a:rPr sz="3150" dirty="0">
                <a:latin typeface="Calibri"/>
                <a:cs typeface="Calibri"/>
              </a:rPr>
              <a:t>of</a:t>
            </a:r>
            <a:r>
              <a:rPr sz="3150" spc="10" dirty="0">
                <a:latin typeface="Calibri"/>
                <a:cs typeface="Calibri"/>
              </a:rPr>
              <a:t> </a:t>
            </a:r>
            <a:r>
              <a:rPr sz="3150" spc="50" dirty="0">
                <a:latin typeface="Calibri"/>
                <a:cs typeface="Calibri"/>
              </a:rPr>
              <a:t>differential</a:t>
            </a:r>
            <a:r>
              <a:rPr sz="3150" spc="-80" dirty="0">
                <a:latin typeface="Calibri"/>
                <a:cs typeface="Calibri"/>
              </a:rPr>
              <a:t> </a:t>
            </a:r>
            <a:r>
              <a:rPr sz="3150" spc="-10" dirty="0">
                <a:latin typeface="Calibri"/>
                <a:cs typeface="Calibri"/>
              </a:rPr>
              <a:t>fringe:</a:t>
            </a:r>
            <a:r>
              <a:rPr sz="3150" dirty="0">
                <a:latin typeface="Calibri"/>
                <a:cs typeface="Calibri"/>
              </a:rPr>
              <a:t>	</a:t>
            </a:r>
            <a:r>
              <a:rPr sz="3150" spc="85" dirty="0">
                <a:latin typeface="Calibri"/>
                <a:cs typeface="Calibri"/>
              </a:rPr>
              <a:t>$400</a:t>
            </a:r>
            <a:r>
              <a:rPr sz="3150" spc="-25" dirty="0">
                <a:latin typeface="Calibri"/>
                <a:cs typeface="Calibri"/>
              </a:rPr>
              <a:t> </a:t>
            </a:r>
            <a:r>
              <a:rPr sz="3150" spc="90" dirty="0">
                <a:latin typeface="Calibri"/>
                <a:cs typeface="Calibri"/>
              </a:rPr>
              <a:t>million</a:t>
            </a:r>
            <a:r>
              <a:rPr sz="3150" spc="-75" dirty="0">
                <a:latin typeface="Calibri"/>
                <a:cs typeface="Calibri"/>
              </a:rPr>
              <a:t> </a:t>
            </a:r>
            <a:r>
              <a:rPr sz="3150" spc="75" dirty="0">
                <a:latin typeface="Calibri"/>
                <a:cs typeface="Calibri"/>
              </a:rPr>
              <a:t>per</a:t>
            </a:r>
            <a:r>
              <a:rPr sz="3150" spc="-40" dirty="0">
                <a:latin typeface="Calibri"/>
                <a:cs typeface="Calibri"/>
              </a:rPr>
              <a:t> </a:t>
            </a:r>
            <a:r>
              <a:rPr sz="3150" spc="40" dirty="0">
                <a:latin typeface="Calibri"/>
                <a:cs typeface="Calibri"/>
              </a:rPr>
              <a:t>year</a:t>
            </a:r>
            <a:endParaRPr sz="3150">
              <a:latin typeface="Calibri"/>
              <a:cs typeface="Calibri"/>
            </a:endParaRPr>
          </a:p>
        </p:txBody>
      </p:sp>
      <p:sp>
        <p:nvSpPr>
          <p:cNvPr id="4" name="object 4" descr="Slide footer: meeting name, date and page number"/>
          <p:cNvSpPr txBox="1">
            <a:spLocks noGrp="1"/>
          </p:cNvSpPr>
          <p:nvPr>
            <p:ph type="sldNum" sz="quarter" idx="7"/>
          </p:nvPr>
        </p:nvSpPr>
        <p:spPr>
          <a:prstGeom prst="rect">
            <a:avLst/>
          </a:prstGeom>
        </p:spPr>
        <p:txBody>
          <a:bodyPr vert="horz" wrap="square" lIns="0" tIns="3175" rIns="0" bIns="0" rtlCol="0">
            <a:spAutoFit/>
          </a:bodyPr>
          <a:lstStyle/>
          <a:p>
            <a:pPr marL="369570" marR="5080" indent="-357505">
              <a:lnSpc>
                <a:spcPct val="100000"/>
              </a:lnSpc>
              <a:spcBef>
                <a:spcPts val="25"/>
              </a:spcBef>
            </a:pPr>
            <a:r>
              <a:rPr dirty="0"/>
              <a:t>Full</a:t>
            </a:r>
            <a:r>
              <a:rPr spc="-20" dirty="0"/>
              <a:t> </a:t>
            </a:r>
            <a:r>
              <a:rPr dirty="0"/>
              <a:t>Board</a:t>
            </a:r>
            <a:r>
              <a:rPr spc="-20" dirty="0"/>
              <a:t> </a:t>
            </a:r>
            <a:r>
              <a:rPr dirty="0"/>
              <a:t>of</a:t>
            </a:r>
            <a:r>
              <a:rPr spc="-20" dirty="0"/>
              <a:t> </a:t>
            </a:r>
            <a:r>
              <a:rPr dirty="0"/>
              <a:t>Trustees</a:t>
            </a:r>
            <a:r>
              <a:rPr spc="-25" dirty="0"/>
              <a:t> </a:t>
            </a:r>
            <a:r>
              <a:rPr spc="-10" dirty="0"/>
              <a:t>Meeting</a:t>
            </a:r>
            <a:r>
              <a:rPr spc="-15" dirty="0"/>
              <a:t> </a:t>
            </a:r>
            <a:r>
              <a:rPr spc="-10" dirty="0"/>
              <a:t>Materials </a:t>
            </a:r>
            <a:r>
              <a:rPr dirty="0"/>
              <a:t>22</a:t>
            </a:r>
            <a:r>
              <a:rPr spc="-30" dirty="0"/>
              <a:t> </a:t>
            </a:r>
            <a:r>
              <a:rPr dirty="0"/>
              <a:t>October</a:t>
            </a:r>
            <a:r>
              <a:rPr spc="-30" dirty="0"/>
              <a:t> </a:t>
            </a:r>
            <a:r>
              <a:rPr dirty="0"/>
              <a:t>2026</a:t>
            </a:r>
            <a:r>
              <a:rPr spc="-25" dirty="0"/>
              <a:t> </a:t>
            </a:r>
            <a:r>
              <a:rPr dirty="0"/>
              <a:t>|</a:t>
            </a:r>
            <a:r>
              <a:rPr spc="-30" dirty="0"/>
              <a:t> </a:t>
            </a:r>
            <a:r>
              <a:rPr dirty="0"/>
              <a:t>Page</a:t>
            </a:r>
            <a:r>
              <a:rPr spc="-25" dirty="0"/>
              <a:t> </a:t>
            </a:r>
            <a:r>
              <a:rPr dirty="0"/>
              <a:t>16</a:t>
            </a:r>
            <a:r>
              <a:rPr spc="-30" dirty="0"/>
              <a:t> </a:t>
            </a:r>
            <a:r>
              <a:rPr dirty="0"/>
              <a:t>of</a:t>
            </a:r>
            <a:r>
              <a:rPr spc="-30" dirty="0"/>
              <a:t> </a:t>
            </a:r>
            <a:r>
              <a:rPr spc="-25" dirty="0"/>
              <a:t>24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268097" rIns="0" bIns="0" rtlCol="0">
            <a:spAutoFit/>
          </a:bodyPr>
          <a:lstStyle/>
          <a:p>
            <a:pPr marL="12700">
              <a:lnSpc>
                <a:spcPct val="100000"/>
              </a:lnSpc>
              <a:spcBef>
                <a:spcPts val="130"/>
              </a:spcBef>
            </a:pPr>
            <a:r>
              <a:rPr dirty="0"/>
              <a:t>Overall</a:t>
            </a:r>
            <a:r>
              <a:rPr spc="145" dirty="0"/>
              <a:t> </a:t>
            </a:r>
            <a:r>
              <a:rPr spc="90" dirty="0"/>
              <a:t>Summary</a:t>
            </a:r>
          </a:p>
        </p:txBody>
      </p:sp>
      <p:sp>
        <p:nvSpPr>
          <p:cNvPr id="3" name="object 3"/>
          <p:cNvSpPr txBox="1"/>
          <p:nvPr/>
        </p:nvSpPr>
        <p:spPr>
          <a:xfrm>
            <a:off x="1246644" y="1883537"/>
            <a:ext cx="9662160" cy="3402965"/>
          </a:xfrm>
          <a:prstGeom prst="rect">
            <a:avLst/>
          </a:prstGeom>
        </p:spPr>
        <p:txBody>
          <a:bodyPr vert="horz" wrap="square" lIns="0" tIns="15240" rIns="0" bIns="0" rtlCol="0">
            <a:spAutoFit/>
          </a:bodyPr>
          <a:lstStyle/>
          <a:p>
            <a:pPr marL="241300" indent="-228600">
              <a:lnSpc>
                <a:spcPts val="3620"/>
              </a:lnSpc>
              <a:spcBef>
                <a:spcPts val="120"/>
              </a:spcBef>
              <a:buFont typeface="Arial"/>
              <a:buChar char="•"/>
              <a:tabLst>
                <a:tab pos="241300" algn="l"/>
              </a:tabLst>
            </a:pPr>
            <a:r>
              <a:rPr sz="3150" spc="140" dirty="0">
                <a:latin typeface="Calibri"/>
                <a:cs typeface="Calibri"/>
              </a:rPr>
              <a:t>FY27</a:t>
            </a:r>
            <a:r>
              <a:rPr sz="3150" spc="-25" dirty="0">
                <a:latin typeface="Calibri"/>
                <a:cs typeface="Calibri"/>
              </a:rPr>
              <a:t> </a:t>
            </a:r>
            <a:r>
              <a:rPr sz="3150" spc="130" dirty="0">
                <a:latin typeface="Calibri"/>
                <a:cs typeface="Calibri"/>
              </a:rPr>
              <a:t>Public</a:t>
            </a:r>
            <a:r>
              <a:rPr sz="3150" spc="-65" dirty="0">
                <a:latin typeface="Calibri"/>
                <a:cs typeface="Calibri"/>
              </a:rPr>
              <a:t> </a:t>
            </a:r>
            <a:r>
              <a:rPr sz="3150" spc="60" dirty="0">
                <a:latin typeface="Calibri"/>
                <a:cs typeface="Calibri"/>
              </a:rPr>
              <a:t>University</a:t>
            </a:r>
            <a:r>
              <a:rPr sz="3150" spc="-55" dirty="0">
                <a:latin typeface="Calibri"/>
                <a:cs typeface="Calibri"/>
              </a:rPr>
              <a:t> </a:t>
            </a:r>
            <a:r>
              <a:rPr sz="3150" spc="105" dirty="0">
                <a:latin typeface="Calibri"/>
                <a:cs typeface="Calibri"/>
              </a:rPr>
              <a:t>Support</a:t>
            </a:r>
            <a:r>
              <a:rPr sz="3150" dirty="0">
                <a:latin typeface="Calibri"/>
                <a:cs typeface="Calibri"/>
              </a:rPr>
              <a:t> </a:t>
            </a:r>
            <a:r>
              <a:rPr sz="3150" spc="130" dirty="0">
                <a:latin typeface="Calibri"/>
                <a:cs typeface="Calibri"/>
              </a:rPr>
              <a:t>Fund</a:t>
            </a:r>
            <a:r>
              <a:rPr sz="3150" spc="-40" dirty="0">
                <a:latin typeface="Calibri"/>
                <a:cs typeface="Calibri"/>
              </a:rPr>
              <a:t> </a:t>
            </a:r>
            <a:r>
              <a:rPr sz="3150" spc="135" dirty="0">
                <a:latin typeface="Calibri"/>
                <a:cs typeface="Calibri"/>
              </a:rPr>
              <a:t>(“PUSF”)</a:t>
            </a:r>
            <a:endParaRPr sz="3150">
              <a:latin typeface="Calibri"/>
              <a:cs typeface="Calibri"/>
            </a:endParaRPr>
          </a:p>
          <a:p>
            <a:pPr marL="241300">
              <a:lnSpc>
                <a:spcPts val="3620"/>
              </a:lnSpc>
              <a:tabLst>
                <a:tab pos="7348220" algn="l"/>
              </a:tabLst>
            </a:pPr>
            <a:r>
              <a:rPr sz="3150" spc="55" dirty="0">
                <a:latin typeface="Calibri"/>
                <a:cs typeface="Calibri"/>
              </a:rPr>
              <a:t>operating</a:t>
            </a:r>
            <a:r>
              <a:rPr sz="3150" spc="-25" dirty="0">
                <a:latin typeface="Calibri"/>
                <a:cs typeface="Calibri"/>
              </a:rPr>
              <a:t> </a:t>
            </a:r>
            <a:r>
              <a:rPr sz="3150" spc="120" dirty="0">
                <a:latin typeface="Calibri"/>
                <a:cs typeface="Calibri"/>
              </a:rPr>
              <a:t>funds</a:t>
            </a:r>
            <a:r>
              <a:rPr sz="3150" spc="-30" dirty="0">
                <a:latin typeface="Calibri"/>
                <a:cs typeface="Calibri"/>
              </a:rPr>
              <a:t> </a:t>
            </a:r>
            <a:r>
              <a:rPr sz="3150" dirty="0">
                <a:latin typeface="Calibri"/>
                <a:cs typeface="Calibri"/>
              </a:rPr>
              <a:t>for</a:t>
            </a:r>
            <a:r>
              <a:rPr sz="3150" spc="-50" dirty="0">
                <a:latin typeface="Calibri"/>
                <a:cs typeface="Calibri"/>
              </a:rPr>
              <a:t> </a:t>
            </a:r>
            <a:r>
              <a:rPr sz="3150" spc="120" dirty="0">
                <a:latin typeface="Calibri"/>
                <a:cs typeface="Calibri"/>
              </a:rPr>
              <a:t>all</a:t>
            </a:r>
            <a:r>
              <a:rPr sz="3150" spc="-35" dirty="0">
                <a:latin typeface="Calibri"/>
                <a:cs typeface="Calibri"/>
              </a:rPr>
              <a:t> </a:t>
            </a:r>
            <a:r>
              <a:rPr sz="3150" spc="114" dirty="0">
                <a:latin typeface="Calibri"/>
                <a:cs typeface="Calibri"/>
              </a:rPr>
              <a:t>seven</a:t>
            </a:r>
            <a:r>
              <a:rPr sz="3150" spc="-20" dirty="0">
                <a:latin typeface="Calibri"/>
                <a:cs typeface="Calibri"/>
              </a:rPr>
              <a:t> </a:t>
            </a:r>
            <a:r>
              <a:rPr sz="3150" spc="170" dirty="0">
                <a:latin typeface="Calibri"/>
                <a:cs typeface="Calibri"/>
              </a:rPr>
              <a:t>campuses:</a:t>
            </a:r>
            <a:r>
              <a:rPr sz="3150" dirty="0">
                <a:latin typeface="Calibri"/>
                <a:cs typeface="Calibri"/>
              </a:rPr>
              <a:t>	</a:t>
            </a:r>
            <a:r>
              <a:rPr sz="3150" spc="85" dirty="0">
                <a:latin typeface="Calibri"/>
                <a:cs typeface="Calibri"/>
              </a:rPr>
              <a:t>$545</a:t>
            </a:r>
            <a:r>
              <a:rPr sz="3150" spc="-45" dirty="0">
                <a:latin typeface="Calibri"/>
                <a:cs typeface="Calibri"/>
              </a:rPr>
              <a:t> </a:t>
            </a:r>
            <a:r>
              <a:rPr sz="3150" spc="80" dirty="0">
                <a:latin typeface="Calibri"/>
                <a:cs typeface="Calibri"/>
              </a:rPr>
              <a:t>million</a:t>
            </a:r>
            <a:endParaRPr sz="3150">
              <a:latin typeface="Calibri"/>
              <a:cs typeface="Calibri"/>
            </a:endParaRPr>
          </a:p>
          <a:p>
            <a:pPr marL="241300" marR="5080" indent="-229235">
              <a:lnSpc>
                <a:spcPts val="3460"/>
              </a:lnSpc>
              <a:spcBef>
                <a:spcPts val="1075"/>
              </a:spcBef>
              <a:buFont typeface="Arial"/>
              <a:buChar char="•"/>
              <a:tabLst>
                <a:tab pos="241300" algn="l"/>
                <a:tab pos="1895475" algn="l"/>
              </a:tabLst>
            </a:pPr>
            <a:r>
              <a:rPr sz="3150" spc="100" dirty="0">
                <a:latin typeface="Calibri"/>
                <a:cs typeface="Calibri"/>
              </a:rPr>
              <a:t>Funding</a:t>
            </a:r>
            <a:r>
              <a:rPr sz="3150" spc="5" dirty="0">
                <a:latin typeface="Calibri"/>
                <a:cs typeface="Calibri"/>
              </a:rPr>
              <a:t> </a:t>
            </a:r>
            <a:r>
              <a:rPr sz="3150" spc="110" dirty="0">
                <a:latin typeface="Calibri"/>
                <a:cs typeface="Calibri"/>
              </a:rPr>
              <a:t>gap</a:t>
            </a:r>
            <a:r>
              <a:rPr sz="3150" spc="-20" dirty="0">
                <a:latin typeface="Calibri"/>
                <a:cs typeface="Calibri"/>
              </a:rPr>
              <a:t> </a:t>
            </a:r>
            <a:r>
              <a:rPr sz="3150" dirty="0">
                <a:latin typeface="Calibri"/>
                <a:cs typeface="Calibri"/>
              </a:rPr>
              <a:t>for</a:t>
            </a:r>
            <a:r>
              <a:rPr sz="3150" spc="-25" dirty="0">
                <a:latin typeface="Calibri"/>
                <a:cs typeface="Calibri"/>
              </a:rPr>
              <a:t> </a:t>
            </a:r>
            <a:r>
              <a:rPr sz="3150" spc="80" dirty="0">
                <a:latin typeface="Calibri"/>
                <a:cs typeface="Calibri"/>
              </a:rPr>
              <a:t>Oregon</a:t>
            </a:r>
            <a:r>
              <a:rPr sz="3150" spc="10" dirty="0">
                <a:latin typeface="Calibri"/>
                <a:cs typeface="Calibri"/>
              </a:rPr>
              <a:t> </a:t>
            </a:r>
            <a:r>
              <a:rPr sz="3150" spc="85" dirty="0">
                <a:latin typeface="Calibri"/>
                <a:cs typeface="Calibri"/>
              </a:rPr>
              <a:t>Four</a:t>
            </a:r>
            <a:r>
              <a:rPr sz="3150" spc="-95" dirty="0">
                <a:latin typeface="Calibri"/>
                <a:cs typeface="Calibri"/>
              </a:rPr>
              <a:t> </a:t>
            </a:r>
            <a:r>
              <a:rPr sz="3150" spc="50" dirty="0">
                <a:latin typeface="Calibri"/>
                <a:cs typeface="Calibri"/>
              </a:rPr>
              <a:t>Year</a:t>
            </a:r>
            <a:r>
              <a:rPr sz="3150" spc="-25" dirty="0">
                <a:latin typeface="Calibri"/>
                <a:cs typeface="Calibri"/>
              </a:rPr>
              <a:t> </a:t>
            </a:r>
            <a:r>
              <a:rPr sz="3150" spc="85" dirty="0">
                <a:latin typeface="Calibri"/>
                <a:cs typeface="Calibri"/>
              </a:rPr>
              <a:t>Universities</a:t>
            </a:r>
            <a:r>
              <a:rPr sz="3150" spc="60" dirty="0">
                <a:latin typeface="Calibri"/>
                <a:cs typeface="Calibri"/>
              </a:rPr>
              <a:t> </a:t>
            </a:r>
            <a:r>
              <a:rPr sz="3150" dirty="0">
                <a:latin typeface="Calibri"/>
                <a:cs typeface="Calibri"/>
              </a:rPr>
              <a:t>from</a:t>
            </a:r>
            <a:r>
              <a:rPr sz="3150" spc="-5" dirty="0">
                <a:latin typeface="Calibri"/>
                <a:cs typeface="Calibri"/>
              </a:rPr>
              <a:t> </a:t>
            </a:r>
            <a:r>
              <a:rPr sz="3150" spc="200" dirty="0">
                <a:latin typeface="Calibri"/>
                <a:cs typeface="Calibri"/>
              </a:rPr>
              <a:t>US </a:t>
            </a:r>
            <a:r>
              <a:rPr sz="3150" spc="35" dirty="0">
                <a:latin typeface="Calibri"/>
                <a:cs typeface="Calibri"/>
              </a:rPr>
              <a:t>Average:</a:t>
            </a:r>
            <a:r>
              <a:rPr sz="3150" dirty="0">
                <a:latin typeface="Calibri"/>
                <a:cs typeface="Calibri"/>
              </a:rPr>
              <a:t>	</a:t>
            </a:r>
            <a:r>
              <a:rPr sz="3150" spc="95" dirty="0">
                <a:latin typeface="Calibri"/>
                <a:cs typeface="Calibri"/>
              </a:rPr>
              <a:t>$365.5</a:t>
            </a:r>
            <a:r>
              <a:rPr sz="3150" spc="-30" dirty="0">
                <a:latin typeface="Calibri"/>
                <a:cs typeface="Calibri"/>
              </a:rPr>
              <a:t> </a:t>
            </a:r>
            <a:r>
              <a:rPr sz="3150" spc="80" dirty="0">
                <a:latin typeface="Calibri"/>
                <a:cs typeface="Calibri"/>
              </a:rPr>
              <a:t>million</a:t>
            </a:r>
            <a:endParaRPr sz="3150">
              <a:latin typeface="Calibri"/>
              <a:cs typeface="Calibri"/>
            </a:endParaRPr>
          </a:p>
          <a:p>
            <a:pPr marL="241300" marR="68580" indent="-229235">
              <a:lnSpc>
                <a:spcPts val="3460"/>
              </a:lnSpc>
              <a:spcBef>
                <a:spcPts val="1015"/>
              </a:spcBef>
              <a:buFont typeface="Arial"/>
              <a:buChar char="•"/>
              <a:tabLst>
                <a:tab pos="241300" algn="l"/>
                <a:tab pos="8711565" algn="l"/>
              </a:tabLst>
            </a:pPr>
            <a:r>
              <a:rPr sz="3150" spc="50" dirty="0">
                <a:latin typeface="Calibri"/>
                <a:cs typeface="Calibri"/>
              </a:rPr>
              <a:t>Extra</a:t>
            </a:r>
            <a:r>
              <a:rPr sz="3150" spc="-15" dirty="0">
                <a:latin typeface="Calibri"/>
                <a:cs typeface="Calibri"/>
              </a:rPr>
              <a:t> </a:t>
            </a:r>
            <a:r>
              <a:rPr sz="3150" spc="210" dirty="0">
                <a:latin typeface="Calibri"/>
                <a:cs typeface="Calibri"/>
              </a:rPr>
              <a:t>Cost</a:t>
            </a:r>
            <a:r>
              <a:rPr sz="3150" spc="-5" dirty="0">
                <a:latin typeface="Calibri"/>
                <a:cs typeface="Calibri"/>
              </a:rPr>
              <a:t> </a:t>
            </a:r>
            <a:r>
              <a:rPr sz="3150" dirty="0">
                <a:latin typeface="Calibri"/>
                <a:cs typeface="Calibri"/>
              </a:rPr>
              <a:t>of </a:t>
            </a:r>
            <a:r>
              <a:rPr sz="3150" spc="60" dirty="0">
                <a:latin typeface="Calibri"/>
                <a:cs typeface="Calibri"/>
              </a:rPr>
              <a:t>Differential</a:t>
            </a:r>
            <a:r>
              <a:rPr sz="3150" spc="-20" dirty="0">
                <a:latin typeface="Calibri"/>
                <a:cs typeface="Calibri"/>
              </a:rPr>
              <a:t> </a:t>
            </a:r>
            <a:r>
              <a:rPr sz="3150" spc="65" dirty="0">
                <a:latin typeface="Calibri"/>
                <a:cs typeface="Calibri"/>
              </a:rPr>
              <a:t>Fringe</a:t>
            </a:r>
            <a:r>
              <a:rPr sz="3150" spc="-70" dirty="0">
                <a:latin typeface="Calibri"/>
                <a:cs typeface="Calibri"/>
              </a:rPr>
              <a:t> </a:t>
            </a:r>
            <a:r>
              <a:rPr sz="3150" spc="80" dirty="0">
                <a:latin typeface="Calibri"/>
                <a:cs typeface="Calibri"/>
              </a:rPr>
              <a:t>Benefit</a:t>
            </a:r>
            <a:r>
              <a:rPr sz="3150" spc="-70" dirty="0">
                <a:latin typeface="Calibri"/>
                <a:cs typeface="Calibri"/>
              </a:rPr>
              <a:t> </a:t>
            </a:r>
            <a:r>
              <a:rPr sz="3150" spc="85" dirty="0">
                <a:latin typeface="Calibri"/>
                <a:cs typeface="Calibri"/>
              </a:rPr>
              <a:t>rates</a:t>
            </a:r>
            <a:r>
              <a:rPr sz="3150" spc="-80" dirty="0">
                <a:latin typeface="Calibri"/>
                <a:cs typeface="Calibri"/>
              </a:rPr>
              <a:t> </a:t>
            </a:r>
            <a:r>
              <a:rPr sz="3150" spc="100" dirty="0">
                <a:latin typeface="Calibri"/>
                <a:cs typeface="Calibri"/>
              </a:rPr>
              <a:t>charged </a:t>
            </a:r>
            <a:r>
              <a:rPr sz="3150" dirty="0">
                <a:latin typeface="Calibri"/>
                <a:cs typeface="Calibri"/>
              </a:rPr>
              <a:t>to</a:t>
            </a:r>
            <a:r>
              <a:rPr sz="3150" spc="-10" dirty="0">
                <a:latin typeface="Calibri"/>
                <a:cs typeface="Calibri"/>
              </a:rPr>
              <a:t> </a:t>
            </a:r>
            <a:r>
              <a:rPr sz="3150" spc="80" dirty="0">
                <a:latin typeface="Calibri"/>
                <a:cs typeface="Calibri"/>
              </a:rPr>
              <a:t>Oregon</a:t>
            </a:r>
            <a:r>
              <a:rPr sz="3150" spc="-75" dirty="0">
                <a:latin typeface="Calibri"/>
                <a:cs typeface="Calibri"/>
              </a:rPr>
              <a:t> </a:t>
            </a:r>
            <a:r>
              <a:rPr sz="3150" spc="85" dirty="0">
                <a:latin typeface="Calibri"/>
                <a:cs typeface="Calibri"/>
              </a:rPr>
              <a:t>Four</a:t>
            </a:r>
            <a:r>
              <a:rPr sz="3150" spc="-40" dirty="0">
                <a:latin typeface="Calibri"/>
                <a:cs typeface="Calibri"/>
              </a:rPr>
              <a:t> </a:t>
            </a:r>
            <a:r>
              <a:rPr sz="3150" spc="50" dirty="0">
                <a:latin typeface="Calibri"/>
                <a:cs typeface="Calibri"/>
              </a:rPr>
              <a:t>Year</a:t>
            </a:r>
            <a:r>
              <a:rPr sz="3150" spc="-40" dirty="0">
                <a:latin typeface="Calibri"/>
                <a:cs typeface="Calibri"/>
              </a:rPr>
              <a:t> </a:t>
            </a:r>
            <a:r>
              <a:rPr sz="3150" spc="80" dirty="0">
                <a:latin typeface="Calibri"/>
                <a:cs typeface="Calibri"/>
              </a:rPr>
              <a:t>Universities</a:t>
            </a:r>
            <a:r>
              <a:rPr sz="3150" spc="-15" dirty="0">
                <a:latin typeface="Calibri"/>
                <a:cs typeface="Calibri"/>
              </a:rPr>
              <a:t> </a:t>
            </a:r>
            <a:r>
              <a:rPr sz="3150" spc="125" dirty="0">
                <a:latin typeface="Calibri"/>
                <a:cs typeface="Calibri"/>
              </a:rPr>
              <a:t>vs.</a:t>
            </a:r>
            <a:r>
              <a:rPr sz="3150" spc="-100" dirty="0">
                <a:latin typeface="Calibri"/>
                <a:cs typeface="Calibri"/>
              </a:rPr>
              <a:t> </a:t>
            </a:r>
            <a:r>
              <a:rPr sz="3150" spc="260" dirty="0">
                <a:latin typeface="Calibri"/>
                <a:cs typeface="Calibri"/>
              </a:rPr>
              <a:t>US</a:t>
            </a:r>
            <a:r>
              <a:rPr sz="3150" spc="-55" dirty="0">
                <a:latin typeface="Calibri"/>
                <a:cs typeface="Calibri"/>
              </a:rPr>
              <a:t> </a:t>
            </a:r>
            <a:r>
              <a:rPr sz="3150" spc="35" dirty="0">
                <a:latin typeface="Calibri"/>
                <a:cs typeface="Calibri"/>
              </a:rPr>
              <a:t>Average:</a:t>
            </a:r>
            <a:r>
              <a:rPr sz="3150" dirty="0">
                <a:latin typeface="Calibri"/>
                <a:cs typeface="Calibri"/>
              </a:rPr>
              <a:t>	</a:t>
            </a:r>
            <a:r>
              <a:rPr sz="3150" spc="80" dirty="0">
                <a:latin typeface="Calibri"/>
                <a:cs typeface="Calibri"/>
              </a:rPr>
              <a:t>$400 </a:t>
            </a:r>
            <a:r>
              <a:rPr sz="3150" spc="90" dirty="0">
                <a:latin typeface="Calibri"/>
                <a:cs typeface="Calibri"/>
              </a:rPr>
              <a:t>million</a:t>
            </a:r>
            <a:r>
              <a:rPr sz="3150" spc="-75" dirty="0">
                <a:latin typeface="Calibri"/>
                <a:cs typeface="Calibri"/>
              </a:rPr>
              <a:t> </a:t>
            </a:r>
            <a:r>
              <a:rPr sz="3150" spc="75" dirty="0">
                <a:latin typeface="Calibri"/>
                <a:cs typeface="Calibri"/>
              </a:rPr>
              <a:t>per</a:t>
            </a:r>
            <a:r>
              <a:rPr sz="3150" spc="-40" dirty="0">
                <a:latin typeface="Calibri"/>
                <a:cs typeface="Calibri"/>
              </a:rPr>
              <a:t> </a:t>
            </a:r>
            <a:r>
              <a:rPr sz="3150" spc="-20" dirty="0">
                <a:latin typeface="Calibri"/>
                <a:cs typeface="Calibri"/>
              </a:rPr>
              <a:t>year</a:t>
            </a:r>
            <a:endParaRPr sz="3150">
              <a:latin typeface="Calibri"/>
              <a:cs typeface="Calibri"/>
            </a:endParaRPr>
          </a:p>
        </p:txBody>
      </p:sp>
      <p:sp>
        <p:nvSpPr>
          <p:cNvPr id="4" name="object 4" descr="Slide footer: meeting name, date and page number"/>
          <p:cNvSpPr txBox="1">
            <a:spLocks noGrp="1"/>
          </p:cNvSpPr>
          <p:nvPr>
            <p:ph type="sldNum" sz="quarter" idx="7"/>
          </p:nvPr>
        </p:nvSpPr>
        <p:spPr>
          <a:prstGeom prst="rect">
            <a:avLst/>
          </a:prstGeom>
        </p:spPr>
        <p:txBody>
          <a:bodyPr vert="horz" wrap="square" lIns="0" tIns="3175" rIns="0" bIns="0" rtlCol="0">
            <a:spAutoFit/>
          </a:bodyPr>
          <a:lstStyle/>
          <a:p>
            <a:pPr marL="369570" marR="5080" indent="-357505">
              <a:lnSpc>
                <a:spcPct val="100000"/>
              </a:lnSpc>
              <a:spcBef>
                <a:spcPts val="25"/>
              </a:spcBef>
            </a:pPr>
            <a:r>
              <a:rPr dirty="0"/>
              <a:t>Full</a:t>
            </a:r>
            <a:r>
              <a:rPr spc="-20" dirty="0"/>
              <a:t> </a:t>
            </a:r>
            <a:r>
              <a:rPr dirty="0"/>
              <a:t>Board</a:t>
            </a:r>
            <a:r>
              <a:rPr spc="-20" dirty="0"/>
              <a:t> </a:t>
            </a:r>
            <a:r>
              <a:rPr dirty="0"/>
              <a:t>of</a:t>
            </a:r>
            <a:r>
              <a:rPr spc="-20" dirty="0"/>
              <a:t> </a:t>
            </a:r>
            <a:r>
              <a:rPr dirty="0"/>
              <a:t>Trustees</a:t>
            </a:r>
            <a:r>
              <a:rPr spc="-25" dirty="0"/>
              <a:t> </a:t>
            </a:r>
            <a:r>
              <a:rPr spc="-10" dirty="0"/>
              <a:t>Meeting</a:t>
            </a:r>
            <a:r>
              <a:rPr spc="-15" dirty="0"/>
              <a:t> </a:t>
            </a:r>
            <a:r>
              <a:rPr spc="-10" dirty="0"/>
              <a:t>Materials </a:t>
            </a:r>
            <a:r>
              <a:rPr dirty="0"/>
              <a:t>22</a:t>
            </a:r>
            <a:r>
              <a:rPr spc="-30" dirty="0"/>
              <a:t> </a:t>
            </a:r>
            <a:r>
              <a:rPr dirty="0"/>
              <a:t>October</a:t>
            </a:r>
            <a:r>
              <a:rPr spc="-30" dirty="0"/>
              <a:t> </a:t>
            </a:r>
            <a:r>
              <a:rPr dirty="0"/>
              <a:t>2026</a:t>
            </a:r>
            <a:r>
              <a:rPr spc="-25" dirty="0"/>
              <a:t> </a:t>
            </a:r>
            <a:r>
              <a:rPr dirty="0"/>
              <a:t>|</a:t>
            </a:r>
            <a:r>
              <a:rPr spc="-30" dirty="0"/>
              <a:t> </a:t>
            </a:r>
            <a:r>
              <a:rPr dirty="0"/>
              <a:t>Page</a:t>
            </a:r>
            <a:r>
              <a:rPr spc="-25" dirty="0"/>
              <a:t> </a:t>
            </a:r>
            <a:r>
              <a:rPr dirty="0"/>
              <a:t>17</a:t>
            </a:r>
            <a:r>
              <a:rPr spc="-30" dirty="0"/>
              <a:t> </a:t>
            </a:r>
            <a:r>
              <a:rPr dirty="0"/>
              <a:t>of</a:t>
            </a:r>
            <a:r>
              <a:rPr spc="-30" dirty="0"/>
              <a:t> </a:t>
            </a:r>
            <a:r>
              <a:rPr spc="-25" dirty="0"/>
              <a:t>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456476" y="98247"/>
            <a:ext cx="4665345" cy="695960"/>
          </a:xfrm>
          <a:prstGeom prst="rect">
            <a:avLst/>
          </a:prstGeom>
        </p:spPr>
        <p:txBody>
          <a:bodyPr vert="horz" wrap="square" lIns="0" tIns="12700" rIns="0" bIns="0" rtlCol="0">
            <a:spAutoFit/>
          </a:bodyPr>
          <a:lstStyle/>
          <a:p>
            <a:pPr marL="12700">
              <a:lnSpc>
                <a:spcPct val="100000"/>
              </a:lnSpc>
              <a:spcBef>
                <a:spcPts val="100"/>
              </a:spcBef>
            </a:pPr>
            <a:r>
              <a:rPr sz="4400" b="0" dirty="0">
                <a:latin typeface="Calibri"/>
                <a:cs typeface="Calibri"/>
              </a:rPr>
              <a:t>Chapter</a:t>
            </a:r>
            <a:r>
              <a:rPr sz="4400" b="0" spc="-175" dirty="0">
                <a:latin typeface="Calibri"/>
                <a:cs typeface="Calibri"/>
              </a:rPr>
              <a:t> </a:t>
            </a:r>
            <a:r>
              <a:rPr sz="4400" b="0" dirty="0">
                <a:latin typeface="Calibri"/>
                <a:cs typeface="Calibri"/>
              </a:rPr>
              <a:t>3:</a:t>
            </a:r>
            <a:r>
              <a:rPr sz="4400" b="0" spc="-195" dirty="0">
                <a:latin typeface="Calibri"/>
                <a:cs typeface="Calibri"/>
              </a:rPr>
              <a:t> </a:t>
            </a:r>
            <a:r>
              <a:rPr sz="4400" b="0" spc="-10" dirty="0">
                <a:latin typeface="Calibri"/>
                <a:cs typeface="Calibri"/>
              </a:rPr>
              <a:t>Summary</a:t>
            </a:r>
            <a:endParaRPr sz="4400">
              <a:latin typeface="Calibri"/>
              <a:cs typeface="Calibri"/>
            </a:endParaRPr>
          </a:p>
        </p:txBody>
      </p:sp>
      <p:sp>
        <p:nvSpPr>
          <p:cNvPr id="3" name="object 3"/>
          <p:cNvSpPr txBox="1"/>
          <p:nvPr/>
        </p:nvSpPr>
        <p:spPr>
          <a:xfrm>
            <a:off x="585216" y="1143241"/>
            <a:ext cx="10781030" cy="549275"/>
          </a:xfrm>
          <a:prstGeom prst="rect">
            <a:avLst/>
          </a:prstGeom>
          <a:solidFill>
            <a:srgbClr val="1A9AF8"/>
          </a:solidFill>
        </p:spPr>
        <p:txBody>
          <a:bodyPr vert="horz" wrap="square" lIns="0" tIns="153670" rIns="0" bIns="0" rtlCol="0">
            <a:spAutoFit/>
          </a:bodyPr>
          <a:lstStyle/>
          <a:p>
            <a:pPr marL="1082675">
              <a:lnSpc>
                <a:spcPct val="100000"/>
              </a:lnSpc>
              <a:spcBef>
                <a:spcPts val="1210"/>
              </a:spcBef>
            </a:pPr>
            <a:r>
              <a:rPr sz="1550" b="1" dirty="0">
                <a:solidFill>
                  <a:srgbClr val="FFFFFF"/>
                </a:solidFill>
                <a:latin typeface="Arial"/>
                <a:cs typeface="Arial"/>
              </a:rPr>
              <a:t>Chapter</a:t>
            </a:r>
            <a:r>
              <a:rPr sz="1550" b="1" spc="110" dirty="0">
                <a:solidFill>
                  <a:srgbClr val="FFFFFF"/>
                </a:solidFill>
                <a:latin typeface="Arial"/>
                <a:cs typeface="Arial"/>
              </a:rPr>
              <a:t> </a:t>
            </a:r>
            <a:r>
              <a:rPr sz="1550" b="1" dirty="0">
                <a:solidFill>
                  <a:srgbClr val="FFFFFF"/>
                </a:solidFill>
                <a:latin typeface="Arial"/>
                <a:cs typeface="Arial"/>
              </a:rPr>
              <a:t>3</a:t>
            </a:r>
            <a:r>
              <a:rPr sz="1550" b="1" spc="70" dirty="0">
                <a:solidFill>
                  <a:srgbClr val="FFFFFF"/>
                </a:solidFill>
                <a:latin typeface="Arial"/>
                <a:cs typeface="Arial"/>
              </a:rPr>
              <a:t> </a:t>
            </a:r>
            <a:r>
              <a:rPr sz="1550" b="1" dirty="0">
                <a:solidFill>
                  <a:srgbClr val="FFFFFF"/>
                </a:solidFill>
                <a:latin typeface="Arial"/>
                <a:cs typeface="Arial"/>
              </a:rPr>
              <a:t>focuses</a:t>
            </a:r>
            <a:r>
              <a:rPr sz="1550" b="1" spc="50" dirty="0">
                <a:solidFill>
                  <a:srgbClr val="FFFFFF"/>
                </a:solidFill>
                <a:latin typeface="Arial"/>
                <a:cs typeface="Arial"/>
              </a:rPr>
              <a:t> </a:t>
            </a:r>
            <a:r>
              <a:rPr sz="1550" b="1" dirty="0">
                <a:solidFill>
                  <a:srgbClr val="FFFFFF"/>
                </a:solidFill>
                <a:latin typeface="Arial"/>
                <a:cs typeface="Arial"/>
              </a:rPr>
              <a:t>on</a:t>
            </a:r>
            <a:r>
              <a:rPr sz="1550" b="1" spc="45" dirty="0">
                <a:solidFill>
                  <a:srgbClr val="FFFFFF"/>
                </a:solidFill>
                <a:latin typeface="Arial"/>
                <a:cs typeface="Arial"/>
              </a:rPr>
              <a:t> </a:t>
            </a:r>
            <a:r>
              <a:rPr sz="1550" b="1" dirty="0">
                <a:solidFill>
                  <a:srgbClr val="FFFFFF"/>
                </a:solidFill>
                <a:latin typeface="Arial"/>
                <a:cs typeface="Arial"/>
              </a:rPr>
              <a:t>the</a:t>
            </a:r>
            <a:r>
              <a:rPr sz="1550" b="1" spc="90" dirty="0">
                <a:solidFill>
                  <a:srgbClr val="FFFFFF"/>
                </a:solidFill>
                <a:latin typeface="Arial"/>
                <a:cs typeface="Arial"/>
              </a:rPr>
              <a:t> </a:t>
            </a:r>
            <a:r>
              <a:rPr sz="1550" b="1" dirty="0">
                <a:solidFill>
                  <a:srgbClr val="FFFFFF"/>
                </a:solidFill>
                <a:latin typeface="Arial"/>
                <a:cs typeface="Arial"/>
              </a:rPr>
              <a:t>relationship</a:t>
            </a:r>
            <a:r>
              <a:rPr sz="1550" b="1" spc="190" dirty="0">
                <a:solidFill>
                  <a:srgbClr val="FFFFFF"/>
                </a:solidFill>
                <a:latin typeface="Arial"/>
                <a:cs typeface="Arial"/>
              </a:rPr>
              <a:t> </a:t>
            </a:r>
            <a:r>
              <a:rPr sz="1550" b="1" dirty="0">
                <a:solidFill>
                  <a:srgbClr val="FFFFFF"/>
                </a:solidFill>
                <a:latin typeface="Arial"/>
                <a:cs typeface="Arial"/>
              </a:rPr>
              <a:t>between</a:t>
            </a:r>
            <a:r>
              <a:rPr sz="1550" b="1" spc="85" dirty="0">
                <a:solidFill>
                  <a:srgbClr val="FFFFFF"/>
                </a:solidFill>
                <a:latin typeface="Arial"/>
                <a:cs typeface="Arial"/>
              </a:rPr>
              <a:t> </a:t>
            </a:r>
            <a:r>
              <a:rPr sz="1550" b="1" dirty="0">
                <a:solidFill>
                  <a:srgbClr val="FFFFFF"/>
                </a:solidFill>
                <a:latin typeface="Arial"/>
                <a:cs typeface="Arial"/>
              </a:rPr>
              <a:t>higher</a:t>
            </a:r>
            <a:r>
              <a:rPr sz="1550" b="1" spc="140" dirty="0">
                <a:solidFill>
                  <a:srgbClr val="FFFFFF"/>
                </a:solidFill>
                <a:latin typeface="Arial"/>
                <a:cs typeface="Arial"/>
              </a:rPr>
              <a:t> </a:t>
            </a:r>
            <a:r>
              <a:rPr sz="1550" b="1" dirty="0">
                <a:solidFill>
                  <a:srgbClr val="FFFFFF"/>
                </a:solidFill>
                <a:latin typeface="Arial"/>
                <a:cs typeface="Arial"/>
              </a:rPr>
              <a:t>education</a:t>
            </a:r>
            <a:r>
              <a:rPr sz="1550" b="1" spc="140" dirty="0">
                <a:solidFill>
                  <a:srgbClr val="FFFFFF"/>
                </a:solidFill>
                <a:latin typeface="Arial"/>
                <a:cs typeface="Arial"/>
              </a:rPr>
              <a:t> </a:t>
            </a:r>
            <a:r>
              <a:rPr sz="1550" b="1" dirty="0">
                <a:solidFill>
                  <a:srgbClr val="FFFFFF"/>
                </a:solidFill>
                <a:latin typeface="Arial"/>
                <a:cs typeface="Arial"/>
              </a:rPr>
              <a:t>and</a:t>
            </a:r>
            <a:r>
              <a:rPr sz="1550" b="1" spc="75" dirty="0">
                <a:solidFill>
                  <a:srgbClr val="FFFFFF"/>
                </a:solidFill>
                <a:latin typeface="Arial"/>
                <a:cs typeface="Arial"/>
              </a:rPr>
              <a:t> </a:t>
            </a:r>
            <a:r>
              <a:rPr sz="1550" b="1" dirty="0">
                <a:solidFill>
                  <a:srgbClr val="FFFFFF"/>
                </a:solidFill>
                <a:latin typeface="Arial"/>
                <a:cs typeface="Arial"/>
              </a:rPr>
              <a:t>the</a:t>
            </a:r>
            <a:r>
              <a:rPr sz="1550" b="1" spc="100" dirty="0">
                <a:solidFill>
                  <a:srgbClr val="FFFFFF"/>
                </a:solidFill>
                <a:latin typeface="Arial"/>
                <a:cs typeface="Arial"/>
              </a:rPr>
              <a:t> </a:t>
            </a:r>
            <a:r>
              <a:rPr sz="1550" b="1" dirty="0">
                <a:solidFill>
                  <a:srgbClr val="FFFFFF"/>
                </a:solidFill>
                <a:latin typeface="Arial"/>
                <a:cs typeface="Arial"/>
              </a:rPr>
              <a:t>state’s</a:t>
            </a:r>
            <a:r>
              <a:rPr sz="1550" b="1" spc="120" dirty="0">
                <a:solidFill>
                  <a:srgbClr val="FFFFFF"/>
                </a:solidFill>
                <a:latin typeface="Arial"/>
                <a:cs typeface="Arial"/>
              </a:rPr>
              <a:t> </a:t>
            </a:r>
            <a:r>
              <a:rPr sz="1550" b="1" spc="-10" dirty="0">
                <a:solidFill>
                  <a:srgbClr val="FFFFFF"/>
                </a:solidFill>
                <a:latin typeface="Arial"/>
                <a:cs typeface="Arial"/>
              </a:rPr>
              <a:t>economy</a:t>
            </a:r>
            <a:endParaRPr sz="1550" dirty="0">
              <a:latin typeface="Arial"/>
              <a:cs typeface="Arial"/>
            </a:endParaRPr>
          </a:p>
        </p:txBody>
      </p:sp>
      <p:sp>
        <p:nvSpPr>
          <p:cNvPr id="4" name="object 4"/>
          <p:cNvSpPr txBox="1"/>
          <p:nvPr/>
        </p:nvSpPr>
        <p:spPr>
          <a:xfrm>
            <a:off x="610984" y="1912937"/>
            <a:ext cx="10904220" cy="4220210"/>
          </a:xfrm>
          <a:prstGeom prst="rect">
            <a:avLst/>
          </a:prstGeom>
        </p:spPr>
        <p:txBody>
          <a:bodyPr vert="horz" wrap="square" lIns="0" tIns="12700" rIns="0" bIns="0" rtlCol="0">
            <a:spAutoFit/>
          </a:bodyPr>
          <a:lstStyle/>
          <a:p>
            <a:pPr marL="299720" marR="46355" indent="-287655">
              <a:lnSpc>
                <a:spcPct val="100000"/>
              </a:lnSpc>
              <a:spcBef>
                <a:spcPts val="100"/>
              </a:spcBef>
              <a:buFont typeface="Arial"/>
              <a:buChar char="•"/>
              <a:tabLst>
                <a:tab pos="299720" algn="l"/>
              </a:tabLst>
            </a:pPr>
            <a:r>
              <a:rPr sz="1800" b="1" dirty="0">
                <a:latin typeface="Arial"/>
                <a:cs typeface="Arial"/>
              </a:rPr>
              <a:t>Importance</a:t>
            </a:r>
            <a:r>
              <a:rPr sz="1800" b="1" spc="45" dirty="0">
                <a:latin typeface="Arial"/>
                <a:cs typeface="Arial"/>
              </a:rPr>
              <a:t> </a:t>
            </a:r>
            <a:r>
              <a:rPr sz="1800" b="1" dirty="0">
                <a:latin typeface="Arial"/>
                <a:cs typeface="Arial"/>
              </a:rPr>
              <a:t>of</a:t>
            </a:r>
            <a:r>
              <a:rPr sz="1800" b="1" spc="60" dirty="0">
                <a:latin typeface="Arial"/>
                <a:cs typeface="Arial"/>
              </a:rPr>
              <a:t> </a:t>
            </a:r>
            <a:r>
              <a:rPr sz="1800" b="1" dirty="0">
                <a:latin typeface="Arial"/>
                <a:cs typeface="Arial"/>
              </a:rPr>
              <a:t>Higher</a:t>
            </a:r>
            <a:r>
              <a:rPr sz="1800" b="1" spc="65" dirty="0">
                <a:latin typeface="Arial"/>
                <a:cs typeface="Arial"/>
              </a:rPr>
              <a:t> </a:t>
            </a:r>
            <a:r>
              <a:rPr sz="1800" b="1" dirty="0">
                <a:latin typeface="Arial"/>
                <a:cs typeface="Arial"/>
              </a:rPr>
              <a:t>Education:</a:t>
            </a:r>
            <a:r>
              <a:rPr sz="1800" b="1" spc="20" dirty="0">
                <a:latin typeface="Arial"/>
                <a:cs typeface="Arial"/>
              </a:rPr>
              <a:t> </a:t>
            </a:r>
            <a:r>
              <a:rPr sz="1800" dirty="0">
                <a:latin typeface="Calibri"/>
                <a:cs typeface="Calibri"/>
              </a:rPr>
              <a:t>Of</a:t>
            </a:r>
            <a:r>
              <a:rPr sz="1800" spc="-5" dirty="0">
                <a:latin typeface="Calibri"/>
                <a:cs typeface="Calibri"/>
              </a:rPr>
              <a:t> </a:t>
            </a:r>
            <a:r>
              <a:rPr sz="1800" dirty="0">
                <a:latin typeface="Calibri"/>
                <a:cs typeface="Calibri"/>
              </a:rPr>
              <a:t>the</a:t>
            </a:r>
            <a:r>
              <a:rPr sz="1800" spc="-45" dirty="0">
                <a:latin typeface="Calibri"/>
                <a:cs typeface="Calibri"/>
              </a:rPr>
              <a:t> </a:t>
            </a:r>
            <a:r>
              <a:rPr sz="1800" spc="60" dirty="0">
                <a:latin typeface="Calibri"/>
                <a:cs typeface="Calibri"/>
              </a:rPr>
              <a:t>2.2m</a:t>
            </a:r>
            <a:r>
              <a:rPr sz="1800" spc="-30" dirty="0">
                <a:latin typeface="Calibri"/>
                <a:cs typeface="Calibri"/>
              </a:rPr>
              <a:t> </a:t>
            </a:r>
            <a:r>
              <a:rPr sz="1800" spc="70" dirty="0">
                <a:latin typeface="Calibri"/>
                <a:cs typeface="Calibri"/>
              </a:rPr>
              <a:t>jobs</a:t>
            </a:r>
            <a:r>
              <a:rPr sz="1800" spc="-85" dirty="0">
                <a:latin typeface="Calibri"/>
                <a:cs typeface="Calibri"/>
              </a:rPr>
              <a:t> </a:t>
            </a:r>
            <a:r>
              <a:rPr sz="1800" dirty="0">
                <a:latin typeface="Calibri"/>
                <a:cs typeface="Calibri"/>
              </a:rPr>
              <a:t>in</a:t>
            </a:r>
            <a:r>
              <a:rPr sz="1800" spc="-65" dirty="0">
                <a:latin typeface="Calibri"/>
                <a:cs typeface="Calibri"/>
              </a:rPr>
              <a:t> </a:t>
            </a:r>
            <a:r>
              <a:rPr sz="1800" dirty="0">
                <a:latin typeface="Calibri"/>
                <a:cs typeface="Calibri"/>
              </a:rPr>
              <a:t>Oregon,</a:t>
            </a:r>
            <a:r>
              <a:rPr sz="1800" spc="-50" dirty="0">
                <a:latin typeface="Calibri"/>
                <a:cs typeface="Calibri"/>
              </a:rPr>
              <a:t> </a:t>
            </a:r>
            <a:r>
              <a:rPr sz="1800" spc="95" dirty="0">
                <a:latin typeface="Calibri"/>
                <a:cs typeface="Calibri"/>
              </a:rPr>
              <a:t>40%</a:t>
            </a:r>
            <a:r>
              <a:rPr sz="1800" spc="-40" dirty="0">
                <a:latin typeface="Calibri"/>
                <a:cs typeface="Calibri"/>
              </a:rPr>
              <a:t> </a:t>
            </a:r>
            <a:r>
              <a:rPr sz="1800" dirty="0">
                <a:latin typeface="Calibri"/>
                <a:cs typeface="Calibri"/>
              </a:rPr>
              <a:t>of</a:t>
            </a:r>
            <a:r>
              <a:rPr sz="1800" spc="-75" dirty="0">
                <a:latin typeface="Calibri"/>
                <a:cs typeface="Calibri"/>
              </a:rPr>
              <a:t> </a:t>
            </a:r>
            <a:r>
              <a:rPr sz="1800" dirty="0">
                <a:latin typeface="Calibri"/>
                <a:cs typeface="Calibri"/>
              </a:rPr>
              <a:t>them</a:t>
            </a:r>
            <a:r>
              <a:rPr sz="1800" spc="-15" dirty="0">
                <a:latin typeface="Calibri"/>
                <a:cs typeface="Calibri"/>
              </a:rPr>
              <a:t> </a:t>
            </a:r>
            <a:r>
              <a:rPr sz="1800" dirty="0">
                <a:latin typeface="Calibri"/>
                <a:cs typeface="Calibri"/>
              </a:rPr>
              <a:t>require</a:t>
            </a:r>
            <a:r>
              <a:rPr sz="1800" spc="-30" dirty="0">
                <a:latin typeface="Calibri"/>
                <a:cs typeface="Calibri"/>
              </a:rPr>
              <a:t> </a:t>
            </a:r>
            <a:r>
              <a:rPr sz="1800" dirty="0">
                <a:latin typeface="Calibri"/>
                <a:cs typeface="Calibri"/>
              </a:rPr>
              <a:t>higher</a:t>
            </a:r>
            <a:r>
              <a:rPr sz="1800" spc="-80" dirty="0">
                <a:latin typeface="Calibri"/>
                <a:cs typeface="Calibri"/>
              </a:rPr>
              <a:t> </a:t>
            </a:r>
            <a:r>
              <a:rPr sz="1800" spc="50" dirty="0">
                <a:latin typeface="Calibri"/>
                <a:cs typeface="Calibri"/>
              </a:rPr>
              <a:t>education</a:t>
            </a:r>
            <a:r>
              <a:rPr sz="1800" spc="-45" dirty="0">
                <a:latin typeface="Calibri"/>
                <a:cs typeface="Calibri"/>
              </a:rPr>
              <a:t> </a:t>
            </a:r>
            <a:r>
              <a:rPr sz="1800" dirty="0">
                <a:latin typeface="Calibri"/>
                <a:cs typeface="Calibri"/>
              </a:rPr>
              <a:t>at</a:t>
            </a:r>
            <a:r>
              <a:rPr sz="1800" spc="-15" dirty="0">
                <a:latin typeface="Calibri"/>
                <a:cs typeface="Calibri"/>
              </a:rPr>
              <a:t> </a:t>
            </a:r>
            <a:r>
              <a:rPr sz="1800" spc="-25" dirty="0">
                <a:latin typeface="Calibri"/>
                <a:cs typeface="Calibri"/>
              </a:rPr>
              <a:t>the </a:t>
            </a:r>
            <a:r>
              <a:rPr sz="1800" dirty="0">
                <a:latin typeface="Calibri"/>
                <a:cs typeface="Calibri"/>
              </a:rPr>
              <a:t>entry level.</a:t>
            </a:r>
            <a:r>
              <a:rPr sz="1800" spc="-20" dirty="0">
                <a:latin typeface="Calibri"/>
                <a:cs typeface="Calibri"/>
              </a:rPr>
              <a:t> </a:t>
            </a:r>
            <a:r>
              <a:rPr sz="1800" spc="-105" dirty="0">
                <a:latin typeface="Calibri"/>
                <a:cs typeface="Calibri"/>
              </a:rPr>
              <a:t>To </a:t>
            </a:r>
            <a:r>
              <a:rPr sz="1800" spc="65" dirty="0">
                <a:latin typeface="Calibri"/>
                <a:cs typeface="Calibri"/>
              </a:rPr>
              <a:t>advance</a:t>
            </a:r>
            <a:r>
              <a:rPr sz="1800" spc="-5" dirty="0">
                <a:latin typeface="Calibri"/>
                <a:cs typeface="Calibri"/>
              </a:rPr>
              <a:t> </a:t>
            </a:r>
            <a:r>
              <a:rPr sz="1800" dirty="0">
                <a:latin typeface="Calibri"/>
                <a:cs typeface="Calibri"/>
              </a:rPr>
              <a:t>beyond</a:t>
            </a:r>
            <a:r>
              <a:rPr sz="1800" spc="5" dirty="0">
                <a:latin typeface="Calibri"/>
                <a:cs typeface="Calibri"/>
              </a:rPr>
              <a:t> </a:t>
            </a:r>
            <a:r>
              <a:rPr sz="1800" dirty="0">
                <a:latin typeface="Calibri"/>
                <a:cs typeface="Calibri"/>
              </a:rPr>
              <a:t>the</a:t>
            </a:r>
            <a:r>
              <a:rPr sz="1800" spc="10" dirty="0">
                <a:latin typeface="Calibri"/>
                <a:cs typeface="Calibri"/>
              </a:rPr>
              <a:t> </a:t>
            </a:r>
            <a:r>
              <a:rPr sz="1800" dirty="0">
                <a:latin typeface="Calibri"/>
                <a:cs typeface="Calibri"/>
              </a:rPr>
              <a:t>entry</a:t>
            </a:r>
            <a:r>
              <a:rPr sz="1800" spc="15" dirty="0">
                <a:latin typeface="Calibri"/>
                <a:cs typeface="Calibri"/>
              </a:rPr>
              <a:t> </a:t>
            </a:r>
            <a:r>
              <a:rPr sz="1800" dirty="0">
                <a:latin typeface="Calibri"/>
                <a:cs typeface="Calibri"/>
              </a:rPr>
              <a:t>level,</a:t>
            </a:r>
            <a:r>
              <a:rPr sz="1800" spc="15" dirty="0">
                <a:latin typeface="Calibri"/>
                <a:cs typeface="Calibri"/>
              </a:rPr>
              <a:t> </a:t>
            </a:r>
            <a:r>
              <a:rPr sz="1800" spc="80" dirty="0">
                <a:latin typeface="Calibri"/>
                <a:cs typeface="Calibri"/>
              </a:rPr>
              <a:t>~65%</a:t>
            </a:r>
            <a:r>
              <a:rPr sz="1800" spc="15" dirty="0">
                <a:latin typeface="Calibri"/>
                <a:cs typeface="Calibri"/>
              </a:rPr>
              <a:t> </a:t>
            </a:r>
            <a:r>
              <a:rPr sz="1800" dirty="0">
                <a:latin typeface="Calibri"/>
                <a:cs typeface="Calibri"/>
              </a:rPr>
              <a:t>of</a:t>
            </a:r>
            <a:r>
              <a:rPr sz="1800" spc="-5" dirty="0">
                <a:latin typeface="Calibri"/>
                <a:cs typeface="Calibri"/>
              </a:rPr>
              <a:t> </a:t>
            </a:r>
            <a:r>
              <a:rPr sz="1800" spc="70" dirty="0">
                <a:latin typeface="Calibri"/>
                <a:cs typeface="Calibri"/>
              </a:rPr>
              <a:t>jobs</a:t>
            </a:r>
            <a:r>
              <a:rPr sz="1800" spc="-35" dirty="0">
                <a:latin typeface="Calibri"/>
                <a:cs typeface="Calibri"/>
              </a:rPr>
              <a:t> </a:t>
            </a:r>
            <a:r>
              <a:rPr sz="1800" dirty="0">
                <a:latin typeface="Calibri"/>
                <a:cs typeface="Calibri"/>
              </a:rPr>
              <a:t>require</a:t>
            </a:r>
            <a:r>
              <a:rPr sz="1800" spc="35" dirty="0">
                <a:latin typeface="Calibri"/>
                <a:cs typeface="Calibri"/>
              </a:rPr>
              <a:t> </a:t>
            </a:r>
            <a:r>
              <a:rPr sz="1800" dirty="0">
                <a:latin typeface="Calibri"/>
                <a:cs typeface="Calibri"/>
              </a:rPr>
              <a:t>higher</a:t>
            </a:r>
            <a:r>
              <a:rPr sz="1800" spc="-20" dirty="0">
                <a:latin typeface="Calibri"/>
                <a:cs typeface="Calibri"/>
              </a:rPr>
              <a:t> </a:t>
            </a:r>
            <a:r>
              <a:rPr sz="1800" spc="45" dirty="0">
                <a:latin typeface="Calibri"/>
                <a:cs typeface="Calibri"/>
              </a:rPr>
              <a:t>education.</a:t>
            </a:r>
            <a:r>
              <a:rPr sz="1800" spc="-125" dirty="0">
                <a:latin typeface="Calibri"/>
                <a:cs typeface="Calibri"/>
              </a:rPr>
              <a:t> </a:t>
            </a:r>
            <a:r>
              <a:rPr sz="1800" dirty="0">
                <a:latin typeface="Calibri"/>
                <a:cs typeface="Calibri"/>
              </a:rPr>
              <a:t>And</a:t>
            </a:r>
            <a:r>
              <a:rPr sz="1800" spc="50" dirty="0">
                <a:latin typeface="Calibri"/>
                <a:cs typeface="Calibri"/>
              </a:rPr>
              <a:t> </a:t>
            </a:r>
            <a:r>
              <a:rPr sz="1800" dirty="0">
                <a:latin typeface="Calibri"/>
                <a:cs typeface="Calibri"/>
              </a:rPr>
              <a:t>when</a:t>
            </a:r>
            <a:r>
              <a:rPr sz="1800" spc="20" dirty="0">
                <a:latin typeface="Calibri"/>
                <a:cs typeface="Calibri"/>
              </a:rPr>
              <a:t> </a:t>
            </a:r>
            <a:r>
              <a:rPr sz="1800" dirty="0">
                <a:latin typeface="Calibri"/>
                <a:cs typeface="Calibri"/>
              </a:rPr>
              <a:t>you </a:t>
            </a:r>
            <a:r>
              <a:rPr sz="1800" spc="40" dirty="0">
                <a:latin typeface="Calibri"/>
                <a:cs typeface="Calibri"/>
              </a:rPr>
              <a:t>consider </a:t>
            </a:r>
            <a:r>
              <a:rPr sz="1800" spc="10" dirty="0">
                <a:latin typeface="Calibri"/>
                <a:cs typeface="Calibri"/>
              </a:rPr>
              <a:t>the</a:t>
            </a:r>
            <a:r>
              <a:rPr sz="1800" spc="-30" dirty="0">
                <a:latin typeface="Calibri"/>
                <a:cs typeface="Calibri"/>
              </a:rPr>
              <a:t> </a:t>
            </a:r>
            <a:r>
              <a:rPr sz="1800" spc="70" dirty="0">
                <a:latin typeface="Calibri"/>
                <a:cs typeface="Calibri"/>
              </a:rPr>
              <a:t>subset</a:t>
            </a:r>
            <a:r>
              <a:rPr sz="1800" dirty="0">
                <a:latin typeface="Calibri"/>
                <a:cs typeface="Calibri"/>
              </a:rPr>
              <a:t> </a:t>
            </a:r>
            <a:r>
              <a:rPr sz="1800" spc="10" dirty="0">
                <a:latin typeface="Calibri"/>
                <a:cs typeface="Calibri"/>
              </a:rPr>
              <a:t>of</a:t>
            </a:r>
            <a:r>
              <a:rPr sz="1800" spc="-45" dirty="0">
                <a:latin typeface="Calibri"/>
                <a:cs typeface="Calibri"/>
              </a:rPr>
              <a:t> </a:t>
            </a:r>
            <a:r>
              <a:rPr sz="1800" spc="10" dirty="0">
                <a:latin typeface="Calibri"/>
                <a:cs typeface="Calibri"/>
              </a:rPr>
              <a:t>job</a:t>
            </a:r>
            <a:r>
              <a:rPr sz="1800" spc="-65" dirty="0">
                <a:latin typeface="Calibri"/>
                <a:cs typeface="Calibri"/>
              </a:rPr>
              <a:t> </a:t>
            </a:r>
            <a:r>
              <a:rPr sz="1800" spc="50" dirty="0">
                <a:latin typeface="Calibri"/>
                <a:cs typeface="Calibri"/>
              </a:rPr>
              <a:t>categories</a:t>
            </a:r>
            <a:r>
              <a:rPr sz="1800" spc="-50" dirty="0">
                <a:latin typeface="Calibri"/>
                <a:cs typeface="Calibri"/>
              </a:rPr>
              <a:t> </a:t>
            </a:r>
            <a:r>
              <a:rPr sz="1800" spc="10" dirty="0">
                <a:latin typeface="Calibri"/>
                <a:cs typeface="Calibri"/>
              </a:rPr>
              <a:t>where</a:t>
            </a:r>
            <a:r>
              <a:rPr sz="1800" spc="-10" dirty="0">
                <a:latin typeface="Calibri"/>
                <a:cs typeface="Calibri"/>
              </a:rPr>
              <a:t> </a:t>
            </a:r>
            <a:r>
              <a:rPr sz="1800" spc="10" dirty="0">
                <a:latin typeface="Calibri"/>
                <a:cs typeface="Calibri"/>
              </a:rPr>
              <a:t>the</a:t>
            </a:r>
            <a:r>
              <a:rPr sz="1800" spc="-35" dirty="0">
                <a:latin typeface="Calibri"/>
                <a:cs typeface="Calibri"/>
              </a:rPr>
              <a:t> </a:t>
            </a:r>
            <a:r>
              <a:rPr sz="1800" spc="50" dirty="0">
                <a:latin typeface="Calibri"/>
                <a:cs typeface="Calibri"/>
              </a:rPr>
              <a:t>median</a:t>
            </a:r>
            <a:r>
              <a:rPr sz="1800" spc="-40" dirty="0">
                <a:latin typeface="Calibri"/>
                <a:cs typeface="Calibri"/>
              </a:rPr>
              <a:t> </a:t>
            </a:r>
            <a:r>
              <a:rPr sz="1800" spc="10" dirty="0">
                <a:latin typeface="Calibri"/>
                <a:cs typeface="Calibri"/>
              </a:rPr>
              <a:t>wage</a:t>
            </a:r>
            <a:r>
              <a:rPr sz="1800" spc="-5" dirty="0">
                <a:latin typeface="Calibri"/>
                <a:cs typeface="Calibri"/>
              </a:rPr>
              <a:t> </a:t>
            </a:r>
            <a:r>
              <a:rPr sz="1800" spc="90" dirty="0">
                <a:latin typeface="Calibri"/>
                <a:cs typeface="Calibri"/>
              </a:rPr>
              <a:t>is</a:t>
            </a:r>
            <a:r>
              <a:rPr sz="1800" spc="-50" dirty="0">
                <a:latin typeface="Calibri"/>
                <a:cs typeface="Calibri"/>
              </a:rPr>
              <a:t> </a:t>
            </a:r>
            <a:r>
              <a:rPr sz="1800" spc="90" dirty="0">
                <a:latin typeface="Calibri"/>
                <a:cs typeface="Calibri"/>
              </a:rPr>
              <a:t>a</a:t>
            </a:r>
            <a:r>
              <a:rPr sz="1800" spc="-20" dirty="0">
                <a:latin typeface="Calibri"/>
                <a:cs typeface="Calibri"/>
              </a:rPr>
              <a:t> </a:t>
            </a:r>
            <a:r>
              <a:rPr sz="1800" spc="10" dirty="0">
                <a:latin typeface="Calibri"/>
                <a:cs typeface="Calibri"/>
              </a:rPr>
              <a:t>living</a:t>
            </a:r>
            <a:r>
              <a:rPr sz="1800" spc="-50" dirty="0">
                <a:latin typeface="Calibri"/>
                <a:cs typeface="Calibri"/>
              </a:rPr>
              <a:t> </a:t>
            </a:r>
            <a:r>
              <a:rPr sz="1800" spc="10" dirty="0">
                <a:latin typeface="Calibri"/>
                <a:cs typeface="Calibri"/>
              </a:rPr>
              <a:t>wage</a:t>
            </a:r>
            <a:r>
              <a:rPr sz="1800" spc="5" dirty="0">
                <a:latin typeface="Calibri"/>
                <a:cs typeface="Calibri"/>
              </a:rPr>
              <a:t> </a:t>
            </a:r>
            <a:r>
              <a:rPr sz="1800" spc="10" dirty="0">
                <a:latin typeface="Calibri"/>
                <a:cs typeface="Calibri"/>
              </a:rPr>
              <a:t>or</a:t>
            </a:r>
            <a:r>
              <a:rPr sz="1800" spc="-40" dirty="0">
                <a:latin typeface="Calibri"/>
                <a:cs typeface="Calibri"/>
              </a:rPr>
              <a:t> </a:t>
            </a:r>
            <a:r>
              <a:rPr sz="1800" spc="10" dirty="0">
                <a:latin typeface="Calibri"/>
                <a:cs typeface="Calibri"/>
              </a:rPr>
              <a:t>more,</a:t>
            </a:r>
            <a:r>
              <a:rPr sz="1800" spc="30" dirty="0">
                <a:latin typeface="Calibri"/>
                <a:cs typeface="Calibri"/>
              </a:rPr>
              <a:t> </a:t>
            </a:r>
            <a:r>
              <a:rPr sz="1800" spc="10" dirty="0">
                <a:latin typeface="Calibri"/>
                <a:cs typeface="Calibri"/>
              </a:rPr>
              <a:t>approximately</a:t>
            </a:r>
            <a:r>
              <a:rPr sz="1800" spc="-10" dirty="0">
                <a:latin typeface="Calibri"/>
                <a:cs typeface="Calibri"/>
              </a:rPr>
              <a:t> </a:t>
            </a:r>
            <a:r>
              <a:rPr sz="1800" spc="100" dirty="0">
                <a:latin typeface="Calibri"/>
                <a:cs typeface="Calibri"/>
              </a:rPr>
              <a:t>95%</a:t>
            </a:r>
            <a:r>
              <a:rPr sz="1800" spc="-55" dirty="0">
                <a:latin typeface="Calibri"/>
                <a:cs typeface="Calibri"/>
              </a:rPr>
              <a:t> </a:t>
            </a:r>
            <a:r>
              <a:rPr sz="1800" spc="10" dirty="0">
                <a:latin typeface="Calibri"/>
                <a:cs typeface="Calibri"/>
              </a:rPr>
              <a:t>of</a:t>
            </a:r>
            <a:r>
              <a:rPr sz="1800" spc="-50" dirty="0">
                <a:latin typeface="Calibri"/>
                <a:cs typeface="Calibri"/>
              </a:rPr>
              <a:t> </a:t>
            </a:r>
            <a:r>
              <a:rPr sz="1800" spc="30" dirty="0">
                <a:latin typeface="Calibri"/>
                <a:cs typeface="Calibri"/>
              </a:rPr>
              <a:t>jobs </a:t>
            </a:r>
            <a:r>
              <a:rPr sz="1800" dirty="0">
                <a:latin typeface="Calibri"/>
                <a:cs typeface="Calibri"/>
              </a:rPr>
              <a:t>require</a:t>
            </a:r>
            <a:r>
              <a:rPr sz="1800" spc="30" dirty="0">
                <a:latin typeface="Calibri"/>
                <a:cs typeface="Calibri"/>
              </a:rPr>
              <a:t> </a:t>
            </a:r>
            <a:r>
              <a:rPr sz="1800" dirty="0">
                <a:latin typeface="Calibri"/>
                <a:cs typeface="Calibri"/>
              </a:rPr>
              <a:t>higher</a:t>
            </a:r>
            <a:r>
              <a:rPr sz="1800" spc="-15" dirty="0">
                <a:latin typeface="Calibri"/>
                <a:cs typeface="Calibri"/>
              </a:rPr>
              <a:t> </a:t>
            </a:r>
            <a:r>
              <a:rPr sz="1800" spc="-10" dirty="0">
                <a:latin typeface="Calibri"/>
                <a:cs typeface="Calibri"/>
              </a:rPr>
              <a:t>education</a:t>
            </a:r>
            <a:endParaRPr sz="1800" dirty="0">
              <a:latin typeface="Calibri"/>
              <a:cs typeface="Calibri"/>
            </a:endParaRPr>
          </a:p>
          <a:p>
            <a:pPr>
              <a:lnSpc>
                <a:spcPct val="100000"/>
              </a:lnSpc>
              <a:spcBef>
                <a:spcPts val="1170"/>
              </a:spcBef>
              <a:buFont typeface="Arial"/>
              <a:buChar char="•"/>
            </a:pPr>
            <a:endParaRPr sz="1800" dirty="0">
              <a:latin typeface="Calibri"/>
              <a:cs typeface="Calibri"/>
            </a:endParaRPr>
          </a:p>
          <a:p>
            <a:pPr marL="299720" marR="5080" indent="-287655" algn="just">
              <a:lnSpc>
                <a:spcPct val="98400"/>
              </a:lnSpc>
              <a:buFont typeface="Arial"/>
              <a:buChar char="•"/>
              <a:tabLst>
                <a:tab pos="299720" algn="l"/>
              </a:tabLst>
            </a:pPr>
            <a:r>
              <a:rPr sz="1800" b="1" spc="10" dirty="0">
                <a:latin typeface="Arial"/>
                <a:cs typeface="Arial"/>
              </a:rPr>
              <a:t>And</a:t>
            </a:r>
            <a:r>
              <a:rPr sz="1800" b="1" spc="20" dirty="0">
                <a:latin typeface="Arial"/>
                <a:cs typeface="Arial"/>
              </a:rPr>
              <a:t> </a:t>
            </a:r>
            <a:r>
              <a:rPr sz="1800" b="1" spc="10" dirty="0">
                <a:latin typeface="Arial"/>
                <a:cs typeface="Arial"/>
              </a:rPr>
              <a:t>Oregon</a:t>
            </a:r>
            <a:r>
              <a:rPr sz="1800" b="1" spc="-50" dirty="0">
                <a:latin typeface="Arial"/>
                <a:cs typeface="Arial"/>
              </a:rPr>
              <a:t> </a:t>
            </a:r>
            <a:r>
              <a:rPr sz="1800" b="1" spc="10" dirty="0">
                <a:latin typeface="Arial"/>
                <a:cs typeface="Arial"/>
              </a:rPr>
              <a:t>is</a:t>
            </a:r>
            <a:r>
              <a:rPr sz="1800" b="1" spc="-40" dirty="0">
                <a:latin typeface="Arial"/>
                <a:cs typeface="Arial"/>
              </a:rPr>
              <a:t> </a:t>
            </a:r>
            <a:r>
              <a:rPr sz="1800" b="1" spc="10" dirty="0">
                <a:latin typeface="Arial"/>
                <a:cs typeface="Arial"/>
              </a:rPr>
              <a:t>not</a:t>
            </a:r>
            <a:r>
              <a:rPr sz="1800" b="1" spc="-65" dirty="0">
                <a:latin typeface="Arial"/>
                <a:cs typeface="Arial"/>
              </a:rPr>
              <a:t> </a:t>
            </a:r>
            <a:r>
              <a:rPr sz="1800" b="1" dirty="0">
                <a:latin typeface="Arial"/>
                <a:cs typeface="Arial"/>
              </a:rPr>
              <a:t>producing</a:t>
            </a:r>
            <a:r>
              <a:rPr sz="1800" b="1" spc="-15" dirty="0">
                <a:latin typeface="Arial"/>
                <a:cs typeface="Arial"/>
              </a:rPr>
              <a:t> </a:t>
            </a:r>
            <a:r>
              <a:rPr sz="1800" b="1" spc="10" dirty="0">
                <a:latin typeface="Arial"/>
                <a:cs typeface="Arial"/>
              </a:rPr>
              <a:t>enough</a:t>
            </a:r>
            <a:r>
              <a:rPr sz="1800" b="1" spc="-25" dirty="0">
                <a:latin typeface="Arial"/>
                <a:cs typeface="Arial"/>
              </a:rPr>
              <a:t> </a:t>
            </a:r>
            <a:r>
              <a:rPr sz="1800" b="1" dirty="0">
                <a:latin typeface="Arial"/>
                <a:cs typeface="Arial"/>
              </a:rPr>
              <a:t>graduates</a:t>
            </a:r>
            <a:r>
              <a:rPr sz="1800" b="1" spc="-80" dirty="0">
                <a:latin typeface="Arial"/>
                <a:cs typeface="Arial"/>
              </a:rPr>
              <a:t> </a:t>
            </a:r>
            <a:r>
              <a:rPr sz="1800" b="1" spc="10" dirty="0">
                <a:latin typeface="Arial"/>
                <a:cs typeface="Arial"/>
              </a:rPr>
              <a:t>for</a:t>
            </a:r>
            <a:r>
              <a:rPr sz="1800" b="1" spc="-50" dirty="0">
                <a:latin typeface="Arial"/>
                <a:cs typeface="Arial"/>
              </a:rPr>
              <a:t> </a:t>
            </a:r>
            <a:r>
              <a:rPr sz="1800" b="1" spc="10" dirty="0">
                <a:latin typeface="Arial"/>
                <a:cs typeface="Arial"/>
              </a:rPr>
              <a:t>the</a:t>
            </a:r>
            <a:r>
              <a:rPr sz="1800" b="1" spc="-60" dirty="0">
                <a:latin typeface="Arial"/>
                <a:cs typeface="Arial"/>
              </a:rPr>
              <a:t> </a:t>
            </a:r>
            <a:r>
              <a:rPr sz="1800" b="1" spc="10" dirty="0">
                <a:latin typeface="Arial"/>
                <a:cs typeface="Arial"/>
              </a:rPr>
              <a:t>jobs</a:t>
            </a:r>
            <a:r>
              <a:rPr sz="1800" b="1" dirty="0">
                <a:latin typeface="Arial"/>
                <a:cs typeface="Arial"/>
              </a:rPr>
              <a:t> </a:t>
            </a:r>
            <a:r>
              <a:rPr sz="1800" b="1" spc="10" dirty="0">
                <a:latin typeface="Arial"/>
                <a:cs typeface="Arial"/>
              </a:rPr>
              <a:t>in</a:t>
            </a:r>
            <a:r>
              <a:rPr sz="1800" b="1" spc="-45" dirty="0">
                <a:latin typeface="Arial"/>
                <a:cs typeface="Arial"/>
              </a:rPr>
              <a:t> </a:t>
            </a:r>
            <a:r>
              <a:rPr sz="1800" b="1" spc="10" dirty="0">
                <a:latin typeface="Arial"/>
                <a:cs typeface="Arial"/>
              </a:rPr>
              <a:t>the</a:t>
            </a:r>
            <a:r>
              <a:rPr sz="1800" b="1" spc="-50" dirty="0">
                <a:latin typeface="Arial"/>
                <a:cs typeface="Arial"/>
              </a:rPr>
              <a:t> </a:t>
            </a:r>
            <a:r>
              <a:rPr sz="1800" b="1" spc="10" dirty="0">
                <a:latin typeface="Arial"/>
                <a:cs typeface="Arial"/>
              </a:rPr>
              <a:t>state</a:t>
            </a:r>
            <a:r>
              <a:rPr sz="1800" spc="10" dirty="0">
                <a:latin typeface="Calibri"/>
                <a:cs typeface="Calibri"/>
              </a:rPr>
              <a:t>.</a:t>
            </a:r>
            <a:r>
              <a:rPr sz="1800" spc="-70" dirty="0">
                <a:latin typeface="Calibri"/>
                <a:cs typeface="Calibri"/>
              </a:rPr>
              <a:t> </a:t>
            </a:r>
            <a:r>
              <a:rPr sz="1800" spc="10" dirty="0">
                <a:latin typeface="Calibri"/>
                <a:cs typeface="Calibri"/>
              </a:rPr>
              <a:t>Oregon</a:t>
            </a:r>
            <a:r>
              <a:rPr sz="1800" spc="-65" dirty="0">
                <a:latin typeface="Calibri"/>
                <a:cs typeface="Calibri"/>
              </a:rPr>
              <a:t> </a:t>
            </a:r>
            <a:r>
              <a:rPr sz="1800" spc="10" dirty="0">
                <a:latin typeface="Calibri"/>
                <a:cs typeface="Calibri"/>
              </a:rPr>
              <a:t>(including</a:t>
            </a:r>
            <a:r>
              <a:rPr sz="1800" spc="-80" dirty="0">
                <a:latin typeface="Calibri"/>
                <a:cs typeface="Calibri"/>
              </a:rPr>
              <a:t> </a:t>
            </a:r>
            <a:r>
              <a:rPr sz="1800" spc="45" dirty="0">
                <a:latin typeface="Calibri"/>
                <a:cs typeface="Calibri"/>
              </a:rPr>
              <a:t>its</a:t>
            </a:r>
            <a:r>
              <a:rPr sz="1800" spc="-105" dirty="0">
                <a:latin typeface="Calibri"/>
                <a:cs typeface="Calibri"/>
              </a:rPr>
              <a:t> </a:t>
            </a:r>
            <a:r>
              <a:rPr sz="1800" spc="-10" dirty="0">
                <a:latin typeface="Calibri"/>
                <a:cs typeface="Calibri"/>
              </a:rPr>
              <a:t>private </a:t>
            </a:r>
            <a:r>
              <a:rPr sz="1800" spc="10" dirty="0">
                <a:latin typeface="Calibri"/>
                <a:cs typeface="Calibri"/>
              </a:rPr>
              <a:t>institutions)</a:t>
            </a:r>
            <a:r>
              <a:rPr sz="1800" spc="5" dirty="0">
                <a:latin typeface="Calibri"/>
                <a:cs typeface="Calibri"/>
              </a:rPr>
              <a:t> </a:t>
            </a:r>
            <a:r>
              <a:rPr sz="1800" spc="10" dirty="0">
                <a:latin typeface="Calibri"/>
                <a:cs typeface="Calibri"/>
              </a:rPr>
              <a:t>only</a:t>
            </a:r>
            <a:r>
              <a:rPr sz="1800" spc="-20" dirty="0">
                <a:latin typeface="Calibri"/>
                <a:cs typeface="Calibri"/>
              </a:rPr>
              <a:t> </a:t>
            </a:r>
            <a:r>
              <a:rPr sz="1800" spc="65" dirty="0">
                <a:latin typeface="Calibri"/>
                <a:cs typeface="Calibri"/>
              </a:rPr>
              <a:t>produces</a:t>
            </a:r>
            <a:r>
              <a:rPr sz="1800" spc="10" dirty="0">
                <a:latin typeface="Calibri"/>
                <a:cs typeface="Calibri"/>
              </a:rPr>
              <a:t> about</a:t>
            </a:r>
            <a:r>
              <a:rPr sz="1800" spc="20" dirty="0">
                <a:latin typeface="Calibri"/>
                <a:cs typeface="Calibri"/>
              </a:rPr>
              <a:t> </a:t>
            </a:r>
            <a:r>
              <a:rPr sz="1800" spc="10" dirty="0">
                <a:latin typeface="Calibri"/>
                <a:cs typeface="Calibri"/>
              </a:rPr>
              <a:t>~52k</a:t>
            </a:r>
            <a:r>
              <a:rPr sz="1800" spc="5" dirty="0">
                <a:latin typeface="Calibri"/>
                <a:cs typeface="Calibri"/>
              </a:rPr>
              <a:t> </a:t>
            </a:r>
            <a:r>
              <a:rPr sz="1800" spc="10" dirty="0">
                <a:latin typeface="Calibri"/>
                <a:cs typeface="Calibri"/>
              </a:rPr>
              <a:t>graduates</a:t>
            </a:r>
            <a:r>
              <a:rPr sz="1800" spc="50" dirty="0">
                <a:latin typeface="Calibri"/>
                <a:cs typeface="Calibri"/>
              </a:rPr>
              <a:t> </a:t>
            </a:r>
            <a:r>
              <a:rPr sz="1800" spc="90" dirty="0">
                <a:latin typeface="Calibri"/>
                <a:cs typeface="Calibri"/>
              </a:rPr>
              <a:t>a</a:t>
            </a:r>
            <a:r>
              <a:rPr sz="1800" dirty="0">
                <a:latin typeface="Calibri"/>
                <a:cs typeface="Calibri"/>
              </a:rPr>
              <a:t> year,</a:t>
            </a:r>
            <a:r>
              <a:rPr sz="1800" spc="40" dirty="0">
                <a:latin typeface="Calibri"/>
                <a:cs typeface="Calibri"/>
              </a:rPr>
              <a:t> </a:t>
            </a:r>
            <a:r>
              <a:rPr sz="1800" spc="10" dirty="0">
                <a:latin typeface="Calibri"/>
                <a:cs typeface="Calibri"/>
              </a:rPr>
              <a:t>well</a:t>
            </a:r>
            <a:r>
              <a:rPr sz="1800" spc="5" dirty="0">
                <a:latin typeface="Calibri"/>
                <a:cs typeface="Calibri"/>
              </a:rPr>
              <a:t> </a:t>
            </a:r>
            <a:r>
              <a:rPr sz="1800" spc="10" dirty="0">
                <a:latin typeface="Calibri"/>
                <a:cs typeface="Calibri"/>
              </a:rPr>
              <a:t>under</a:t>
            </a:r>
            <a:r>
              <a:rPr sz="1800" spc="-10" dirty="0">
                <a:latin typeface="Calibri"/>
                <a:cs typeface="Calibri"/>
              </a:rPr>
              <a:t> </a:t>
            </a:r>
            <a:r>
              <a:rPr sz="1800" spc="10" dirty="0">
                <a:latin typeface="Calibri"/>
                <a:cs typeface="Calibri"/>
              </a:rPr>
              <a:t>the</a:t>
            </a:r>
            <a:r>
              <a:rPr sz="1800" spc="-5" dirty="0">
                <a:latin typeface="Calibri"/>
                <a:cs typeface="Calibri"/>
              </a:rPr>
              <a:t> </a:t>
            </a:r>
            <a:r>
              <a:rPr sz="1800" spc="10" dirty="0">
                <a:latin typeface="Calibri"/>
                <a:cs typeface="Calibri"/>
              </a:rPr>
              <a:t>~78k</a:t>
            </a:r>
            <a:r>
              <a:rPr sz="1800" dirty="0">
                <a:latin typeface="Calibri"/>
                <a:cs typeface="Calibri"/>
              </a:rPr>
              <a:t> </a:t>
            </a:r>
            <a:r>
              <a:rPr sz="1800" spc="10" dirty="0">
                <a:latin typeface="Calibri"/>
                <a:cs typeface="Calibri"/>
              </a:rPr>
              <a:t>new</a:t>
            </a:r>
            <a:r>
              <a:rPr sz="1800" spc="-35" dirty="0">
                <a:latin typeface="Calibri"/>
                <a:cs typeface="Calibri"/>
              </a:rPr>
              <a:t> </a:t>
            </a:r>
            <a:r>
              <a:rPr sz="1800" spc="60" dirty="0">
                <a:latin typeface="Calibri"/>
                <a:cs typeface="Calibri"/>
              </a:rPr>
              <a:t>jobs</a:t>
            </a:r>
            <a:r>
              <a:rPr sz="1800" spc="-45" dirty="0">
                <a:latin typeface="Calibri"/>
                <a:cs typeface="Calibri"/>
              </a:rPr>
              <a:t> </a:t>
            </a:r>
            <a:r>
              <a:rPr sz="1800" spc="10" dirty="0">
                <a:latin typeface="Calibri"/>
                <a:cs typeface="Calibri"/>
              </a:rPr>
              <a:t>that</a:t>
            </a:r>
            <a:r>
              <a:rPr sz="1800" spc="20" dirty="0">
                <a:latin typeface="Calibri"/>
                <a:cs typeface="Calibri"/>
              </a:rPr>
              <a:t> </a:t>
            </a:r>
            <a:r>
              <a:rPr sz="1800" spc="10" dirty="0">
                <a:latin typeface="Calibri"/>
                <a:cs typeface="Calibri"/>
              </a:rPr>
              <a:t>open</a:t>
            </a:r>
            <a:r>
              <a:rPr sz="1800" spc="-20" dirty="0">
                <a:latin typeface="Calibri"/>
                <a:cs typeface="Calibri"/>
              </a:rPr>
              <a:t> </a:t>
            </a:r>
            <a:r>
              <a:rPr sz="1800" spc="90" dirty="0">
                <a:latin typeface="Calibri"/>
                <a:cs typeface="Calibri"/>
              </a:rPr>
              <a:t>a</a:t>
            </a:r>
            <a:r>
              <a:rPr sz="1800" spc="-15" dirty="0">
                <a:latin typeface="Calibri"/>
                <a:cs typeface="Calibri"/>
              </a:rPr>
              <a:t> </a:t>
            </a:r>
            <a:r>
              <a:rPr sz="1800" dirty="0">
                <a:latin typeface="Calibri"/>
                <a:cs typeface="Calibri"/>
              </a:rPr>
              <a:t>year.</a:t>
            </a:r>
            <a:r>
              <a:rPr sz="1800" spc="35" dirty="0">
                <a:latin typeface="Calibri"/>
                <a:cs typeface="Calibri"/>
              </a:rPr>
              <a:t> </a:t>
            </a:r>
            <a:r>
              <a:rPr sz="1800" spc="-10" dirty="0">
                <a:latin typeface="Calibri"/>
                <a:cs typeface="Calibri"/>
              </a:rPr>
              <a:t>While </a:t>
            </a:r>
            <a:r>
              <a:rPr sz="1800" spc="50" dirty="0">
                <a:latin typeface="Calibri"/>
                <a:cs typeface="Calibri"/>
              </a:rPr>
              <a:t>this</a:t>
            </a:r>
            <a:r>
              <a:rPr sz="1800" spc="45" dirty="0">
                <a:latin typeface="Calibri"/>
                <a:cs typeface="Calibri"/>
              </a:rPr>
              <a:t> </a:t>
            </a:r>
            <a:r>
              <a:rPr sz="1800" spc="70" dirty="0">
                <a:latin typeface="Calibri"/>
                <a:cs typeface="Calibri"/>
              </a:rPr>
              <a:t>analysis</a:t>
            </a:r>
            <a:r>
              <a:rPr sz="1800" spc="55" dirty="0">
                <a:latin typeface="Calibri"/>
                <a:cs typeface="Calibri"/>
              </a:rPr>
              <a:t> </a:t>
            </a:r>
            <a:r>
              <a:rPr sz="1800" spc="90" dirty="0">
                <a:latin typeface="Calibri"/>
                <a:cs typeface="Calibri"/>
              </a:rPr>
              <a:t>is</a:t>
            </a:r>
            <a:r>
              <a:rPr sz="1800" spc="55" dirty="0">
                <a:latin typeface="Calibri"/>
                <a:cs typeface="Calibri"/>
              </a:rPr>
              <a:t> </a:t>
            </a:r>
            <a:r>
              <a:rPr sz="1800" dirty="0">
                <a:latin typeface="Calibri"/>
                <a:cs typeface="Calibri"/>
              </a:rPr>
              <a:t>both</a:t>
            </a:r>
            <a:r>
              <a:rPr sz="1800" spc="70" dirty="0">
                <a:latin typeface="Calibri"/>
                <a:cs typeface="Calibri"/>
              </a:rPr>
              <a:t> </a:t>
            </a:r>
            <a:r>
              <a:rPr sz="1800" dirty="0">
                <a:latin typeface="Calibri"/>
                <a:cs typeface="Calibri"/>
              </a:rPr>
              <a:t>directional</a:t>
            </a:r>
            <a:r>
              <a:rPr sz="1800" spc="55" dirty="0">
                <a:latin typeface="Calibri"/>
                <a:cs typeface="Calibri"/>
              </a:rPr>
              <a:t> and</a:t>
            </a:r>
            <a:r>
              <a:rPr sz="1800" spc="90" dirty="0">
                <a:latin typeface="Calibri"/>
                <a:cs typeface="Calibri"/>
              </a:rPr>
              <a:t> </a:t>
            </a:r>
            <a:r>
              <a:rPr sz="1800" dirty="0">
                <a:latin typeface="Calibri"/>
                <a:cs typeface="Calibri"/>
              </a:rPr>
              <a:t>conservative,</a:t>
            </a:r>
            <a:r>
              <a:rPr sz="1800" spc="25" dirty="0">
                <a:latin typeface="Calibri"/>
                <a:cs typeface="Calibri"/>
              </a:rPr>
              <a:t> </a:t>
            </a:r>
            <a:r>
              <a:rPr sz="1800" dirty="0">
                <a:latin typeface="Calibri"/>
                <a:cs typeface="Calibri"/>
              </a:rPr>
              <a:t>it</a:t>
            </a:r>
            <a:r>
              <a:rPr sz="1800" spc="45" dirty="0">
                <a:latin typeface="Calibri"/>
                <a:cs typeface="Calibri"/>
              </a:rPr>
              <a:t> deviates</a:t>
            </a:r>
            <a:r>
              <a:rPr sz="1800" spc="35" dirty="0">
                <a:latin typeface="Calibri"/>
                <a:cs typeface="Calibri"/>
              </a:rPr>
              <a:t> </a:t>
            </a:r>
            <a:r>
              <a:rPr sz="1800" dirty="0">
                <a:latin typeface="Calibri"/>
                <a:cs typeface="Calibri"/>
              </a:rPr>
              <a:t>significantly</a:t>
            </a:r>
            <a:r>
              <a:rPr sz="1800" spc="-5" dirty="0">
                <a:latin typeface="Calibri"/>
                <a:cs typeface="Calibri"/>
              </a:rPr>
              <a:t> </a:t>
            </a:r>
            <a:r>
              <a:rPr sz="1800" dirty="0">
                <a:latin typeface="Calibri"/>
                <a:cs typeface="Calibri"/>
              </a:rPr>
              <a:t>from</a:t>
            </a:r>
            <a:r>
              <a:rPr sz="1800" spc="120" dirty="0">
                <a:latin typeface="Calibri"/>
                <a:cs typeface="Calibri"/>
              </a:rPr>
              <a:t> </a:t>
            </a:r>
            <a:r>
              <a:rPr sz="1800" dirty="0">
                <a:latin typeface="Calibri"/>
                <a:cs typeface="Calibri"/>
              </a:rPr>
              <a:t>the</a:t>
            </a:r>
            <a:r>
              <a:rPr sz="1800" spc="65" dirty="0">
                <a:latin typeface="Calibri"/>
                <a:cs typeface="Calibri"/>
              </a:rPr>
              <a:t> </a:t>
            </a:r>
            <a:r>
              <a:rPr sz="1800" dirty="0">
                <a:latin typeface="Calibri"/>
                <a:cs typeface="Calibri"/>
              </a:rPr>
              <a:t>trend</a:t>
            </a:r>
            <a:r>
              <a:rPr sz="1800" spc="95" dirty="0">
                <a:latin typeface="Calibri"/>
                <a:cs typeface="Calibri"/>
              </a:rPr>
              <a:t> </a:t>
            </a:r>
            <a:r>
              <a:rPr sz="1800" dirty="0">
                <a:latin typeface="Calibri"/>
                <a:cs typeface="Calibri"/>
              </a:rPr>
              <a:t>at</a:t>
            </a:r>
            <a:r>
              <a:rPr sz="1800" spc="105" dirty="0">
                <a:latin typeface="Calibri"/>
                <a:cs typeface="Calibri"/>
              </a:rPr>
              <a:t> </a:t>
            </a:r>
            <a:r>
              <a:rPr sz="1800" spc="90" dirty="0">
                <a:latin typeface="Calibri"/>
                <a:cs typeface="Calibri"/>
              </a:rPr>
              <a:t>a</a:t>
            </a:r>
            <a:r>
              <a:rPr sz="1800" spc="60" dirty="0">
                <a:latin typeface="Calibri"/>
                <a:cs typeface="Calibri"/>
              </a:rPr>
              <a:t> </a:t>
            </a:r>
            <a:r>
              <a:rPr sz="1800" dirty="0">
                <a:latin typeface="Calibri"/>
                <a:cs typeface="Calibri"/>
              </a:rPr>
              <a:t>national</a:t>
            </a:r>
            <a:r>
              <a:rPr sz="1800" spc="35" dirty="0">
                <a:latin typeface="Calibri"/>
                <a:cs typeface="Calibri"/>
              </a:rPr>
              <a:t> </a:t>
            </a:r>
            <a:r>
              <a:rPr sz="1800" spc="-10" dirty="0">
                <a:latin typeface="Calibri"/>
                <a:cs typeface="Calibri"/>
              </a:rPr>
              <a:t>level</a:t>
            </a:r>
            <a:endParaRPr sz="1800" dirty="0">
              <a:latin typeface="Calibri"/>
              <a:cs typeface="Calibri"/>
            </a:endParaRPr>
          </a:p>
          <a:p>
            <a:pPr marL="756920" marR="1022350" lvl="1" indent="-287655">
              <a:lnSpc>
                <a:spcPct val="100000"/>
              </a:lnSpc>
              <a:spcBef>
                <a:spcPts val="650"/>
              </a:spcBef>
              <a:buChar char="•"/>
              <a:tabLst>
                <a:tab pos="756920" algn="l"/>
              </a:tabLst>
            </a:pPr>
            <a:r>
              <a:rPr sz="1800" dirty="0">
                <a:solidFill>
                  <a:srgbClr val="1A1A22"/>
                </a:solidFill>
                <a:latin typeface="Arial"/>
                <a:cs typeface="Arial"/>
              </a:rPr>
              <a:t>Shortfalls</a:t>
            </a:r>
            <a:r>
              <a:rPr sz="1800" spc="-30" dirty="0">
                <a:solidFill>
                  <a:srgbClr val="1A1A22"/>
                </a:solidFill>
                <a:latin typeface="Arial"/>
                <a:cs typeface="Arial"/>
              </a:rPr>
              <a:t> </a:t>
            </a:r>
            <a:r>
              <a:rPr sz="1800" dirty="0">
                <a:solidFill>
                  <a:srgbClr val="1A1A22"/>
                </a:solidFill>
                <a:latin typeface="Arial"/>
                <a:cs typeface="Arial"/>
              </a:rPr>
              <a:t>are prevalent</a:t>
            </a:r>
            <a:r>
              <a:rPr sz="1800" spc="-20" dirty="0">
                <a:solidFill>
                  <a:srgbClr val="1A1A22"/>
                </a:solidFill>
                <a:latin typeface="Arial"/>
                <a:cs typeface="Arial"/>
              </a:rPr>
              <a:t> </a:t>
            </a:r>
            <a:r>
              <a:rPr sz="1800" dirty="0">
                <a:solidFill>
                  <a:srgbClr val="1A1A22"/>
                </a:solidFill>
                <a:latin typeface="Arial"/>
                <a:cs typeface="Arial"/>
              </a:rPr>
              <a:t>at</a:t>
            </a:r>
            <a:r>
              <a:rPr sz="1800" spc="-25" dirty="0">
                <a:solidFill>
                  <a:srgbClr val="1A1A22"/>
                </a:solidFill>
                <a:latin typeface="Arial"/>
                <a:cs typeface="Arial"/>
              </a:rPr>
              <a:t> </a:t>
            </a:r>
            <a:r>
              <a:rPr sz="1800" dirty="0">
                <a:solidFill>
                  <a:srgbClr val="1A1A22"/>
                </a:solidFill>
                <a:latin typeface="Arial"/>
                <a:cs typeface="Arial"/>
              </a:rPr>
              <a:t>both</a:t>
            </a:r>
            <a:r>
              <a:rPr sz="1800" spc="-30" dirty="0">
                <a:solidFill>
                  <a:srgbClr val="1A1A22"/>
                </a:solidFill>
                <a:latin typeface="Arial"/>
                <a:cs typeface="Arial"/>
              </a:rPr>
              <a:t> </a:t>
            </a:r>
            <a:r>
              <a:rPr sz="1800" dirty="0">
                <a:solidFill>
                  <a:srgbClr val="1A1A22"/>
                </a:solidFill>
                <a:latin typeface="Arial"/>
                <a:cs typeface="Arial"/>
              </a:rPr>
              <a:t>the</a:t>
            </a:r>
            <a:r>
              <a:rPr sz="1800" spc="-30" dirty="0">
                <a:solidFill>
                  <a:srgbClr val="1A1A22"/>
                </a:solidFill>
                <a:latin typeface="Arial"/>
                <a:cs typeface="Arial"/>
              </a:rPr>
              <a:t> </a:t>
            </a:r>
            <a:r>
              <a:rPr sz="1800" dirty="0">
                <a:solidFill>
                  <a:srgbClr val="1A1A22"/>
                </a:solidFill>
                <a:latin typeface="Arial"/>
                <a:cs typeface="Arial"/>
              </a:rPr>
              <a:t>middle-</a:t>
            </a:r>
            <a:r>
              <a:rPr sz="1800" spc="-15" dirty="0">
                <a:solidFill>
                  <a:srgbClr val="1A1A22"/>
                </a:solidFill>
                <a:latin typeface="Arial"/>
                <a:cs typeface="Arial"/>
              </a:rPr>
              <a:t> </a:t>
            </a:r>
            <a:r>
              <a:rPr sz="1800" dirty="0">
                <a:solidFill>
                  <a:srgbClr val="1A1A22"/>
                </a:solidFill>
                <a:latin typeface="Arial"/>
                <a:cs typeface="Arial"/>
              </a:rPr>
              <a:t>and</a:t>
            </a:r>
            <a:r>
              <a:rPr sz="1800" spc="-45" dirty="0">
                <a:solidFill>
                  <a:srgbClr val="1A1A22"/>
                </a:solidFill>
                <a:latin typeface="Arial"/>
                <a:cs typeface="Arial"/>
              </a:rPr>
              <a:t> </a:t>
            </a:r>
            <a:r>
              <a:rPr sz="1800" spc="-20" dirty="0">
                <a:solidFill>
                  <a:srgbClr val="1A1A22"/>
                </a:solidFill>
                <a:latin typeface="Arial"/>
                <a:cs typeface="Arial"/>
              </a:rPr>
              <a:t>high-</a:t>
            </a:r>
            <a:r>
              <a:rPr sz="1800" dirty="0">
                <a:solidFill>
                  <a:srgbClr val="1A1A22"/>
                </a:solidFill>
                <a:latin typeface="Arial"/>
                <a:cs typeface="Arial"/>
              </a:rPr>
              <a:t>skills</a:t>
            </a:r>
            <a:r>
              <a:rPr sz="1800" spc="-75" dirty="0">
                <a:solidFill>
                  <a:srgbClr val="1A1A22"/>
                </a:solidFill>
                <a:latin typeface="Arial"/>
                <a:cs typeface="Arial"/>
              </a:rPr>
              <a:t> </a:t>
            </a:r>
            <a:r>
              <a:rPr sz="1800" dirty="0">
                <a:solidFill>
                  <a:srgbClr val="1A1A22"/>
                </a:solidFill>
                <a:latin typeface="Arial"/>
                <a:cs typeface="Arial"/>
              </a:rPr>
              <a:t>levels,</a:t>
            </a:r>
            <a:r>
              <a:rPr sz="1800" spc="-40" dirty="0">
                <a:solidFill>
                  <a:srgbClr val="1A1A22"/>
                </a:solidFill>
                <a:latin typeface="Arial"/>
                <a:cs typeface="Arial"/>
              </a:rPr>
              <a:t> </a:t>
            </a:r>
            <a:r>
              <a:rPr sz="1800" dirty="0">
                <a:solidFill>
                  <a:srgbClr val="1A1A22"/>
                </a:solidFill>
                <a:latin typeface="Arial"/>
                <a:cs typeface="Arial"/>
              </a:rPr>
              <a:t>and</a:t>
            </a:r>
            <a:r>
              <a:rPr sz="1800" spc="-45" dirty="0">
                <a:solidFill>
                  <a:srgbClr val="1A1A22"/>
                </a:solidFill>
                <a:latin typeface="Arial"/>
                <a:cs typeface="Arial"/>
              </a:rPr>
              <a:t> </a:t>
            </a:r>
            <a:r>
              <a:rPr sz="1800" dirty="0">
                <a:solidFill>
                  <a:srgbClr val="1A1A22"/>
                </a:solidFill>
                <a:latin typeface="Arial"/>
                <a:cs typeface="Arial"/>
              </a:rPr>
              <a:t>vary</a:t>
            </a:r>
            <a:r>
              <a:rPr sz="1800" spc="-20" dirty="0">
                <a:solidFill>
                  <a:srgbClr val="1A1A22"/>
                </a:solidFill>
                <a:latin typeface="Arial"/>
                <a:cs typeface="Arial"/>
              </a:rPr>
              <a:t> </a:t>
            </a:r>
            <a:r>
              <a:rPr sz="1800" dirty="0">
                <a:solidFill>
                  <a:srgbClr val="1A1A22"/>
                </a:solidFill>
                <a:latin typeface="Arial"/>
                <a:cs typeface="Arial"/>
              </a:rPr>
              <a:t>in</a:t>
            </a:r>
            <a:r>
              <a:rPr sz="1800" spc="-70" dirty="0">
                <a:solidFill>
                  <a:srgbClr val="1A1A22"/>
                </a:solidFill>
                <a:latin typeface="Arial"/>
                <a:cs typeface="Arial"/>
              </a:rPr>
              <a:t> </a:t>
            </a:r>
            <a:r>
              <a:rPr sz="1800" dirty="0">
                <a:solidFill>
                  <a:srgbClr val="1A1A22"/>
                </a:solidFill>
                <a:latin typeface="Arial"/>
                <a:cs typeface="Arial"/>
              </a:rPr>
              <a:t>acuity</a:t>
            </a:r>
            <a:r>
              <a:rPr sz="1800" spc="-30" dirty="0">
                <a:solidFill>
                  <a:srgbClr val="1A1A22"/>
                </a:solidFill>
                <a:latin typeface="Arial"/>
                <a:cs typeface="Arial"/>
              </a:rPr>
              <a:t> </a:t>
            </a:r>
            <a:r>
              <a:rPr sz="1800" dirty="0">
                <a:solidFill>
                  <a:srgbClr val="1A1A22"/>
                </a:solidFill>
                <a:latin typeface="Arial"/>
                <a:cs typeface="Arial"/>
              </a:rPr>
              <a:t>by</a:t>
            </a:r>
            <a:r>
              <a:rPr sz="1800" spc="-25" dirty="0">
                <a:solidFill>
                  <a:srgbClr val="1A1A22"/>
                </a:solidFill>
                <a:latin typeface="Arial"/>
                <a:cs typeface="Arial"/>
              </a:rPr>
              <a:t> </a:t>
            </a:r>
            <a:r>
              <a:rPr sz="1800" spc="-10" dirty="0">
                <a:solidFill>
                  <a:srgbClr val="1A1A22"/>
                </a:solidFill>
                <a:latin typeface="Arial"/>
                <a:cs typeface="Arial"/>
              </a:rPr>
              <a:t>field </a:t>
            </a:r>
            <a:r>
              <a:rPr sz="1800" dirty="0">
                <a:solidFill>
                  <a:srgbClr val="1A1A22"/>
                </a:solidFill>
                <a:latin typeface="Arial"/>
                <a:cs typeface="Arial"/>
              </a:rPr>
              <a:t>and</a:t>
            </a:r>
            <a:r>
              <a:rPr sz="1800" spc="-114" dirty="0">
                <a:solidFill>
                  <a:srgbClr val="1A1A22"/>
                </a:solidFill>
                <a:latin typeface="Arial"/>
                <a:cs typeface="Arial"/>
              </a:rPr>
              <a:t> </a:t>
            </a:r>
            <a:r>
              <a:rPr sz="1800" spc="-10" dirty="0">
                <a:solidFill>
                  <a:srgbClr val="1A1A22"/>
                </a:solidFill>
                <a:latin typeface="Arial"/>
                <a:cs typeface="Arial"/>
              </a:rPr>
              <a:t>occupation</a:t>
            </a:r>
            <a:endParaRPr sz="1800" dirty="0">
              <a:latin typeface="Arial"/>
              <a:cs typeface="Arial"/>
            </a:endParaRPr>
          </a:p>
          <a:p>
            <a:pPr lvl="1">
              <a:lnSpc>
                <a:spcPct val="100000"/>
              </a:lnSpc>
              <a:spcBef>
                <a:spcPts val="1115"/>
              </a:spcBef>
              <a:buClr>
                <a:srgbClr val="1A1A22"/>
              </a:buClr>
              <a:buFont typeface="Arial"/>
              <a:buChar char="•"/>
            </a:pPr>
            <a:endParaRPr sz="1800" dirty="0">
              <a:latin typeface="Arial"/>
              <a:cs typeface="Arial"/>
            </a:endParaRPr>
          </a:p>
          <a:p>
            <a:pPr marL="299720" marR="408305" indent="-287655">
              <a:lnSpc>
                <a:spcPct val="100000"/>
              </a:lnSpc>
              <a:buFont typeface="Arial"/>
              <a:buChar char="•"/>
              <a:tabLst>
                <a:tab pos="299720" algn="l"/>
              </a:tabLst>
            </a:pPr>
            <a:r>
              <a:rPr sz="1800" b="1" spc="10" dirty="0">
                <a:latin typeface="Arial"/>
                <a:cs typeface="Arial"/>
              </a:rPr>
              <a:t>The</a:t>
            </a:r>
            <a:r>
              <a:rPr sz="1800" b="1" spc="-20" dirty="0">
                <a:latin typeface="Arial"/>
                <a:cs typeface="Arial"/>
              </a:rPr>
              <a:t> </a:t>
            </a:r>
            <a:r>
              <a:rPr sz="1800" b="1" dirty="0">
                <a:latin typeface="Arial"/>
                <a:cs typeface="Arial"/>
              </a:rPr>
              <a:t>situation </a:t>
            </a:r>
            <a:r>
              <a:rPr sz="1800" b="1" spc="10" dirty="0">
                <a:latin typeface="Arial"/>
                <a:cs typeface="Arial"/>
              </a:rPr>
              <a:t>is likely to </a:t>
            </a:r>
            <a:r>
              <a:rPr sz="1800" b="1" dirty="0">
                <a:latin typeface="Arial"/>
                <a:cs typeface="Arial"/>
              </a:rPr>
              <a:t>worsen.</a:t>
            </a:r>
            <a:r>
              <a:rPr sz="1800" b="1" spc="10" dirty="0">
                <a:latin typeface="Arial"/>
                <a:cs typeface="Arial"/>
              </a:rPr>
              <a:t> </a:t>
            </a:r>
            <a:r>
              <a:rPr sz="1800" spc="10" dirty="0">
                <a:latin typeface="Calibri"/>
                <a:cs typeface="Calibri"/>
              </a:rPr>
              <a:t>Oregon</a:t>
            </a:r>
            <a:r>
              <a:rPr sz="1800" spc="-30" dirty="0">
                <a:latin typeface="Calibri"/>
                <a:cs typeface="Calibri"/>
              </a:rPr>
              <a:t> </a:t>
            </a:r>
            <a:r>
              <a:rPr sz="1800" spc="10" dirty="0">
                <a:latin typeface="Calibri"/>
                <a:cs typeface="Calibri"/>
              </a:rPr>
              <a:t>population</a:t>
            </a:r>
            <a:r>
              <a:rPr sz="1800" spc="-85" dirty="0">
                <a:latin typeface="Calibri"/>
                <a:cs typeface="Calibri"/>
              </a:rPr>
              <a:t> </a:t>
            </a:r>
            <a:r>
              <a:rPr sz="1800" dirty="0">
                <a:latin typeface="Calibri"/>
                <a:cs typeface="Calibri"/>
              </a:rPr>
              <a:t>growth</a:t>
            </a:r>
            <a:r>
              <a:rPr sz="1800" spc="-15" dirty="0">
                <a:latin typeface="Calibri"/>
                <a:cs typeface="Calibri"/>
              </a:rPr>
              <a:t> </a:t>
            </a:r>
            <a:r>
              <a:rPr sz="1800" spc="95" dirty="0">
                <a:latin typeface="Calibri"/>
                <a:cs typeface="Calibri"/>
              </a:rPr>
              <a:t>has</a:t>
            </a:r>
            <a:r>
              <a:rPr sz="1800" spc="-45" dirty="0">
                <a:latin typeface="Calibri"/>
                <a:cs typeface="Calibri"/>
              </a:rPr>
              <a:t> </a:t>
            </a:r>
            <a:r>
              <a:rPr sz="1800" spc="10" dirty="0">
                <a:latin typeface="Calibri"/>
                <a:cs typeface="Calibri"/>
              </a:rPr>
              <a:t>flattened</a:t>
            </a:r>
            <a:r>
              <a:rPr sz="1800" spc="-5" dirty="0">
                <a:latin typeface="Calibri"/>
                <a:cs typeface="Calibri"/>
              </a:rPr>
              <a:t> </a:t>
            </a:r>
            <a:r>
              <a:rPr sz="1800" spc="10" dirty="0">
                <a:latin typeface="Calibri"/>
                <a:cs typeface="Calibri"/>
              </a:rPr>
              <a:t>in</a:t>
            </a:r>
            <a:r>
              <a:rPr sz="1800" spc="-80" dirty="0">
                <a:latin typeface="Calibri"/>
                <a:cs typeface="Calibri"/>
              </a:rPr>
              <a:t> </a:t>
            </a:r>
            <a:r>
              <a:rPr sz="1800" spc="10" dirty="0">
                <a:latin typeface="Calibri"/>
                <a:cs typeface="Calibri"/>
              </a:rPr>
              <a:t>recent</a:t>
            </a:r>
            <a:r>
              <a:rPr sz="1800" dirty="0">
                <a:latin typeface="Calibri"/>
                <a:cs typeface="Calibri"/>
              </a:rPr>
              <a:t> </a:t>
            </a:r>
            <a:r>
              <a:rPr sz="1800" spc="10" dirty="0">
                <a:latin typeface="Calibri"/>
                <a:cs typeface="Calibri"/>
              </a:rPr>
              <a:t>years, </a:t>
            </a:r>
            <a:r>
              <a:rPr sz="1800" spc="60" dirty="0">
                <a:latin typeface="Calibri"/>
                <a:cs typeface="Calibri"/>
              </a:rPr>
              <a:t>and</a:t>
            </a:r>
            <a:r>
              <a:rPr sz="1800" spc="-50" dirty="0">
                <a:latin typeface="Calibri"/>
                <a:cs typeface="Calibri"/>
              </a:rPr>
              <a:t> </a:t>
            </a:r>
            <a:r>
              <a:rPr sz="1800" spc="-25" dirty="0">
                <a:latin typeface="Calibri"/>
                <a:cs typeface="Calibri"/>
              </a:rPr>
              <a:t>in-</a:t>
            </a:r>
            <a:r>
              <a:rPr sz="1800" dirty="0">
                <a:latin typeface="Calibri"/>
                <a:cs typeface="Calibri"/>
              </a:rPr>
              <a:t>migration</a:t>
            </a:r>
            <a:r>
              <a:rPr sz="1800" spc="-10" dirty="0">
                <a:latin typeface="Calibri"/>
                <a:cs typeface="Calibri"/>
              </a:rPr>
              <a:t> </a:t>
            </a:r>
            <a:r>
              <a:rPr sz="1800" spc="95" dirty="0">
                <a:latin typeface="Calibri"/>
                <a:cs typeface="Calibri"/>
              </a:rPr>
              <a:t>has</a:t>
            </a:r>
            <a:r>
              <a:rPr sz="1800" spc="5" dirty="0">
                <a:latin typeface="Calibri"/>
                <a:cs typeface="Calibri"/>
              </a:rPr>
              <a:t> </a:t>
            </a:r>
            <a:r>
              <a:rPr sz="1800" spc="65" dirty="0">
                <a:latin typeface="Calibri"/>
                <a:cs typeface="Calibri"/>
              </a:rPr>
              <a:t>decreased.</a:t>
            </a:r>
            <a:r>
              <a:rPr sz="1800" spc="45" dirty="0">
                <a:latin typeface="Calibri"/>
                <a:cs typeface="Calibri"/>
              </a:rPr>
              <a:t> </a:t>
            </a:r>
            <a:r>
              <a:rPr sz="1800" dirty="0">
                <a:latin typeface="Calibri"/>
                <a:cs typeface="Calibri"/>
              </a:rPr>
              <a:t>Long-term</a:t>
            </a:r>
            <a:r>
              <a:rPr sz="1800" spc="5" dirty="0">
                <a:latin typeface="Calibri"/>
                <a:cs typeface="Calibri"/>
              </a:rPr>
              <a:t> </a:t>
            </a:r>
            <a:r>
              <a:rPr sz="1800" spc="45" dirty="0">
                <a:latin typeface="Calibri"/>
                <a:cs typeface="Calibri"/>
              </a:rPr>
              <a:t>demographic</a:t>
            </a:r>
            <a:r>
              <a:rPr sz="1800" spc="20" dirty="0">
                <a:latin typeface="Calibri"/>
                <a:cs typeface="Calibri"/>
              </a:rPr>
              <a:t> </a:t>
            </a:r>
            <a:r>
              <a:rPr sz="1800" spc="65" dirty="0">
                <a:latin typeface="Calibri"/>
                <a:cs typeface="Calibri"/>
              </a:rPr>
              <a:t>challenges</a:t>
            </a:r>
            <a:r>
              <a:rPr sz="1800" dirty="0">
                <a:latin typeface="Calibri"/>
                <a:cs typeface="Calibri"/>
              </a:rPr>
              <a:t> are</a:t>
            </a:r>
            <a:r>
              <a:rPr sz="1800" spc="35" dirty="0">
                <a:latin typeface="Calibri"/>
                <a:cs typeface="Calibri"/>
              </a:rPr>
              <a:t> </a:t>
            </a:r>
            <a:r>
              <a:rPr sz="1800" dirty="0">
                <a:latin typeface="Calibri"/>
                <a:cs typeface="Calibri"/>
              </a:rPr>
              <a:t>likely</a:t>
            </a:r>
            <a:r>
              <a:rPr sz="1800" spc="15" dirty="0">
                <a:latin typeface="Calibri"/>
                <a:cs typeface="Calibri"/>
              </a:rPr>
              <a:t> </a:t>
            </a:r>
            <a:r>
              <a:rPr sz="1800" dirty="0">
                <a:latin typeface="Calibri"/>
                <a:cs typeface="Calibri"/>
              </a:rPr>
              <a:t>to</a:t>
            </a:r>
            <a:r>
              <a:rPr sz="1800" spc="-20" dirty="0">
                <a:latin typeface="Calibri"/>
                <a:cs typeface="Calibri"/>
              </a:rPr>
              <a:t> </a:t>
            </a:r>
            <a:r>
              <a:rPr sz="1800" dirty="0">
                <a:latin typeface="Calibri"/>
                <a:cs typeface="Calibri"/>
              </a:rPr>
              <a:t>put</a:t>
            </a:r>
            <a:r>
              <a:rPr sz="1800" spc="10" dirty="0">
                <a:latin typeface="Calibri"/>
                <a:cs typeface="Calibri"/>
              </a:rPr>
              <a:t> </a:t>
            </a:r>
            <a:r>
              <a:rPr sz="1800" spc="45" dirty="0">
                <a:latin typeface="Calibri"/>
                <a:cs typeface="Calibri"/>
              </a:rPr>
              <a:t>pressure</a:t>
            </a:r>
            <a:r>
              <a:rPr sz="1800" spc="60" dirty="0">
                <a:latin typeface="Calibri"/>
                <a:cs typeface="Calibri"/>
              </a:rPr>
              <a:t> </a:t>
            </a:r>
            <a:r>
              <a:rPr sz="1800" dirty="0">
                <a:latin typeface="Calibri"/>
                <a:cs typeface="Calibri"/>
              </a:rPr>
              <a:t>on</a:t>
            </a:r>
            <a:r>
              <a:rPr sz="1800" spc="-40" dirty="0">
                <a:latin typeface="Calibri"/>
                <a:cs typeface="Calibri"/>
              </a:rPr>
              <a:t> </a:t>
            </a:r>
            <a:r>
              <a:rPr sz="1800" spc="-10" dirty="0">
                <a:latin typeface="Calibri"/>
                <a:cs typeface="Calibri"/>
              </a:rPr>
              <a:t>undergraduate enrollments</a:t>
            </a:r>
            <a:endParaRPr sz="1800" dirty="0">
              <a:latin typeface="Calibri"/>
              <a:cs typeface="Calibri"/>
            </a:endParaRPr>
          </a:p>
        </p:txBody>
      </p:sp>
      <p:sp>
        <p:nvSpPr>
          <p:cNvPr id="5" name="object 5" descr="Slide footer: meeting name, date and page number"/>
          <p:cNvSpPr txBox="1">
            <a:spLocks noGrp="1"/>
          </p:cNvSpPr>
          <p:nvPr>
            <p:ph type="sldNum" sz="quarter" idx="7"/>
          </p:nvPr>
        </p:nvSpPr>
        <p:spPr>
          <a:xfrm>
            <a:off x="10255256" y="6576405"/>
            <a:ext cx="1855470" cy="254557"/>
          </a:xfrm>
          <a:prstGeom prst="rect">
            <a:avLst/>
          </a:prstGeom>
        </p:spPr>
        <p:txBody>
          <a:bodyPr vert="horz" wrap="square" lIns="0" tIns="8255" rIns="0" bIns="0" rtlCol="0">
            <a:spAutoFit/>
          </a:bodyPr>
          <a:lstStyle/>
          <a:p>
            <a:pPr marL="369570" marR="5080" indent="-357505">
              <a:lnSpc>
                <a:spcPct val="100000"/>
              </a:lnSpc>
              <a:spcBef>
                <a:spcPts val="65"/>
              </a:spcBef>
            </a:pPr>
            <a:r>
              <a:rPr dirty="0"/>
              <a:t>Full</a:t>
            </a:r>
            <a:r>
              <a:rPr spc="-30" dirty="0"/>
              <a:t> </a:t>
            </a:r>
            <a:r>
              <a:rPr dirty="0"/>
              <a:t>Board</a:t>
            </a:r>
            <a:r>
              <a:rPr spc="-25" dirty="0"/>
              <a:t> </a:t>
            </a:r>
            <a:r>
              <a:rPr dirty="0"/>
              <a:t>of</a:t>
            </a:r>
            <a:r>
              <a:rPr spc="-30" dirty="0"/>
              <a:t> </a:t>
            </a:r>
            <a:r>
              <a:rPr dirty="0"/>
              <a:t>Trustees</a:t>
            </a:r>
            <a:r>
              <a:rPr spc="-30" dirty="0"/>
              <a:t> </a:t>
            </a:r>
            <a:r>
              <a:rPr spc="-45" dirty="0"/>
              <a:t>Meeting</a:t>
            </a:r>
            <a:r>
              <a:rPr lang="en-US" sz="1200" spc="-67" baseline="3472" dirty="0">
                <a:solidFill>
                  <a:srgbClr val="1A1A22"/>
                </a:solidFill>
              </a:rPr>
              <a:t> </a:t>
            </a:r>
            <a:r>
              <a:rPr sz="800" spc="-45" dirty="0"/>
              <a:t>Materials</a:t>
            </a:r>
            <a:r>
              <a:rPr sz="800" dirty="0"/>
              <a:t> 22</a:t>
            </a:r>
            <a:r>
              <a:rPr sz="800" spc="-30" dirty="0"/>
              <a:t> </a:t>
            </a:r>
            <a:r>
              <a:rPr sz="800" dirty="0"/>
              <a:t>October</a:t>
            </a:r>
            <a:r>
              <a:rPr sz="800" spc="-30" dirty="0"/>
              <a:t> </a:t>
            </a:r>
            <a:r>
              <a:rPr sz="800" dirty="0"/>
              <a:t>2026</a:t>
            </a:r>
            <a:r>
              <a:rPr sz="800" spc="-25" dirty="0"/>
              <a:t> </a:t>
            </a:r>
            <a:r>
              <a:rPr sz="800" dirty="0"/>
              <a:t>|</a:t>
            </a:r>
            <a:r>
              <a:rPr sz="800" spc="-30" dirty="0"/>
              <a:t> </a:t>
            </a:r>
            <a:r>
              <a:rPr sz="800" dirty="0"/>
              <a:t>Page</a:t>
            </a:r>
            <a:r>
              <a:rPr sz="800" spc="-25" dirty="0"/>
              <a:t> </a:t>
            </a:r>
            <a:r>
              <a:rPr sz="800" dirty="0"/>
              <a:t>18</a:t>
            </a:r>
            <a:r>
              <a:rPr sz="800" spc="-30" dirty="0"/>
              <a:t> </a:t>
            </a:r>
            <a:r>
              <a:rPr sz="800" dirty="0"/>
              <a:t>of</a:t>
            </a:r>
            <a:r>
              <a:rPr sz="800" spc="-30" dirty="0"/>
              <a:t> </a:t>
            </a:r>
            <a:r>
              <a:rPr sz="800" spc="-25" dirty="0"/>
              <a:t>24</a:t>
            </a:r>
            <a:endParaRPr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838631" y="-48005"/>
            <a:ext cx="10151745" cy="509270"/>
          </a:xfrm>
          <a:prstGeom prst="rect">
            <a:avLst/>
          </a:prstGeom>
        </p:spPr>
        <p:txBody>
          <a:bodyPr vert="horz" wrap="square" lIns="0" tIns="15240" rIns="0" bIns="0" rtlCol="0">
            <a:spAutoFit/>
          </a:bodyPr>
          <a:lstStyle/>
          <a:p>
            <a:pPr marL="12700">
              <a:lnSpc>
                <a:spcPct val="100000"/>
              </a:lnSpc>
              <a:spcBef>
                <a:spcPts val="120"/>
              </a:spcBef>
            </a:pPr>
            <a:r>
              <a:rPr sz="3150" b="0" dirty="0">
                <a:latin typeface="Calibri"/>
                <a:cs typeface="Calibri"/>
              </a:rPr>
              <a:t>Student</a:t>
            </a:r>
            <a:r>
              <a:rPr sz="3150" b="0" spc="-70" dirty="0">
                <a:latin typeface="Calibri"/>
                <a:cs typeface="Calibri"/>
              </a:rPr>
              <a:t> </a:t>
            </a:r>
            <a:r>
              <a:rPr sz="3150" b="0" dirty="0">
                <a:latin typeface="Calibri"/>
                <a:cs typeface="Calibri"/>
              </a:rPr>
              <a:t>outcomes</a:t>
            </a:r>
            <a:r>
              <a:rPr sz="3150" b="0" spc="-75" dirty="0">
                <a:latin typeface="Calibri"/>
                <a:cs typeface="Calibri"/>
              </a:rPr>
              <a:t> </a:t>
            </a:r>
            <a:r>
              <a:rPr sz="3150" b="0" spc="-50" dirty="0">
                <a:latin typeface="Calibri"/>
                <a:cs typeface="Calibri"/>
              </a:rPr>
              <a:t>vary</a:t>
            </a:r>
            <a:r>
              <a:rPr sz="3150" b="0" spc="-70" dirty="0">
                <a:latin typeface="Calibri"/>
                <a:cs typeface="Calibri"/>
              </a:rPr>
              <a:t> </a:t>
            </a:r>
            <a:r>
              <a:rPr sz="3150" b="0" spc="-10" dirty="0">
                <a:latin typeface="Calibri"/>
                <a:cs typeface="Calibri"/>
              </a:rPr>
              <a:t>widely</a:t>
            </a:r>
            <a:r>
              <a:rPr sz="3150" b="0" spc="-85" dirty="0">
                <a:latin typeface="Calibri"/>
                <a:cs typeface="Calibri"/>
              </a:rPr>
              <a:t> </a:t>
            </a:r>
            <a:r>
              <a:rPr sz="3150" b="0" spc="80" dirty="0">
                <a:latin typeface="Calibri"/>
                <a:cs typeface="Calibri"/>
              </a:rPr>
              <a:t>across</a:t>
            </a:r>
            <a:r>
              <a:rPr sz="3150" b="0" spc="-65" dirty="0">
                <a:latin typeface="Calibri"/>
                <a:cs typeface="Calibri"/>
              </a:rPr>
              <a:t> </a:t>
            </a:r>
            <a:r>
              <a:rPr sz="3150" b="0" spc="-45" dirty="0">
                <a:latin typeface="Calibri"/>
                <a:cs typeface="Calibri"/>
              </a:rPr>
              <a:t>Oregon </a:t>
            </a:r>
            <a:r>
              <a:rPr sz="3150" b="0" spc="-10" dirty="0">
                <a:latin typeface="Calibri"/>
                <a:cs typeface="Calibri"/>
              </a:rPr>
              <a:t>institutions,</a:t>
            </a:r>
            <a:r>
              <a:rPr sz="3150" b="0" spc="-100" dirty="0">
                <a:latin typeface="Calibri"/>
                <a:cs typeface="Calibri"/>
              </a:rPr>
              <a:t> </a:t>
            </a:r>
            <a:r>
              <a:rPr sz="3150" b="0" spc="-20" dirty="0">
                <a:latin typeface="Calibri"/>
                <a:cs typeface="Calibri"/>
              </a:rPr>
              <a:t>with</a:t>
            </a:r>
            <a:endParaRPr sz="3150" dirty="0">
              <a:latin typeface="Calibri"/>
              <a:cs typeface="Calibri"/>
            </a:endParaRPr>
          </a:p>
        </p:txBody>
      </p:sp>
      <p:sp>
        <p:nvSpPr>
          <p:cNvPr id="3" name="object 3"/>
          <p:cNvSpPr txBox="1"/>
          <p:nvPr/>
        </p:nvSpPr>
        <p:spPr>
          <a:xfrm>
            <a:off x="838631" y="254000"/>
            <a:ext cx="10409555" cy="509270"/>
          </a:xfrm>
          <a:prstGeom prst="rect">
            <a:avLst/>
          </a:prstGeom>
        </p:spPr>
        <p:txBody>
          <a:bodyPr vert="horz" wrap="square" lIns="0" tIns="15240" rIns="0" bIns="0" rtlCol="0">
            <a:spAutoFit/>
          </a:bodyPr>
          <a:lstStyle/>
          <a:p>
            <a:pPr marL="12700">
              <a:lnSpc>
                <a:spcPct val="100000"/>
              </a:lnSpc>
              <a:spcBef>
                <a:spcPts val="120"/>
              </a:spcBef>
            </a:pPr>
            <a:r>
              <a:rPr sz="3150" dirty="0">
                <a:latin typeface="Calibri"/>
                <a:cs typeface="Calibri"/>
              </a:rPr>
              <a:t>completion</a:t>
            </a:r>
            <a:r>
              <a:rPr sz="3150" spc="-110" dirty="0">
                <a:latin typeface="Calibri"/>
                <a:cs typeface="Calibri"/>
              </a:rPr>
              <a:t> </a:t>
            </a:r>
            <a:r>
              <a:rPr sz="3150" spc="-10" dirty="0">
                <a:latin typeface="Calibri"/>
                <a:cs typeface="Calibri"/>
              </a:rPr>
              <a:t>rates</a:t>
            </a:r>
            <a:r>
              <a:rPr sz="3150" spc="-80" dirty="0">
                <a:latin typeface="Calibri"/>
                <a:cs typeface="Calibri"/>
              </a:rPr>
              <a:t> </a:t>
            </a:r>
            <a:r>
              <a:rPr sz="3150" spc="-75" dirty="0">
                <a:latin typeface="Calibri"/>
                <a:cs typeface="Calibri"/>
              </a:rPr>
              <a:t>ranging</a:t>
            </a:r>
            <a:r>
              <a:rPr sz="3150" spc="-60" dirty="0">
                <a:latin typeface="Calibri"/>
                <a:cs typeface="Calibri"/>
              </a:rPr>
              <a:t> </a:t>
            </a:r>
            <a:r>
              <a:rPr sz="3150" spc="-55" dirty="0">
                <a:latin typeface="Calibri"/>
                <a:cs typeface="Calibri"/>
              </a:rPr>
              <a:t>from</a:t>
            </a:r>
            <a:r>
              <a:rPr sz="3150" spc="-130" dirty="0">
                <a:latin typeface="Calibri"/>
                <a:cs typeface="Calibri"/>
              </a:rPr>
              <a:t> </a:t>
            </a:r>
            <a:r>
              <a:rPr sz="3150" dirty="0">
                <a:latin typeface="Calibri"/>
                <a:cs typeface="Calibri"/>
              </a:rPr>
              <a:t>~40-</a:t>
            </a:r>
            <a:r>
              <a:rPr sz="3150" spc="170" dirty="0">
                <a:latin typeface="Calibri"/>
                <a:cs typeface="Calibri"/>
              </a:rPr>
              <a:t>70%</a:t>
            </a:r>
            <a:r>
              <a:rPr sz="3150" spc="-145" dirty="0">
                <a:latin typeface="Calibri"/>
                <a:cs typeface="Calibri"/>
              </a:rPr>
              <a:t> </a:t>
            </a:r>
            <a:r>
              <a:rPr sz="3150" spc="-10" dirty="0">
                <a:latin typeface="Calibri"/>
                <a:cs typeface="Calibri"/>
              </a:rPr>
              <a:t>among</a:t>
            </a:r>
            <a:r>
              <a:rPr sz="3150" spc="-110" dirty="0">
                <a:latin typeface="Calibri"/>
                <a:cs typeface="Calibri"/>
              </a:rPr>
              <a:t> </a:t>
            </a:r>
            <a:r>
              <a:rPr sz="3150" spc="-45" dirty="0">
                <a:latin typeface="Calibri"/>
                <a:cs typeface="Calibri"/>
              </a:rPr>
              <a:t>both</a:t>
            </a:r>
            <a:r>
              <a:rPr sz="3150" spc="-50" dirty="0">
                <a:latin typeface="Calibri"/>
                <a:cs typeface="Calibri"/>
              </a:rPr>
              <a:t> </a:t>
            </a:r>
            <a:r>
              <a:rPr sz="3150" spc="-10" dirty="0">
                <a:latin typeface="Calibri"/>
                <a:cs typeface="Calibri"/>
              </a:rPr>
              <a:t>universities</a:t>
            </a:r>
            <a:endParaRPr sz="3150">
              <a:latin typeface="Calibri"/>
              <a:cs typeface="Calibri"/>
            </a:endParaRPr>
          </a:p>
        </p:txBody>
      </p:sp>
      <p:sp>
        <p:nvSpPr>
          <p:cNvPr id="4" name="object 4"/>
          <p:cNvSpPr txBox="1"/>
          <p:nvPr/>
        </p:nvSpPr>
        <p:spPr>
          <a:xfrm>
            <a:off x="721791" y="565531"/>
            <a:ext cx="4311015" cy="991869"/>
          </a:xfrm>
          <a:prstGeom prst="rect">
            <a:avLst/>
          </a:prstGeom>
        </p:spPr>
        <p:txBody>
          <a:bodyPr vert="horz" wrap="square" lIns="0" tIns="15240" rIns="0" bIns="0" rtlCol="0">
            <a:spAutoFit/>
          </a:bodyPr>
          <a:lstStyle/>
          <a:p>
            <a:pPr marL="129539">
              <a:lnSpc>
                <a:spcPct val="100000"/>
              </a:lnSpc>
              <a:spcBef>
                <a:spcPts val="120"/>
              </a:spcBef>
            </a:pPr>
            <a:r>
              <a:rPr sz="3150" dirty="0">
                <a:latin typeface="Calibri"/>
                <a:cs typeface="Calibri"/>
              </a:rPr>
              <a:t>and</a:t>
            </a:r>
            <a:r>
              <a:rPr sz="3150" spc="-110" dirty="0">
                <a:latin typeface="Calibri"/>
                <a:cs typeface="Calibri"/>
              </a:rPr>
              <a:t> </a:t>
            </a:r>
            <a:r>
              <a:rPr sz="3150" dirty="0">
                <a:latin typeface="Calibri"/>
                <a:cs typeface="Calibri"/>
              </a:rPr>
              <a:t>community</a:t>
            </a:r>
            <a:r>
              <a:rPr sz="3150" spc="-140" dirty="0">
                <a:latin typeface="Calibri"/>
                <a:cs typeface="Calibri"/>
              </a:rPr>
              <a:t> </a:t>
            </a:r>
            <a:r>
              <a:rPr sz="3150" spc="35" dirty="0">
                <a:latin typeface="Calibri"/>
                <a:cs typeface="Calibri"/>
              </a:rPr>
              <a:t>colleges</a:t>
            </a:r>
            <a:endParaRPr sz="3150">
              <a:latin typeface="Calibri"/>
              <a:cs typeface="Calibri"/>
            </a:endParaRPr>
          </a:p>
          <a:p>
            <a:pPr marL="38100">
              <a:lnSpc>
                <a:spcPct val="100000"/>
              </a:lnSpc>
              <a:spcBef>
                <a:spcPts val="2365"/>
              </a:spcBef>
            </a:pPr>
            <a:r>
              <a:rPr sz="1200" b="1" spc="-10" dirty="0">
                <a:solidFill>
                  <a:srgbClr val="1A9AF8"/>
                </a:solidFill>
                <a:latin typeface="Arial"/>
                <a:cs typeface="Arial"/>
              </a:rPr>
              <a:t>Oregon</a:t>
            </a:r>
            <a:r>
              <a:rPr sz="1200" b="1" spc="-40" dirty="0">
                <a:solidFill>
                  <a:srgbClr val="1A9AF8"/>
                </a:solidFill>
                <a:latin typeface="Arial"/>
                <a:cs typeface="Arial"/>
              </a:rPr>
              <a:t> </a:t>
            </a:r>
            <a:r>
              <a:rPr sz="1200" b="1" spc="-20" dirty="0">
                <a:solidFill>
                  <a:srgbClr val="1A9AF8"/>
                </a:solidFill>
                <a:latin typeface="Arial"/>
                <a:cs typeface="Arial"/>
              </a:rPr>
              <a:t>4-</a:t>
            </a:r>
            <a:r>
              <a:rPr sz="1200" b="1" dirty="0">
                <a:solidFill>
                  <a:srgbClr val="1A9AF8"/>
                </a:solidFill>
                <a:latin typeface="Arial"/>
                <a:cs typeface="Arial"/>
              </a:rPr>
              <a:t>year</a:t>
            </a:r>
            <a:r>
              <a:rPr sz="1200" b="1" spc="-65" dirty="0">
                <a:solidFill>
                  <a:srgbClr val="1A9AF8"/>
                </a:solidFill>
                <a:latin typeface="Arial"/>
                <a:cs typeface="Arial"/>
              </a:rPr>
              <a:t> </a:t>
            </a:r>
            <a:r>
              <a:rPr sz="1200" b="1" dirty="0">
                <a:solidFill>
                  <a:srgbClr val="1A9AF8"/>
                </a:solidFill>
                <a:latin typeface="Arial"/>
                <a:cs typeface="Arial"/>
              </a:rPr>
              <a:t>public</a:t>
            </a:r>
            <a:r>
              <a:rPr sz="1200" b="1" spc="-15" dirty="0">
                <a:solidFill>
                  <a:srgbClr val="1A9AF8"/>
                </a:solidFill>
                <a:latin typeface="Arial"/>
                <a:cs typeface="Arial"/>
              </a:rPr>
              <a:t> </a:t>
            </a:r>
            <a:r>
              <a:rPr sz="1200" b="1" spc="-10" dirty="0">
                <a:solidFill>
                  <a:srgbClr val="1A9AF8"/>
                </a:solidFill>
                <a:latin typeface="Arial"/>
                <a:cs typeface="Arial"/>
              </a:rPr>
              <a:t>institutions:</a:t>
            </a:r>
            <a:r>
              <a:rPr sz="1200" b="1" dirty="0">
                <a:solidFill>
                  <a:srgbClr val="1A9AF8"/>
                </a:solidFill>
                <a:latin typeface="Arial"/>
                <a:cs typeface="Arial"/>
              </a:rPr>
              <a:t> </a:t>
            </a:r>
            <a:r>
              <a:rPr sz="1200" b="1" spc="-10" dirty="0">
                <a:solidFill>
                  <a:srgbClr val="1A9AF8"/>
                </a:solidFill>
                <a:latin typeface="Arial"/>
                <a:cs typeface="Arial"/>
              </a:rPr>
              <a:t>completion</a:t>
            </a:r>
            <a:r>
              <a:rPr sz="1200" b="1" spc="-35" dirty="0">
                <a:solidFill>
                  <a:srgbClr val="1A9AF8"/>
                </a:solidFill>
                <a:latin typeface="Arial"/>
                <a:cs typeface="Arial"/>
              </a:rPr>
              <a:t> </a:t>
            </a:r>
            <a:r>
              <a:rPr sz="1200" b="1" dirty="0">
                <a:solidFill>
                  <a:srgbClr val="1A9AF8"/>
                </a:solidFill>
                <a:latin typeface="Arial"/>
                <a:cs typeface="Arial"/>
              </a:rPr>
              <a:t>rates</a:t>
            </a:r>
            <a:r>
              <a:rPr sz="1200" b="1" baseline="20833" dirty="0">
                <a:solidFill>
                  <a:srgbClr val="1A9AF8"/>
                </a:solidFill>
                <a:latin typeface="Arial"/>
                <a:cs typeface="Arial"/>
              </a:rPr>
              <a:t>1</a:t>
            </a:r>
            <a:r>
              <a:rPr sz="1200" b="1" spc="112" baseline="20833" dirty="0">
                <a:solidFill>
                  <a:srgbClr val="1A9AF8"/>
                </a:solidFill>
                <a:latin typeface="Arial"/>
                <a:cs typeface="Arial"/>
              </a:rPr>
              <a:t> </a:t>
            </a:r>
            <a:r>
              <a:rPr sz="1200" spc="-10" dirty="0">
                <a:solidFill>
                  <a:srgbClr val="1A9AF8"/>
                </a:solidFill>
                <a:latin typeface="Arial"/>
                <a:cs typeface="Arial"/>
              </a:rPr>
              <a:t>(FY25)</a:t>
            </a:r>
            <a:endParaRPr sz="1200">
              <a:latin typeface="Arial"/>
              <a:cs typeface="Arial"/>
            </a:endParaRPr>
          </a:p>
        </p:txBody>
      </p:sp>
      <p:grpSp>
        <p:nvGrpSpPr>
          <p:cNvPr id="5" name="object 5" descr="Image of a bar chart listing completion rates in percentages at 2-year public institutions in Oregon as of FY25; lists BMCC, at 57%; COCC at 61%; Chemeketa 54%; Clackamas 55%; Clatsop 49%; CGCC 63%; KCC 70%; Lane 55%; BCC69%; MHCC 40%; OCCC 68%; PCC59%; RCC 47%; SWOCC 71%; TBCC 50%; TVCC 60%; UCC 71%."/>
          <p:cNvGrpSpPr/>
          <p:nvPr/>
        </p:nvGrpSpPr>
        <p:grpSpPr>
          <a:xfrm>
            <a:off x="5900864" y="1850580"/>
            <a:ext cx="5142230" cy="3159125"/>
            <a:chOff x="5900864" y="1850580"/>
            <a:chExt cx="5142230" cy="3159125"/>
          </a:xfrm>
        </p:grpSpPr>
        <p:sp>
          <p:nvSpPr>
            <p:cNvPr id="6" name="object 6"/>
            <p:cNvSpPr/>
            <p:nvPr/>
          </p:nvSpPr>
          <p:spPr>
            <a:xfrm>
              <a:off x="6007608" y="2204211"/>
              <a:ext cx="4956175" cy="2798445"/>
            </a:xfrm>
            <a:custGeom>
              <a:avLst/>
              <a:gdLst/>
              <a:ahLst/>
              <a:cxnLst/>
              <a:rect l="l" t="t" r="r" b="b"/>
              <a:pathLst>
                <a:path w="4956175" h="2798445">
                  <a:moveTo>
                    <a:pt x="165798" y="552323"/>
                  </a:moveTo>
                  <a:lnTo>
                    <a:pt x="0" y="552323"/>
                  </a:lnTo>
                  <a:lnTo>
                    <a:pt x="0" y="2798318"/>
                  </a:lnTo>
                  <a:lnTo>
                    <a:pt x="165798" y="2798318"/>
                  </a:lnTo>
                  <a:lnTo>
                    <a:pt x="165798" y="552323"/>
                  </a:lnTo>
                  <a:close/>
                </a:path>
                <a:path w="4956175" h="2798445">
                  <a:moveTo>
                    <a:pt x="465366" y="393700"/>
                  </a:moveTo>
                  <a:lnTo>
                    <a:pt x="298069" y="393700"/>
                  </a:lnTo>
                  <a:lnTo>
                    <a:pt x="298069" y="2798318"/>
                  </a:lnTo>
                  <a:lnTo>
                    <a:pt x="465366" y="2798318"/>
                  </a:lnTo>
                  <a:lnTo>
                    <a:pt x="465366" y="393700"/>
                  </a:lnTo>
                  <a:close/>
                </a:path>
                <a:path w="4956175" h="2798445">
                  <a:moveTo>
                    <a:pt x="765098" y="669798"/>
                  </a:moveTo>
                  <a:lnTo>
                    <a:pt x="597789" y="669798"/>
                  </a:lnTo>
                  <a:lnTo>
                    <a:pt x="597789" y="2798318"/>
                  </a:lnTo>
                  <a:lnTo>
                    <a:pt x="765098" y="2798318"/>
                  </a:lnTo>
                  <a:lnTo>
                    <a:pt x="765098" y="669798"/>
                  </a:lnTo>
                  <a:close/>
                </a:path>
                <a:path w="4956175" h="2798445">
                  <a:moveTo>
                    <a:pt x="1063180" y="630174"/>
                  </a:moveTo>
                  <a:lnTo>
                    <a:pt x="897382" y="630174"/>
                  </a:lnTo>
                  <a:lnTo>
                    <a:pt x="897382" y="2798318"/>
                  </a:lnTo>
                  <a:lnTo>
                    <a:pt x="1063180" y="2798318"/>
                  </a:lnTo>
                  <a:lnTo>
                    <a:pt x="1063180" y="630174"/>
                  </a:lnTo>
                  <a:close/>
                </a:path>
                <a:path w="4956175" h="2798445">
                  <a:moveTo>
                    <a:pt x="1362887" y="866521"/>
                  </a:moveTo>
                  <a:lnTo>
                    <a:pt x="1197102" y="866521"/>
                  </a:lnTo>
                  <a:lnTo>
                    <a:pt x="1197102" y="2798318"/>
                  </a:lnTo>
                  <a:lnTo>
                    <a:pt x="1362887" y="2798318"/>
                  </a:lnTo>
                  <a:lnTo>
                    <a:pt x="1362887" y="866521"/>
                  </a:lnTo>
                  <a:close/>
                </a:path>
                <a:path w="4956175" h="2798445">
                  <a:moveTo>
                    <a:pt x="1662480" y="315849"/>
                  </a:moveTo>
                  <a:lnTo>
                    <a:pt x="1496695" y="315849"/>
                  </a:lnTo>
                  <a:lnTo>
                    <a:pt x="1496695" y="2798318"/>
                  </a:lnTo>
                  <a:lnTo>
                    <a:pt x="1662480" y="2798318"/>
                  </a:lnTo>
                  <a:lnTo>
                    <a:pt x="1662480" y="315849"/>
                  </a:lnTo>
                  <a:close/>
                </a:path>
                <a:path w="4956175" h="2798445">
                  <a:moveTo>
                    <a:pt x="1962073" y="39751"/>
                  </a:moveTo>
                  <a:lnTo>
                    <a:pt x="1794764" y="39751"/>
                  </a:lnTo>
                  <a:lnTo>
                    <a:pt x="1794764" y="2798318"/>
                  </a:lnTo>
                  <a:lnTo>
                    <a:pt x="1962073" y="2798318"/>
                  </a:lnTo>
                  <a:lnTo>
                    <a:pt x="1962073" y="39751"/>
                  </a:lnTo>
                  <a:close/>
                </a:path>
                <a:path w="4956175" h="2798445">
                  <a:moveTo>
                    <a:pt x="2261793" y="630174"/>
                  </a:moveTo>
                  <a:lnTo>
                    <a:pt x="2094484" y="630174"/>
                  </a:lnTo>
                  <a:lnTo>
                    <a:pt x="2094484" y="2798318"/>
                  </a:lnTo>
                  <a:lnTo>
                    <a:pt x="2261793" y="2798318"/>
                  </a:lnTo>
                  <a:lnTo>
                    <a:pt x="2261793" y="630174"/>
                  </a:lnTo>
                  <a:close/>
                </a:path>
                <a:path w="4956175" h="2798445">
                  <a:moveTo>
                    <a:pt x="2559862" y="79375"/>
                  </a:moveTo>
                  <a:lnTo>
                    <a:pt x="2394077" y="79375"/>
                  </a:lnTo>
                  <a:lnTo>
                    <a:pt x="2394077" y="2798318"/>
                  </a:lnTo>
                  <a:lnTo>
                    <a:pt x="2559862" y="2798318"/>
                  </a:lnTo>
                  <a:lnTo>
                    <a:pt x="2559862" y="79375"/>
                  </a:lnTo>
                  <a:close/>
                </a:path>
                <a:path w="4956175" h="2798445">
                  <a:moveTo>
                    <a:pt x="2859582" y="1221994"/>
                  </a:moveTo>
                  <a:lnTo>
                    <a:pt x="2693797" y="1221994"/>
                  </a:lnTo>
                  <a:lnTo>
                    <a:pt x="2693797" y="2798318"/>
                  </a:lnTo>
                  <a:lnTo>
                    <a:pt x="2859582" y="2798318"/>
                  </a:lnTo>
                  <a:lnTo>
                    <a:pt x="2859582" y="1221994"/>
                  </a:lnTo>
                  <a:close/>
                </a:path>
                <a:path w="4956175" h="2798445">
                  <a:moveTo>
                    <a:pt x="3159188" y="118999"/>
                  </a:moveTo>
                  <a:lnTo>
                    <a:pt x="2993390" y="118999"/>
                  </a:lnTo>
                  <a:lnTo>
                    <a:pt x="2993390" y="2798318"/>
                  </a:lnTo>
                  <a:lnTo>
                    <a:pt x="3159188" y="2798318"/>
                  </a:lnTo>
                  <a:lnTo>
                    <a:pt x="3159188" y="118999"/>
                  </a:lnTo>
                  <a:close/>
                </a:path>
                <a:path w="4956175" h="2798445">
                  <a:moveTo>
                    <a:pt x="3458908" y="472948"/>
                  </a:moveTo>
                  <a:lnTo>
                    <a:pt x="3293110" y="472948"/>
                  </a:lnTo>
                  <a:lnTo>
                    <a:pt x="3293110" y="2798318"/>
                  </a:lnTo>
                  <a:lnTo>
                    <a:pt x="3458908" y="2798318"/>
                  </a:lnTo>
                  <a:lnTo>
                    <a:pt x="3458908" y="472948"/>
                  </a:lnTo>
                  <a:close/>
                </a:path>
                <a:path w="4956175" h="2798445">
                  <a:moveTo>
                    <a:pt x="3758476" y="945896"/>
                  </a:moveTo>
                  <a:lnTo>
                    <a:pt x="3591179" y="945896"/>
                  </a:lnTo>
                  <a:lnTo>
                    <a:pt x="3591179" y="2798318"/>
                  </a:lnTo>
                  <a:lnTo>
                    <a:pt x="3758476" y="2798318"/>
                  </a:lnTo>
                  <a:lnTo>
                    <a:pt x="3758476" y="945896"/>
                  </a:lnTo>
                  <a:close/>
                </a:path>
                <a:path w="4956175" h="2798445">
                  <a:moveTo>
                    <a:pt x="4056557" y="0"/>
                  </a:moveTo>
                  <a:lnTo>
                    <a:pt x="3890772" y="0"/>
                  </a:lnTo>
                  <a:lnTo>
                    <a:pt x="3890772" y="2798318"/>
                  </a:lnTo>
                  <a:lnTo>
                    <a:pt x="4056557" y="2798318"/>
                  </a:lnTo>
                  <a:lnTo>
                    <a:pt x="4056557" y="0"/>
                  </a:lnTo>
                  <a:close/>
                </a:path>
                <a:path w="4956175" h="2798445">
                  <a:moveTo>
                    <a:pt x="4356290" y="828421"/>
                  </a:moveTo>
                  <a:lnTo>
                    <a:pt x="4190492" y="828421"/>
                  </a:lnTo>
                  <a:lnTo>
                    <a:pt x="4190492" y="2798318"/>
                  </a:lnTo>
                  <a:lnTo>
                    <a:pt x="4356290" y="2798318"/>
                  </a:lnTo>
                  <a:lnTo>
                    <a:pt x="4356290" y="828421"/>
                  </a:lnTo>
                  <a:close/>
                </a:path>
                <a:path w="4956175" h="2798445">
                  <a:moveTo>
                    <a:pt x="4655883" y="433324"/>
                  </a:moveTo>
                  <a:lnTo>
                    <a:pt x="4490085" y="433324"/>
                  </a:lnTo>
                  <a:lnTo>
                    <a:pt x="4490085" y="2798318"/>
                  </a:lnTo>
                  <a:lnTo>
                    <a:pt x="4655883" y="2798318"/>
                  </a:lnTo>
                  <a:lnTo>
                    <a:pt x="4655883" y="433324"/>
                  </a:lnTo>
                  <a:close/>
                </a:path>
                <a:path w="4956175" h="2798445">
                  <a:moveTo>
                    <a:pt x="4955603" y="0"/>
                  </a:moveTo>
                  <a:lnTo>
                    <a:pt x="4789805" y="0"/>
                  </a:lnTo>
                  <a:lnTo>
                    <a:pt x="4789805" y="2798318"/>
                  </a:lnTo>
                  <a:lnTo>
                    <a:pt x="4955603" y="2798318"/>
                  </a:lnTo>
                  <a:lnTo>
                    <a:pt x="4955603" y="0"/>
                  </a:lnTo>
                  <a:close/>
                </a:path>
              </a:pathLst>
            </a:custGeom>
            <a:solidFill>
              <a:srgbClr val="1A9AF8"/>
            </a:solidFill>
          </p:spPr>
          <p:txBody>
            <a:bodyPr wrap="square" lIns="0" tIns="0" rIns="0" bIns="0" rtlCol="0"/>
            <a:lstStyle/>
            <a:p>
              <a:endParaRPr/>
            </a:p>
          </p:txBody>
        </p:sp>
        <p:sp>
          <p:nvSpPr>
            <p:cNvPr id="7" name="object 7"/>
            <p:cNvSpPr/>
            <p:nvPr/>
          </p:nvSpPr>
          <p:spPr>
            <a:xfrm>
              <a:off x="5939028" y="1852167"/>
              <a:ext cx="0" cy="3155950"/>
            </a:xfrm>
            <a:custGeom>
              <a:avLst/>
              <a:gdLst/>
              <a:ahLst/>
              <a:cxnLst/>
              <a:rect l="l" t="t" r="r" b="b"/>
              <a:pathLst>
                <a:path h="3155950">
                  <a:moveTo>
                    <a:pt x="0" y="3155441"/>
                  </a:moveTo>
                  <a:lnTo>
                    <a:pt x="0" y="0"/>
                  </a:lnTo>
                </a:path>
              </a:pathLst>
            </a:custGeom>
            <a:ln w="3175">
              <a:solidFill>
                <a:srgbClr val="747480"/>
              </a:solidFill>
            </a:ln>
          </p:spPr>
          <p:txBody>
            <a:bodyPr wrap="square" lIns="0" tIns="0" rIns="0" bIns="0" rtlCol="0"/>
            <a:lstStyle/>
            <a:p>
              <a:endParaRPr/>
            </a:p>
          </p:txBody>
        </p:sp>
        <p:sp>
          <p:nvSpPr>
            <p:cNvPr id="8" name="object 8"/>
            <p:cNvSpPr/>
            <p:nvPr/>
          </p:nvSpPr>
          <p:spPr>
            <a:xfrm>
              <a:off x="5902452" y="5007610"/>
              <a:ext cx="36195" cy="0"/>
            </a:xfrm>
            <a:custGeom>
              <a:avLst/>
              <a:gdLst/>
              <a:ahLst/>
              <a:cxnLst/>
              <a:rect l="l" t="t" r="r" b="b"/>
              <a:pathLst>
                <a:path w="36195">
                  <a:moveTo>
                    <a:pt x="0" y="0"/>
                  </a:moveTo>
                  <a:lnTo>
                    <a:pt x="36195" y="0"/>
                  </a:lnTo>
                </a:path>
              </a:pathLst>
            </a:custGeom>
            <a:ln w="3175">
              <a:solidFill>
                <a:srgbClr val="747480"/>
              </a:solidFill>
            </a:ln>
          </p:spPr>
          <p:txBody>
            <a:bodyPr wrap="square" lIns="0" tIns="0" rIns="0" bIns="0" rtlCol="0"/>
            <a:lstStyle/>
            <a:p>
              <a:endParaRPr/>
            </a:p>
          </p:txBody>
        </p:sp>
        <p:sp>
          <p:nvSpPr>
            <p:cNvPr id="9" name="object 9"/>
            <p:cNvSpPr/>
            <p:nvPr/>
          </p:nvSpPr>
          <p:spPr>
            <a:xfrm>
              <a:off x="5902452" y="4219320"/>
              <a:ext cx="36195" cy="0"/>
            </a:xfrm>
            <a:custGeom>
              <a:avLst/>
              <a:gdLst/>
              <a:ahLst/>
              <a:cxnLst/>
              <a:rect l="l" t="t" r="r" b="b"/>
              <a:pathLst>
                <a:path w="36195">
                  <a:moveTo>
                    <a:pt x="0" y="0"/>
                  </a:moveTo>
                  <a:lnTo>
                    <a:pt x="36195" y="0"/>
                  </a:lnTo>
                </a:path>
              </a:pathLst>
            </a:custGeom>
            <a:ln w="3175">
              <a:solidFill>
                <a:srgbClr val="747480"/>
              </a:solidFill>
            </a:ln>
          </p:spPr>
          <p:txBody>
            <a:bodyPr wrap="square" lIns="0" tIns="0" rIns="0" bIns="0" rtlCol="0"/>
            <a:lstStyle/>
            <a:p>
              <a:endParaRPr/>
            </a:p>
          </p:txBody>
        </p:sp>
        <p:sp>
          <p:nvSpPr>
            <p:cNvPr id="10" name="object 10"/>
            <p:cNvSpPr/>
            <p:nvPr/>
          </p:nvSpPr>
          <p:spPr>
            <a:xfrm>
              <a:off x="5902452" y="3430015"/>
              <a:ext cx="36195" cy="0"/>
            </a:xfrm>
            <a:custGeom>
              <a:avLst/>
              <a:gdLst/>
              <a:ahLst/>
              <a:cxnLst/>
              <a:rect l="l" t="t" r="r" b="b"/>
              <a:pathLst>
                <a:path w="36195">
                  <a:moveTo>
                    <a:pt x="0" y="0"/>
                  </a:moveTo>
                  <a:lnTo>
                    <a:pt x="36195" y="0"/>
                  </a:lnTo>
                </a:path>
              </a:pathLst>
            </a:custGeom>
            <a:ln w="3175">
              <a:solidFill>
                <a:srgbClr val="747480"/>
              </a:solidFill>
            </a:ln>
          </p:spPr>
          <p:txBody>
            <a:bodyPr wrap="square" lIns="0" tIns="0" rIns="0" bIns="0" rtlCol="0"/>
            <a:lstStyle/>
            <a:p>
              <a:endParaRPr/>
            </a:p>
          </p:txBody>
        </p:sp>
        <p:sp>
          <p:nvSpPr>
            <p:cNvPr id="11" name="object 11"/>
            <p:cNvSpPr/>
            <p:nvPr/>
          </p:nvSpPr>
          <p:spPr>
            <a:xfrm>
              <a:off x="5902452" y="2640583"/>
              <a:ext cx="36195" cy="0"/>
            </a:xfrm>
            <a:custGeom>
              <a:avLst/>
              <a:gdLst/>
              <a:ahLst/>
              <a:cxnLst/>
              <a:rect l="l" t="t" r="r" b="b"/>
              <a:pathLst>
                <a:path w="36195">
                  <a:moveTo>
                    <a:pt x="0" y="0"/>
                  </a:moveTo>
                  <a:lnTo>
                    <a:pt x="36195" y="0"/>
                  </a:lnTo>
                </a:path>
              </a:pathLst>
            </a:custGeom>
            <a:ln w="3175">
              <a:solidFill>
                <a:srgbClr val="747480"/>
              </a:solidFill>
            </a:ln>
          </p:spPr>
          <p:txBody>
            <a:bodyPr wrap="square" lIns="0" tIns="0" rIns="0" bIns="0" rtlCol="0"/>
            <a:lstStyle/>
            <a:p>
              <a:endParaRPr/>
            </a:p>
          </p:txBody>
        </p:sp>
        <p:sp>
          <p:nvSpPr>
            <p:cNvPr id="12" name="object 12"/>
            <p:cNvSpPr/>
            <p:nvPr/>
          </p:nvSpPr>
          <p:spPr>
            <a:xfrm>
              <a:off x="5902452" y="1852167"/>
              <a:ext cx="36195" cy="0"/>
            </a:xfrm>
            <a:custGeom>
              <a:avLst/>
              <a:gdLst/>
              <a:ahLst/>
              <a:cxnLst/>
              <a:rect l="l" t="t" r="r" b="b"/>
              <a:pathLst>
                <a:path w="36195">
                  <a:moveTo>
                    <a:pt x="0" y="0"/>
                  </a:moveTo>
                  <a:lnTo>
                    <a:pt x="36195" y="0"/>
                  </a:lnTo>
                </a:path>
              </a:pathLst>
            </a:custGeom>
            <a:ln w="3175">
              <a:solidFill>
                <a:srgbClr val="747480"/>
              </a:solidFill>
            </a:ln>
          </p:spPr>
          <p:txBody>
            <a:bodyPr wrap="square" lIns="0" tIns="0" rIns="0" bIns="0" rtlCol="0"/>
            <a:lstStyle/>
            <a:p>
              <a:endParaRPr/>
            </a:p>
          </p:txBody>
        </p:sp>
        <p:sp>
          <p:nvSpPr>
            <p:cNvPr id="13" name="object 13"/>
            <p:cNvSpPr/>
            <p:nvPr/>
          </p:nvSpPr>
          <p:spPr>
            <a:xfrm>
              <a:off x="5939028" y="5007610"/>
              <a:ext cx="5102860" cy="0"/>
            </a:xfrm>
            <a:custGeom>
              <a:avLst/>
              <a:gdLst/>
              <a:ahLst/>
              <a:cxnLst/>
              <a:rect l="l" t="t" r="r" b="b"/>
              <a:pathLst>
                <a:path w="5102859">
                  <a:moveTo>
                    <a:pt x="0" y="0"/>
                  </a:moveTo>
                  <a:lnTo>
                    <a:pt x="5102352" y="0"/>
                  </a:lnTo>
                </a:path>
              </a:pathLst>
            </a:custGeom>
            <a:ln w="3175">
              <a:solidFill>
                <a:srgbClr val="747480"/>
              </a:solidFill>
            </a:ln>
          </p:spPr>
          <p:txBody>
            <a:bodyPr wrap="square" lIns="0" tIns="0" rIns="0" bIns="0" rtlCol="0"/>
            <a:lstStyle/>
            <a:p>
              <a:endParaRPr/>
            </a:p>
          </p:txBody>
        </p:sp>
      </p:grpSp>
      <p:sp>
        <p:nvSpPr>
          <p:cNvPr id="14" name="object 14"/>
          <p:cNvSpPr txBox="1"/>
          <p:nvPr/>
        </p:nvSpPr>
        <p:spPr>
          <a:xfrm>
            <a:off x="5937884" y="2554224"/>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57%</a:t>
            </a:r>
            <a:endParaRPr sz="1050">
              <a:latin typeface="Arial"/>
              <a:cs typeface="Arial"/>
            </a:endParaRPr>
          </a:p>
        </p:txBody>
      </p:sp>
      <p:sp>
        <p:nvSpPr>
          <p:cNvPr id="15" name="object 15"/>
          <p:cNvSpPr txBox="1"/>
          <p:nvPr/>
        </p:nvSpPr>
        <p:spPr>
          <a:xfrm>
            <a:off x="6237732" y="2395981"/>
            <a:ext cx="29210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61%</a:t>
            </a:r>
            <a:endParaRPr sz="1050">
              <a:latin typeface="Arial"/>
              <a:cs typeface="Arial"/>
            </a:endParaRPr>
          </a:p>
        </p:txBody>
      </p:sp>
      <p:sp>
        <p:nvSpPr>
          <p:cNvPr id="16" name="object 16"/>
          <p:cNvSpPr txBox="1"/>
          <p:nvPr/>
        </p:nvSpPr>
        <p:spPr>
          <a:xfrm>
            <a:off x="6512432" y="2633027"/>
            <a:ext cx="641985" cy="190500"/>
          </a:xfrm>
          <a:prstGeom prst="rect">
            <a:avLst/>
          </a:prstGeom>
        </p:spPr>
        <p:txBody>
          <a:bodyPr vert="horz" wrap="square" lIns="0" tIns="16510" rIns="0" bIns="0" rtlCol="0">
            <a:spAutoFit/>
          </a:bodyPr>
          <a:lstStyle/>
          <a:p>
            <a:pPr marL="38100">
              <a:lnSpc>
                <a:spcPct val="100000"/>
              </a:lnSpc>
              <a:spcBef>
                <a:spcPts val="130"/>
              </a:spcBef>
            </a:pPr>
            <a:r>
              <a:rPr sz="1575" baseline="-15873" dirty="0">
                <a:solidFill>
                  <a:srgbClr val="1A1A22"/>
                </a:solidFill>
                <a:latin typeface="Arial"/>
                <a:cs typeface="Arial"/>
              </a:rPr>
              <a:t>54%</a:t>
            </a:r>
            <a:r>
              <a:rPr sz="1575" spc="-97" baseline="-15873" dirty="0">
                <a:solidFill>
                  <a:srgbClr val="1A1A22"/>
                </a:solidFill>
                <a:latin typeface="Arial"/>
                <a:cs typeface="Arial"/>
              </a:rPr>
              <a:t> </a:t>
            </a:r>
            <a:r>
              <a:rPr sz="1050" spc="-25" dirty="0">
                <a:solidFill>
                  <a:srgbClr val="1A1A22"/>
                </a:solidFill>
                <a:latin typeface="Arial"/>
                <a:cs typeface="Arial"/>
              </a:rPr>
              <a:t>55%</a:t>
            </a:r>
            <a:endParaRPr sz="1050">
              <a:latin typeface="Arial"/>
              <a:cs typeface="Arial"/>
            </a:endParaRPr>
          </a:p>
        </p:txBody>
      </p:sp>
      <p:sp>
        <p:nvSpPr>
          <p:cNvPr id="17" name="object 17"/>
          <p:cNvSpPr txBox="1"/>
          <p:nvPr/>
        </p:nvSpPr>
        <p:spPr>
          <a:xfrm>
            <a:off x="7138161" y="2870517"/>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49%</a:t>
            </a:r>
            <a:endParaRPr sz="1050">
              <a:latin typeface="Arial"/>
              <a:cs typeface="Arial"/>
            </a:endParaRPr>
          </a:p>
        </p:txBody>
      </p:sp>
      <p:sp>
        <p:nvSpPr>
          <p:cNvPr id="18" name="object 18"/>
          <p:cNvSpPr txBox="1"/>
          <p:nvPr/>
        </p:nvSpPr>
        <p:spPr>
          <a:xfrm>
            <a:off x="7438135" y="2317813"/>
            <a:ext cx="29210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63%</a:t>
            </a:r>
            <a:endParaRPr sz="1050">
              <a:latin typeface="Arial"/>
              <a:cs typeface="Arial"/>
            </a:endParaRPr>
          </a:p>
        </p:txBody>
      </p:sp>
      <p:sp>
        <p:nvSpPr>
          <p:cNvPr id="19" name="object 19"/>
          <p:cNvSpPr txBox="1"/>
          <p:nvPr/>
        </p:nvSpPr>
        <p:spPr>
          <a:xfrm>
            <a:off x="7738236" y="2041588"/>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70%</a:t>
            </a:r>
            <a:endParaRPr sz="1050">
              <a:latin typeface="Arial"/>
              <a:cs typeface="Arial"/>
            </a:endParaRPr>
          </a:p>
        </p:txBody>
      </p:sp>
      <p:sp>
        <p:nvSpPr>
          <p:cNvPr id="20" name="object 20"/>
          <p:cNvSpPr txBox="1"/>
          <p:nvPr/>
        </p:nvSpPr>
        <p:spPr>
          <a:xfrm>
            <a:off x="8038465" y="2633027"/>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55%</a:t>
            </a:r>
            <a:endParaRPr sz="1050">
              <a:latin typeface="Arial"/>
              <a:cs typeface="Arial"/>
            </a:endParaRPr>
          </a:p>
        </p:txBody>
      </p:sp>
      <p:sp>
        <p:nvSpPr>
          <p:cNvPr id="21" name="object 21"/>
          <p:cNvSpPr txBox="1"/>
          <p:nvPr/>
        </p:nvSpPr>
        <p:spPr>
          <a:xfrm>
            <a:off x="8338566" y="2081847"/>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69%</a:t>
            </a:r>
            <a:endParaRPr sz="1050">
              <a:latin typeface="Arial"/>
              <a:cs typeface="Arial"/>
            </a:endParaRPr>
          </a:p>
        </p:txBody>
      </p:sp>
      <p:sp>
        <p:nvSpPr>
          <p:cNvPr id="22" name="object 22"/>
          <p:cNvSpPr txBox="1"/>
          <p:nvPr/>
        </p:nvSpPr>
        <p:spPr>
          <a:xfrm>
            <a:off x="8638413" y="3224911"/>
            <a:ext cx="29210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40%</a:t>
            </a:r>
            <a:endParaRPr sz="1050">
              <a:latin typeface="Arial"/>
              <a:cs typeface="Arial"/>
            </a:endParaRPr>
          </a:p>
        </p:txBody>
      </p:sp>
      <p:sp>
        <p:nvSpPr>
          <p:cNvPr id="23" name="object 23"/>
          <p:cNvSpPr txBox="1"/>
          <p:nvPr/>
        </p:nvSpPr>
        <p:spPr>
          <a:xfrm>
            <a:off x="8938641" y="2120709"/>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68%</a:t>
            </a:r>
            <a:endParaRPr sz="1050">
              <a:latin typeface="Arial"/>
              <a:cs typeface="Arial"/>
            </a:endParaRPr>
          </a:p>
        </p:txBody>
      </p:sp>
      <p:sp>
        <p:nvSpPr>
          <p:cNvPr id="24" name="object 24"/>
          <p:cNvSpPr txBox="1"/>
          <p:nvPr/>
        </p:nvSpPr>
        <p:spPr>
          <a:xfrm>
            <a:off x="9238868" y="2476626"/>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59%</a:t>
            </a:r>
            <a:endParaRPr sz="1050">
              <a:latin typeface="Arial"/>
              <a:cs typeface="Arial"/>
            </a:endParaRPr>
          </a:p>
        </p:txBody>
      </p:sp>
      <p:sp>
        <p:nvSpPr>
          <p:cNvPr id="25" name="object 25"/>
          <p:cNvSpPr txBox="1"/>
          <p:nvPr/>
        </p:nvSpPr>
        <p:spPr>
          <a:xfrm>
            <a:off x="9538969" y="2948114"/>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47%</a:t>
            </a:r>
            <a:endParaRPr sz="1050">
              <a:latin typeface="Arial"/>
              <a:cs typeface="Arial"/>
            </a:endParaRPr>
          </a:p>
        </p:txBody>
      </p:sp>
      <p:sp>
        <p:nvSpPr>
          <p:cNvPr id="26" name="object 26"/>
          <p:cNvSpPr txBox="1"/>
          <p:nvPr/>
        </p:nvSpPr>
        <p:spPr>
          <a:xfrm>
            <a:off x="9838817" y="2001202"/>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71%</a:t>
            </a:r>
            <a:endParaRPr sz="1050">
              <a:latin typeface="Arial"/>
              <a:cs typeface="Arial"/>
            </a:endParaRPr>
          </a:p>
        </p:txBody>
      </p:sp>
      <p:sp>
        <p:nvSpPr>
          <p:cNvPr id="27" name="object 27"/>
          <p:cNvSpPr txBox="1"/>
          <p:nvPr/>
        </p:nvSpPr>
        <p:spPr>
          <a:xfrm>
            <a:off x="10139044" y="2830131"/>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50%</a:t>
            </a:r>
            <a:endParaRPr sz="1050">
              <a:latin typeface="Arial"/>
              <a:cs typeface="Arial"/>
            </a:endParaRPr>
          </a:p>
        </p:txBody>
      </p:sp>
      <p:sp>
        <p:nvSpPr>
          <p:cNvPr id="28" name="object 28"/>
          <p:cNvSpPr txBox="1"/>
          <p:nvPr/>
        </p:nvSpPr>
        <p:spPr>
          <a:xfrm>
            <a:off x="10439145" y="2436368"/>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60%</a:t>
            </a:r>
            <a:endParaRPr sz="1050">
              <a:latin typeface="Arial"/>
              <a:cs typeface="Arial"/>
            </a:endParaRPr>
          </a:p>
        </p:txBody>
      </p:sp>
      <p:sp>
        <p:nvSpPr>
          <p:cNvPr id="29" name="object 29"/>
          <p:cNvSpPr txBox="1"/>
          <p:nvPr/>
        </p:nvSpPr>
        <p:spPr>
          <a:xfrm>
            <a:off x="10739373" y="2001202"/>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71%</a:t>
            </a:r>
            <a:endParaRPr sz="1050">
              <a:latin typeface="Arial"/>
              <a:cs typeface="Arial"/>
            </a:endParaRPr>
          </a:p>
        </p:txBody>
      </p:sp>
      <p:sp>
        <p:nvSpPr>
          <p:cNvPr id="30" name="object 30"/>
          <p:cNvSpPr txBox="1"/>
          <p:nvPr/>
        </p:nvSpPr>
        <p:spPr>
          <a:xfrm>
            <a:off x="5605145" y="4900167"/>
            <a:ext cx="217804"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0%</a:t>
            </a:r>
            <a:endParaRPr sz="1050">
              <a:latin typeface="Arial"/>
              <a:cs typeface="Arial"/>
            </a:endParaRPr>
          </a:p>
        </p:txBody>
      </p:sp>
      <p:sp>
        <p:nvSpPr>
          <p:cNvPr id="31" name="object 31"/>
          <p:cNvSpPr txBox="1"/>
          <p:nvPr/>
        </p:nvSpPr>
        <p:spPr>
          <a:xfrm>
            <a:off x="5527675" y="4110926"/>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20%</a:t>
            </a:r>
            <a:endParaRPr sz="1050">
              <a:latin typeface="Arial"/>
              <a:cs typeface="Arial"/>
            </a:endParaRPr>
          </a:p>
        </p:txBody>
      </p:sp>
      <p:sp>
        <p:nvSpPr>
          <p:cNvPr id="32" name="object 32"/>
          <p:cNvSpPr txBox="1"/>
          <p:nvPr/>
        </p:nvSpPr>
        <p:spPr>
          <a:xfrm>
            <a:off x="5527675" y="3323018"/>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40%</a:t>
            </a:r>
            <a:endParaRPr sz="1050">
              <a:latin typeface="Arial"/>
              <a:cs typeface="Arial"/>
            </a:endParaRPr>
          </a:p>
        </p:txBody>
      </p:sp>
      <p:sp>
        <p:nvSpPr>
          <p:cNvPr id="33" name="object 33"/>
          <p:cNvSpPr txBox="1"/>
          <p:nvPr/>
        </p:nvSpPr>
        <p:spPr>
          <a:xfrm>
            <a:off x="5527675" y="2534348"/>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60%</a:t>
            </a:r>
            <a:endParaRPr sz="1050">
              <a:latin typeface="Arial"/>
              <a:cs typeface="Arial"/>
            </a:endParaRPr>
          </a:p>
        </p:txBody>
      </p:sp>
      <p:sp>
        <p:nvSpPr>
          <p:cNvPr id="34" name="object 34"/>
          <p:cNvSpPr txBox="1"/>
          <p:nvPr/>
        </p:nvSpPr>
        <p:spPr>
          <a:xfrm>
            <a:off x="5527675" y="1745805"/>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80%</a:t>
            </a:r>
            <a:endParaRPr sz="1050">
              <a:latin typeface="Arial"/>
              <a:cs typeface="Arial"/>
            </a:endParaRPr>
          </a:p>
        </p:txBody>
      </p:sp>
      <p:grpSp>
        <p:nvGrpSpPr>
          <p:cNvPr id="35" name="object 35"/>
          <p:cNvGrpSpPr/>
          <p:nvPr/>
        </p:nvGrpSpPr>
        <p:grpSpPr>
          <a:xfrm>
            <a:off x="6259067" y="2643251"/>
            <a:ext cx="5800090" cy="2897505"/>
            <a:chOff x="6259067" y="2643251"/>
            <a:chExt cx="5800090" cy="2897505"/>
          </a:xfrm>
        </p:grpSpPr>
        <p:sp>
          <p:nvSpPr>
            <p:cNvPr id="36" name="object 36"/>
            <p:cNvSpPr/>
            <p:nvPr/>
          </p:nvSpPr>
          <p:spPr>
            <a:xfrm>
              <a:off x="11082527" y="2643251"/>
              <a:ext cx="128270" cy="146685"/>
            </a:xfrm>
            <a:custGeom>
              <a:avLst/>
              <a:gdLst/>
              <a:ahLst/>
              <a:cxnLst/>
              <a:rect l="l" t="t" r="r" b="b"/>
              <a:pathLst>
                <a:path w="128270" h="146685">
                  <a:moveTo>
                    <a:pt x="127761" y="0"/>
                  </a:moveTo>
                  <a:lnTo>
                    <a:pt x="0" y="73152"/>
                  </a:lnTo>
                  <a:lnTo>
                    <a:pt x="127761" y="146304"/>
                  </a:lnTo>
                  <a:lnTo>
                    <a:pt x="127761" y="0"/>
                  </a:lnTo>
                  <a:close/>
                </a:path>
              </a:pathLst>
            </a:custGeom>
            <a:solidFill>
              <a:srgbClr val="747480"/>
            </a:solidFill>
          </p:spPr>
          <p:txBody>
            <a:bodyPr wrap="square" lIns="0" tIns="0" rIns="0" bIns="0" rtlCol="0"/>
            <a:lstStyle/>
            <a:p>
              <a:endParaRPr/>
            </a:p>
          </p:txBody>
        </p:sp>
        <p:sp>
          <p:nvSpPr>
            <p:cNvPr id="37" name="object 37"/>
            <p:cNvSpPr/>
            <p:nvPr/>
          </p:nvSpPr>
          <p:spPr>
            <a:xfrm>
              <a:off x="6259067" y="2720975"/>
              <a:ext cx="265430" cy="0"/>
            </a:xfrm>
            <a:custGeom>
              <a:avLst/>
              <a:gdLst/>
              <a:ahLst/>
              <a:cxnLst/>
              <a:rect l="l" t="t" r="r" b="b"/>
              <a:pathLst>
                <a:path w="265429">
                  <a:moveTo>
                    <a:pt x="0" y="0"/>
                  </a:moveTo>
                  <a:lnTo>
                    <a:pt x="265176" y="0"/>
                  </a:lnTo>
                </a:path>
              </a:pathLst>
            </a:custGeom>
            <a:ln w="9525">
              <a:solidFill>
                <a:srgbClr val="747480"/>
              </a:solidFill>
              <a:prstDash val="lgDash"/>
            </a:ln>
          </p:spPr>
          <p:txBody>
            <a:bodyPr wrap="square" lIns="0" tIns="0" rIns="0" bIns="0" rtlCol="0"/>
            <a:lstStyle/>
            <a:p>
              <a:endParaRPr/>
            </a:p>
          </p:txBody>
        </p:sp>
        <p:sp>
          <p:nvSpPr>
            <p:cNvPr id="38" name="object 38"/>
            <p:cNvSpPr/>
            <p:nvPr/>
          </p:nvSpPr>
          <p:spPr>
            <a:xfrm>
              <a:off x="7155179" y="2720975"/>
              <a:ext cx="868680" cy="0"/>
            </a:xfrm>
            <a:custGeom>
              <a:avLst/>
              <a:gdLst/>
              <a:ahLst/>
              <a:cxnLst/>
              <a:rect l="l" t="t" r="r" b="b"/>
              <a:pathLst>
                <a:path w="868679">
                  <a:moveTo>
                    <a:pt x="0" y="0"/>
                  </a:moveTo>
                  <a:lnTo>
                    <a:pt x="868680" y="0"/>
                  </a:lnTo>
                </a:path>
              </a:pathLst>
            </a:custGeom>
            <a:ln w="9525">
              <a:solidFill>
                <a:srgbClr val="747480"/>
              </a:solidFill>
              <a:prstDash val="lgDash"/>
            </a:ln>
          </p:spPr>
          <p:txBody>
            <a:bodyPr wrap="square" lIns="0" tIns="0" rIns="0" bIns="0" rtlCol="0"/>
            <a:lstStyle/>
            <a:p>
              <a:endParaRPr/>
            </a:p>
          </p:txBody>
        </p:sp>
        <p:sp>
          <p:nvSpPr>
            <p:cNvPr id="39" name="object 39"/>
            <p:cNvSpPr/>
            <p:nvPr/>
          </p:nvSpPr>
          <p:spPr>
            <a:xfrm>
              <a:off x="8353044" y="2720975"/>
              <a:ext cx="2687955" cy="0"/>
            </a:xfrm>
            <a:custGeom>
              <a:avLst/>
              <a:gdLst/>
              <a:ahLst/>
              <a:cxnLst/>
              <a:rect l="l" t="t" r="r" b="b"/>
              <a:pathLst>
                <a:path w="2687954">
                  <a:moveTo>
                    <a:pt x="0" y="0"/>
                  </a:moveTo>
                  <a:lnTo>
                    <a:pt x="2687955" y="0"/>
                  </a:lnTo>
                </a:path>
              </a:pathLst>
            </a:custGeom>
            <a:ln w="9525">
              <a:solidFill>
                <a:srgbClr val="747480"/>
              </a:solidFill>
              <a:prstDash val="lgDash"/>
            </a:ln>
          </p:spPr>
          <p:txBody>
            <a:bodyPr wrap="square" lIns="0" tIns="0" rIns="0" bIns="0" rtlCol="0"/>
            <a:lstStyle/>
            <a:p>
              <a:endParaRPr/>
            </a:p>
          </p:txBody>
        </p:sp>
        <p:sp>
          <p:nvSpPr>
            <p:cNvPr id="40" name="object 40"/>
            <p:cNvSpPr/>
            <p:nvPr/>
          </p:nvSpPr>
          <p:spPr>
            <a:xfrm>
              <a:off x="11050523" y="2885694"/>
              <a:ext cx="1005840" cy="2652395"/>
            </a:xfrm>
            <a:custGeom>
              <a:avLst/>
              <a:gdLst/>
              <a:ahLst/>
              <a:cxnLst/>
              <a:rect l="l" t="t" r="r" b="b"/>
              <a:pathLst>
                <a:path w="1005840" h="2652395">
                  <a:moveTo>
                    <a:pt x="0" y="160147"/>
                  </a:moveTo>
                  <a:lnTo>
                    <a:pt x="167513" y="160147"/>
                  </a:lnTo>
                  <a:lnTo>
                    <a:pt x="42037" y="0"/>
                  </a:lnTo>
                  <a:lnTo>
                    <a:pt x="418845" y="160147"/>
                  </a:lnTo>
                  <a:lnTo>
                    <a:pt x="1005332" y="160147"/>
                  </a:lnTo>
                  <a:lnTo>
                    <a:pt x="1005332" y="575437"/>
                  </a:lnTo>
                  <a:lnTo>
                    <a:pt x="1005332" y="1198372"/>
                  </a:lnTo>
                  <a:lnTo>
                    <a:pt x="1005332" y="2651887"/>
                  </a:lnTo>
                  <a:lnTo>
                    <a:pt x="418845" y="2651887"/>
                  </a:lnTo>
                  <a:lnTo>
                    <a:pt x="167513" y="2651887"/>
                  </a:lnTo>
                  <a:lnTo>
                    <a:pt x="0" y="2651887"/>
                  </a:lnTo>
                  <a:lnTo>
                    <a:pt x="0" y="1198372"/>
                  </a:lnTo>
                  <a:lnTo>
                    <a:pt x="0" y="575437"/>
                  </a:lnTo>
                  <a:lnTo>
                    <a:pt x="0" y="160147"/>
                  </a:lnTo>
                  <a:close/>
                </a:path>
              </a:pathLst>
            </a:custGeom>
            <a:ln w="6350">
              <a:solidFill>
                <a:srgbClr val="1A1A22"/>
              </a:solidFill>
            </a:ln>
          </p:spPr>
          <p:txBody>
            <a:bodyPr wrap="square" lIns="0" tIns="0" rIns="0" bIns="0" rtlCol="0"/>
            <a:lstStyle/>
            <a:p>
              <a:endParaRPr/>
            </a:p>
          </p:txBody>
        </p:sp>
      </p:grpSp>
      <p:sp>
        <p:nvSpPr>
          <p:cNvPr id="41" name="object 41"/>
          <p:cNvSpPr txBox="1"/>
          <p:nvPr/>
        </p:nvSpPr>
        <p:spPr>
          <a:xfrm>
            <a:off x="6008386" y="5042027"/>
            <a:ext cx="179070" cy="426084"/>
          </a:xfrm>
          <a:prstGeom prst="rect">
            <a:avLst/>
          </a:prstGeom>
        </p:spPr>
        <p:txBody>
          <a:bodyPr vert="vert" wrap="square" lIns="0" tIns="3175" rIns="0" bIns="0" rtlCol="0">
            <a:spAutoFit/>
          </a:bodyPr>
          <a:lstStyle/>
          <a:p>
            <a:pPr marL="12700">
              <a:lnSpc>
                <a:spcPct val="100000"/>
              </a:lnSpc>
              <a:spcBef>
                <a:spcPts val="25"/>
              </a:spcBef>
            </a:pPr>
            <a:r>
              <a:rPr sz="1050" spc="-20" dirty="0">
                <a:solidFill>
                  <a:srgbClr val="1A1A22"/>
                </a:solidFill>
                <a:latin typeface="Arial"/>
                <a:cs typeface="Arial"/>
              </a:rPr>
              <a:t>BMCC</a:t>
            </a:r>
            <a:endParaRPr sz="1050">
              <a:latin typeface="Arial"/>
              <a:cs typeface="Arial"/>
            </a:endParaRPr>
          </a:p>
        </p:txBody>
      </p:sp>
      <p:sp>
        <p:nvSpPr>
          <p:cNvPr id="42" name="object 42"/>
          <p:cNvSpPr txBox="1"/>
          <p:nvPr/>
        </p:nvSpPr>
        <p:spPr>
          <a:xfrm>
            <a:off x="6308614" y="5042027"/>
            <a:ext cx="179070" cy="426084"/>
          </a:xfrm>
          <a:prstGeom prst="rect">
            <a:avLst/>
          </a:prstGeom>
        </p:spPr>
        <p:txBody>
          <a:bodyPr vert="vert" wrap="square" lIns="0" tIns="3175" rIns="0" bIns="0" rtlCol="0">
            <a:spAutoFit/>
          </a:bodyPr>
          <a:lstStyle/>
          <a:p>
            <a:pPr marL="12700">
              <a:lnSpc>
                <a:spcPct val="100000"/>
              </a:lnSpc>
              <a:spcBef>
                <a:spcPts val="25"/>
              </a:spcBef>
            </a:pPr>
            <a:r>
              <a:rPr sz="1050" spc="-20" dirty="0">
                <a:solidFill>
                  <a:srgbClr val="1A1A22"/>
                </a:solidFill>
                <a:latin typeface="Arial"/>
                <a:cs typeface="Arial"/>
              </a:rPr>
              <a:t>COCC</a:t>
            </a:r>
            <a:endParaRPr sz="1050">
              <a:latin typeface="Arial"/>
              <a:cs typeface="Arial"/>
            </a:endParaRPr>
          </a:p>
        </p:txBody>
      </p:sp>
      <p:sp>
        <p:nvSpPr>
          <p:cNvPr id="43" name="object 43"/>
          <p:cNvSpPr txBox="1"/>
          <p:nvPr/>
        </p:nvSpPr>
        <p:spPr>
          <a:xfrm>
            <a:off x="6608715" y="5042027"/>
            <a:ext cx="179070" cy="723265"/>
          </a:xfrm>
          <a:prstGeom prst="rect">
            <a:avLst/>
          </a:prstGeom>
        </p:spPr>
        <p:txBody>
          <a:bodyPr vert="vert" wrap="square" lIns="0" tIns="3175" rIns="0" bIns="0" rtlCol="0">
            <a:spAutoFit/>
          </a:bodyPr>
          <a:lstStyle/>
          <a:p>
            <a:pPr marL="12700">
              <a:lnSpc>
                <a:spcPct val="100000"/>
              </a:lnSpc>
              <a:spcBef>
                <a:spcPts val="25"/>
              </a:spcBef>
            </a:pPr>
            <a:r>
              <a:rPr sz="1050" spc="-10" dirty="0">
                <a:solidFill>
                  <a:srgbClr val="1A1A22"/>
                </a:solidFill>
                <a:latin typeface="Arial"/>
                <a:cs typeface="Arial"/>
              </a:rPr>
              <a:t>Chemeketa</a:t>
            </a:r>
            <a:endParaRPr sz="1050">
              <a:latin typeface="Arial"/>
              <a:cs typeface="Arial"/>
            </a:endParaRPr>
          </a:p>
        </p:txBody>
      </p:sp>
      <p:sp>
        <p:nvSpPr>
          <p:cNvPr id="44" name="object 44"/>
          <p:cNvSpPr txBox="1"/>
          <p:nvPr/>
        </p:nvSpPr>
        <p:spPr>
          <a:xfrm>
            <a:off x="6908944" y="5042027"/>
            <a:ext cx="179070" cy="706120"/>
          </a:xfrm>
          <a:prstGeom prst="rect">
            <a:avLst/>
          </a:prstGeom>
        </p:spPr>
        <p:txBody>
          <a:bodyPr vert="vert" wrap="square" lIns="0" tIns="3175" rIns="0" bIns="0" rtlCol="0">
            <a:spAutoFit/>
          </a:bodyPr>
          <a:lstStyle/>
          <a:p>
            <a:pPr marL="12700">
              <a:lnSpc>
                <a:spcPct val="100000"/>
              </a:lnSpc>
              <a:spcBef>
                <a:spcPts val="25"/>
              </a:spcBef>
            </a:pPr>
            <a:r>
              <a:rPr sz="1050" spc="-10" dirty="0">
                <a:solidFill>
                  <a:srgbClr val="1A1A22"/>
                </a:solidFill>
                <a:latin typeface="Arial"/>
                <a:cs typeface="Arial"/>
              </a:rPr>
              <a:t>Clackamas</a:t>
            </a:r>
            <a:endParaRPr sz="1050">
              <a:latin typeface="Arial"/>
              <a:cs typeface="Arial"/>
            </a:endParaRPr>
          </a:p>
        </p:txBody>
      </p:sp>
      <p:sp>
        <p:nvSpPr>
          <p:cNvPr id="45" name="object 45"/>
          <p:cNvSpPr txBox="1"/>
          <p:nvPr/>
        </p:nvSpPr>
        <p:spPr>
          <a:xfrm>
            <a:off x="7209171" y="5042027"/>
            <a:ext cx="179070" cy="494665"/>
          </a:xfrm>
          <a:prstGeom prst="rect">
            <a:avLst/>
          </a:prstGeom>
        </p:spPr>
        <p:txBody>
          <a:bodyPr vert="vert" wrap="square" lIns="0" tIns="3175" rIns="0" bIns="0" rtlCol="0">
            <a:spAutoFit/>
          </a:bodyPr>
          <a:lstStyle/>
          <a:p>
            <a:pPr marL="12700">
              <a:lnSpc>
                <a:spcPct val="100000"/>
              </a:lnSpc>
              <a:spcBef>
                <a:spcPts val="25"/>
              </a:spcBef>
            </a:pPr>
            <a:r>
              <a:rPr sz="1050" spc="-10" dirty="0">
                <a:solidFill>
                  <a:srgbClr val="1A1A22"/>
                </a:solidFill>
                <a:latin typeface="Arial"/>
                <a:cs typeface="Arial"/>
              </a:rPr>
              <a:t>Clatsop</a:t>
            </a:r>
            <a:endParaRPr sz="1050">
              <a:latin typeface="Arial"/>
              <a:cs typeface="Arial"/>
            </a:endParaRPr>
          </a:p>
        </p:txBody>
      </p:sp>
      <p:sp>
        <p:nvSpPr>
          <p:cNvPr id="46" name="object 46"/>
          <p:cNvSpPr txBox="1"/>
          <p:nvPr/>
        </p:nvSpPr>
        <p:spPr>
          <a:xfrm>
            <a:off x="7509272" y="5042027"/>
            <a:ext cx="179070" cy="426084"/>
          </a:xfrm>
          <a:prstGeom prst="rect">
            <a:avLst/>
          </a:prstGeom>
        </p:spPr>
        <p:txBody>
          <a:bodyPr vert="vert" wrap="square" lIns="0" tIns="3175" rIns="0" bIns="0" rtlCol="0">
            <a:spAutoFit/>
          </a:bodyPr>
          <a:lstStyle/>
          <a:p>
            <a:pPr marL="12700">
              <a:lnSpc>
                <a:spcPct val="100000"/>
              </a:lnSpc>
              <a:spcBef>
                <a:spcPts val="25"/>
              </a:spcBef>
            </a:pPr>
            <a:r>
              <a:rPr sz="1050" spc="-20" dirty="0">
                <a:solidFill>
                  <a:srgbClr val="1A1A22"/>
                </a:solidFill>
                <a:latin typeface="Arial"/>
                <a:cs typeface="Arial"/>
              </a:rPr>
              <a:t>CGCC</a:t>
            </a:r>
            <a:endParaRPr sz="1050">
              <a:latin typeface="Arial"/>
              <a:cs typeface="Arial"/>
            </a:endParaRPr>
          </a:p>
        </p:txBody>
      </p:sp>
      <p:sp>
        <p:nvSpPr>
          <p:cNvPr id="47" name="object 47"/>
          <p:cNvSpPr txBox="1"/>
          <p:nvPr/>
        </p:nvSpPr>
        <p:spPr>
          <a:xfrm>
            <a:off x="7809500" y="5042027"/>
            <a:ext cx="179070" cy="316865"/>
          </a:xfrm>
          <a:prstGeom prst="rect">
            <a:avLst/>
          </a:prstGeom>
        </p:spPr>
        <p:txBody>
          <a:bodyPr vert="vert" wrap="square" lIns="0" tIns="3175" rIns="0" bIns="0" rtlCol="0">
            <a:spAutoFit/>
          </a:bodyPr>
          <a:lstStyle/>
          <a:p>
            <a:pPr marL="12700">
              <a:lnSpc>
                <a:spcPct val="100000"/>
              </a:lnSpc>
              <a:spcBef>
                <a:spcPts val="25"/>
              </a:spcBef>
            </a:pPr>
            <a:r>
              <a:rPr sz="1050" spc="-25" dirty="0">
                <a:solidFill>
                  <a:srgbClr val="1A1A22"/>
                </a:solidFill>
                <a:latin typeface="Arial"/>
                <a:cs typeface="Arial"/>
              </a:rPr>
              <a:t>KCC</a:t>
            </a:r>
            <a:endParaRPr sz="1050">
              <a:latin typeface="Arial"/>
              <a:cs typeface="Arial"/>
            </a:endParaRPr>
          </a:p>
        </p:txBody>
      </p:sp>
      <p:sp>
        <p:nvSpPr>
          <p:cNvPr id="48" name="object 48"/>
          <p:cNvSpPr txBox="1"/>
          <p:nvPr/>
        </p:nvSpPr>
        <p:spPr>
          <a:xfrm>
            <a:off x="8109601" y="5042027"/>
            <a:ext cx="179070" cy="330200"/>
          </a:xfrm>
          <a:prstGeom prst="rect">
            <a:avLst/>
          </a:prstGeom>
        </p:spPr>
        <p:txBody>
          <a:bodyPr vert="vert" wrap="square" lIns="0" tIns="3175" rIns="0" bIns="0" rtlCol="0">
            <a:spAutoFit/>
          </a:bodyPr>
          <a:lstStyle/>
          <a:p>
            <a:pPr marL="12700">
              <a:lnSpc>
                <a:spcPct val="100000"/>
              </a:lnSpc>
              <a:spcBef>
                <a:spcPts val="25"/>
              </a:spcBef>
            </a:pPr>
            <a:r>
              <a:rPr sz="1050" spc="-20" dirty="0">
                <a:solidFill>
                  <a:srgbClr val="1A1A22"/>
                </a:solidFill>
                <a:latin typeface="Arial"/>
                <a:cs typeface="Arial"/>
              </a:rPr>
              <a:t>Lane</a:t>
            </a:r>
            <a:endParaRPr sz="1050">
              <a:latin typeface="Arial"/>
              <a:cs typeface="Arial"/>
            </a:endParaRPr>
          </a:p>
        </p:txBody>
      </p:sp>
      <p:sp>
        <p:nvSpPr>
          <p:cNvPr id="49" name="object 49"/>
          <p:cNvSpPr txBox="1"/>
          <p:nvPr/>
        </p:nvSpPr>
        <p:spPr>
          <a:xfrm>
            <a:off x="8408492" y="5042027"/>
            <a:ext cx="179070" cy="389890"/>
          </a:xfrm>
          <a:prstGeom prst="rect">
            <a:avLst/>
          </a:prstGeom>
        </p:spPr>
        <p:txBody>
          <a:bodyPr vert="vert" wrap="square" lIns="0" tIns="3810" rIns="0" bIns="0" rtlCol="0">
            <a:spAutoFit/>
          </a:bodyPr>
          <a:lstStyle/>
          <a:p>
            <a:pPr marL="12700">
              <a:lnSpc>
                <a:spcPct val="100000"/>
              </a:lnSpc>
              <a:spcBef>
                <a:spcPts val="30"/>
              </a:spcBef>
            </a:pPr>
            <a:r>
              <a:rPr sz="1050" spc="-20" dirty="0">
                <a:solidFill>
                  <a:srgbClr val="1A1A22"/>
                </a:solidFill>
                <a:latin typeface="Arial"/>
                <a:cs typeface="Arial"/>
              </a:rPr>
              <a:t>LBCC</a:t>
            </a:r>
            <a:endParaRPr sz="1050">
              <a:latin typeface="Arial"/>
              <a:cs typeface="Arial"/>
            </a:endParaRPr>
          </a:p>
        </p:txBody>
      </p:sp>
      <p:sp>
        <p:nvSpPr>
          <p:cNvPr id="50" name="object 50"/>
          <p:cNvSpPr txBox="1"/>
          <p:nvPr/>
        </p:nvSpPr>
        <p:spPr>
          <a:xfrm>
            <a:off x="8708720" y="5042027"/>
            <a:ext cx="179070" cy="435609"/>
          </a:xfrm>
          <a:prstGeom prst="rect">
            <a:avLst/>
          </a:prstGeom>
        </p:spPr>
        <p:txBody>
          <a:bodyPr vert="vert" wrap="square" lIns="0" tIns="3810" rIns="0" bIns="0" rtlCol="0">
            <a:spAutoFit/>
          </a:bodyPr>
          <a:lstStyle/>
          <a:p>
            <a:pPr marL="12700">
              <a:lnSpc>
                <a:spcPct val="100000"/>
              </a:lnSpc>
              <a:spcBef>
                <a:spcPts val="30"/>
              </a:spcBef>
            </a:pPr>
            <a:r>
              <a:rPr sz="1050" spc="-20" dirty="0">
                <a:solidFill>
                  <a:srgbClr val="1A1A22"/>
                </a:solidFill>
                <a:latin typeface="Arial"/>
                <a:cs typeface="Arial"/>
              </a:rPr>
              <a:t>MHCC</a:t>
            </a:r>
            <a:endParaRPr sz="1050">
              <a:latin typeface="Arial"/>
              <a:cs typeface="Arial"/>
            </a:endParaRPr>
          </a:p>
        </p:txBody>
      </p:sp>
      <p:sp>
        <p:nvSpPr>
          <p:cNvPr id="51" name="object 51"/>
          <p:cNvSpPr txBox="1"/>
          <p:nvPr/>
        </p:nvSpPr>
        <p:spPr>
          <a:xfrm>
            <a:off x="9008821" y="5042027"/>
            <a:ext cx="179070" cy="426720"/>
          </a:xfrm>
          <a:prstGeom prst="rect">
            <a:avLst/>
          </a:prstGeom>
        </p:spPr>
        <p:txBody>
          <a:bodyPr vert="vert" wrap="square" lIns="0" tIns="3810" rIns="0" bIns="0" rtlCol="0">
            <a:spAutoFit/>
          </a:bodyPr>
          <a:lstStyle/>
          <a:p>
            <a:pPr marL="12700">
              <a:lnSpc>
                <a:spcPct val="100000"/>
              </a:lnSpc>
              <a:spcBef>
                <a:spcPts val="30"/>
              </a:spcBef>
            </a:pPr>
            <a:r>
              <a:rPr sz="1050" spc="-20" dirty="0">
                <a:solidFill>
                  <a:srgbClr val="1A1A22"/>
                </a:solidFill>
                <a:latin typeface="Arial"/>
                <a:cs typeface="Arial"/>
              </a:rPr>
              <a:t>OCCC</a:t>
            </a:r>
            <a:endParaRPr sz="1050">
              <a:latin typeface="Arial"/>
              <a:cs typeface="Arial"/>
            </a:endParaRPr>
          </a:p>
        </p:txBody>
      </p:sp>
      <p:sp>
        <p:nvSpPr>
          <p:cNvPr id="52" name="object 52"/>
          <p:cNvSpPr txBox="1"/>
          <p:nvPr/>
        </p:nvSpPr>
        <p:spPr>
          <a:xfrm>
            <a:off x="9309117" y="5042027"/>
            <a:ext cx="179070" cy="316865"/>
          </a:xfrm>
          <a:prstGeom prst="rect">
            <a:avLst/>
          </a:prstGeom>
        </p:spPr>
        <p:txBody>
          <a:bodyPr vert="vert" wrap="square" lIns="0" tIns="3175" rIns="0" bIns="0" rtlCol="0">
            <a:spAutoFit/>
          </a:bodyPr>
          <a:lstStyle/>
          <a:p>
            <a:pPr marL="12700">
              <a:lnSpc>
                <a:spcPct val="100000"/>
              </a:lnSpc>
              <a:spcBef>
                <a:spcPts val="25"/>
              </a:spcBef>
            </a:pPr>
            <a:r>
              <a:rPr sz="1050" spc="-25" dirty="0">
                <a:solidFill>
                  <a:srgbClr val="1A1A22"/>
                </a:solidFill>
                <a:latin typeface="Arial"/>
                <a:cs typeface="Arial"/>
              </a:rPr>
              <a:t>PCC</a:t>
            </a:r>
            <a:endParaRPr sz="1050">
              <a:latin typeface="Arial"/>
              <a:cs typeface="Arial"/>
            </a:endParaRPr>
          </a:p>
        </p:txBody>
      </p:sp>
      <p:sp>
        <p:nvSpPr>
          <p:cNvPr id="53" name="object 53"/>
          <p:cNvSpPr txBox="1"/>
          <p:nvPr/>
        </p:nvSpPr>
        <p:spPr>
          <a:xfrm>
            <a:off x="9609218" y="5042027"/>
            <a:ext cx="179070" cy="327660"/>
          </a:xfrm>
          <a:prstGeom prst="rect">
            <a:avLst/>
          </a:prstGeom>
        </p:spPr>
        <p:txBody>
          <a:bodyPr vert="vert" wrap="square" lIns="0" tIns="3175" rIns="0" bIns="0" rtlCol="0">
            <a:spAutoFit/>
          </a:bodyPr>
          <a:lstStyle/>
          <a:p>
            <a:pPr marL="12700">
              <a:lnSpc>
                <a:spcPct val="100000"/>
              </a:lnSpc>
              <a:spcBef>
                <a:spcPts val="25"/>
              </a:spcBef>
            </a:pPr>
            <a:r>
              <a:rPr sz="1050" spc="-25" dirty="0">
                <a:solidFill>
                  <a:srgbClr val="1A1A22"/>
                </a:solidFill>
                <a:latin typeface="Arial"/>
                <a:cs typeface="Arial"/>
              </a:rPr>
              <a:t>RCC</a:t>
            </a:r>
            <a:endParaRPr sz="1050">
              <a:latin typeface="Arial"/>
              <a:cs typeface="Arial"/>
            </a:endParaRPr>
          </a:p>
        </p:txBody>
      </p:sp>
      <p:sp>
        <p:nvSpPr>
          <p:cNvPr id="54" name="object 54"/>
          <p:cNvSpPr txBox="1"/>
          <p:nvPr/>
        </p:nvSpPr>
        <p:spPr>
          <a:xfrm>
            <a:off x="9909445" y="5042027"/>
            <a:ext cx="179070" cy="554355"/>
          </a:xfrm>
          <a:prstGeom prst="rect">
            <a:avLst/>
          </a:prstGeom>
        </p:spPr>
        <p:txBody>
          <a:bodyPr vert="vert" wrap="square" lIns="0" tIns="3175" rIns="0" bIns="0" rtlCol="0">
            <a:spAutoFit/>
          </a:bodyPr>
          <a:lstStyle/>
          <a:p>
            <a:pPr marL="12700">
              <a:lnSpc>
                <a:spcPct val="100000"/>
              </a:lnSpc>
              <a:spcBef>
                <a:spcPts val="25"/>
              </a:spcBef>
            </a:pPr>
            <a:r>
              <a:rPr sz="1050" spc="-10" dirty="0">
                <a:solidFill>
                  <a:srgbClr val="1A1A22"/>
                </a:solidFill>
                <a:latin typeface="Arial"/>
                <a:cs typeface="Arial"/>
              </a:rPr>
              <a:t>SWOCC</a:t>
            </a:r>
            <a:endParaRPr sz="1050">
              <a:latin typeface="Arial"/>
              <a:cs typeface="Arial"/>
            </a:endParaRPr>
          </a:p>
        </p:txBody>
      </p:sp>
      <p:sp>
        <p:nvSpPr>
          <p:cNvPr id="55" name="object 55"/>
          <p:cNvSpPr txBox="1"/>
          <p:nvPr/>
        </p:nvSpPr>
        <p:spPr>
          <a:xfrm>
            <a:off x="10209546" y="5042027"/>
            <a:ext cx="179070" cy="398780"/>
          </a:xfrm>
          <a:prstGeom prst="rect">
            <a:avLst/>
          </a:prstGeom>
        </p:spPr>
        <p:txBody>
          <a:bodyPr vert="vert" wrap="square" lIns="0" tIns="3175" rIns="0" bIns="0" rtlCol="0">
            <a:spAutoFit/>
          </a:bodyPr>
          <a:lstStyle/>
          <a:p>
            <a:pPr marL="12700">
              <a:lnSpc>
                <a:spcPct val="100000"/>
              </a:lnSpc>
              <a:spcBef>
                <a:spcPts val="25"/>
              </a:spcBef>
            </a:pPr>
            <a:r>
              <a:rPr sz="1050" spc="-20" dirty="0">
                <a:solidFill>
                  <a:srgbClr val="1A1A22"/>
                </a:solidFill>
                <a:latin typeface="Arial"/>
                <a:cs typeface="Arial"/>
              </a:rPr>
              <a:t>TBCC</a:t>
            </a:r>
            <a:endParaRPr sz="1050">
              <a:latin typeface="Arial"/>
              <a:cs typeface="Arial"/>
            </a:endParaRPr>
          </a:p>
        </p:txBody>
      </p:sp>
      <p:sp>
        <p:nvSpPr>
          <p:cNvPr id="56" name="object 56"/>
          <p:cNvSpPr txBox="1"/>
          <p:nvPr/>
        </p:nvSpPr>
        <p:spPr>
          <a:xfrm>
            <a:off x="10509774" y="5042027"/>
            <a:ext cx="179070" cy="398780"/>
          </a:xfrm>
          <a:prstGeom prst="rect">
            <a:avLst/>
          </a:prstGeom>
        </p:spPr>
        <p:txBody>
          <a:bodyPr vert="vert" wrap="square" lIns="0" tIns="3175" rIns="0" bIns="0" rtlCol="0">
            <a:spAutoFit/>
          </a:bodyPr>
          <a:lstStyle/>
          <a:p>
            <a:pPr marL="12700">
              <a:lnSpc>
                <a:spcPct val="100000"/>
              </a:lnSpc>
              <a:spcBef>
                <a:spcPts val="25"/>
              </a:spcBef>
            </a:pPr>
            <a:r>
              <a:rPr sz="1050" spc="-20" dirty="0">
                <a:solidFill>
                  <a:srgbClr val="1A1A22"/>
                </a:solidFill>
                <a:latin typeface="Arial"/>
                <a:cs typeface="Arial"/>
              </a:rPr>
              <a:t>TVCC</a:t>
            </a:r>
            <a:endParaRPr sz="1050">
              <a:latin typeface="Arial"/>
              <a:cs typeface="Arial"/>
            </a:endParaRPr>
          </a:p>
        </p:txBody>
      </p:sp>
      <p:sp>
        <p:nvSpPr>
          <p:cNvPr id="57" name="object 57"/>
          <p:cNvSpPr txBox="1"/>
          <p:nvPr/>
        </p:nvSpPr>
        <p:spPr>
          <a:xfrm>
            <a:off x="10810002" y="5042027"/>
            <a:ext cx="179070" cy="327660"/>
          </a:xfrm>
          <a:prstGeom prst="rect">
            <a:avLst/>
          </a:prstGeom>
        </p:spPr>
        <p:txBody>
          <a:bodyPr vert="vert" wrap="square" lIns="0" tIns="3175" rIns="0" bIns="0" rtlCol="0">
            <a:spAutoFit/>
          </a:bodyPr>
          <a:lstStyle/>
          <a:p>
            <a:pPr marL="12700">
              <a:lnSpc>
                <a:spcPct val="100000"/>
              </a:lnSpc>
              <a:spcBef>
                <a:spcPts val="25"/>
              </a:spcBef>
            </a:pPr>
            <a:r>
              <a:rPr sz="1050" spc="-25" dirty="0">
                <a:solidFill>
                  <a:srgbClr val="1A1A22"/>
                </a:solidFill>
                <a:latin typeface="Arial"/>
                <a:cs typeface="Arial"/>
              </a:rPr>
              <a:t>UCC</a:t>
            </a:r>
            <a:endParaRPr sz="1050">
              <a:latin typeface="Arial"/>
              <a:cs typeface="Arial"/>
            </a:endParaRPr>
          </a:p>
        </p:txBody>
      </p:sp>
      <p:sp>
        <p:nvSpPr>
          <p:cNvPr id="58" name="object 58"/>
          <p:cNvSpPr txBox="1"/>
          <p:nvPr/>
        </p:nvSpPr>
        <p:spPr>
          <a:xfrm>
            <a:off x="11259693" y="2612199"/>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58%</a:t>
            </a:r>
            <a:endParaRPr sz="1050">
              <a:latin typeface="Arial"/>
              <a:cs typeface="Arial"/>
            </a:endParaRPr>
          </a:p>
        </p:txBody>
      </p:sp>
      <p:grpSp>
        <p:nvGrpSpPr>
          <p:cNvPr id="59" name="object 59" descr="Image of a bar chart listing completion rates in percentages at 4-year public institutions in Oregon as of FY25; lists OSU 69%; UO 72%; PSU 55%; WOU 47%; EOU 42%; SOU 48%; OIT 49%."/>
          <p:cNvGrpSpPr/>
          <p:nvPr/>
        </p:nvGrpSpPr>
        <p:grpSpPr>
          <a:xfrm>
            <a:off x="862520" y="1850580"/>
            <a:ext cx="3889375" cy="3159125"/>
            <a:chOff x="862520" y="1850580"/>
            <a:chExt cx="3889375" cy="3159125"/>
          </a:xfrm>
        </p:grpSpPr>
        <p:sp>
          <p:nvSpPr>
            <p:cNvPr id="60" name="object 60"/>
            <p:cNvSpPr/>
            <p:nvPr/>
          </p:nvSpPr>
          <p:spPr>
            <a:xfrm>
              <a:off x="2670048" y="3109721"/>
              <a:ext cx="1407795" cy="1893570"/>
            </a:xfrm>
            <a:custGeom>
              <a:avLst/>
              <a:gdLst/>
              <a:ahLst/>
              <a:cxnLst/>
              <a:rect l="l" t="t" r="r" b="b"/>
              <a:pathLst>
                <a:path w="1407795" h="1893570">
                  <a:moveTo>
                    <a:pt x="306044" y="39497"/>
                  </a:moveTo>
                  <a:lnTo>
                    <a:pt x="0" y="39497"/>
                  </a:lnTo>
                  <a:lnTo>
                    <a:pt x="0" y="1893316"/>
                  </a:lnTo>
                  <a:lnTo>
                    <a:pt x="306044" y="1893316"/>
                  </a:lnTo>
                  <a:lnTo>
                    <a:pt x="306044" y="39497"/>
                  </a:lnTo>
                  <a:close/>
                </a:path>
                <a:path w="1407795" h="1893570">
                  <a:moveTo>
                    <a:pt x="856970" y="236728"/>
                  </a:moveTo>
                  <a:lnTo>
                    <a:pt x="550926" y="236728"/>
                  </a:lnTo>
                  <a:lnTo>
                    <a:pt x="550926" y="1893316"/>
                  </a:lnTo>
                  <a:lnTo>
                    <a:pt x="856970" y="1893316"/>
                  </a:lnTo>
                  <a:lnTo>
                    <a:pt x="856970" y="236728"/>
                  </a:lnTo>
                  <a:close/>
                </a:path>
                <a:path w="1407795" h="1893570">
                  <a:moveTo>
                    <a:pt x="1407769" y="0"/>
                  </a:moveTo>
                  <a:lnTo>
                    <a:pt x="1101725" y="0"/>
                  </a:lnTo>
                  <a:lnTo>
                    <a:pt x="1101725" y="1893316"/>
                  </a:lnTo>
                  <a:lnTo>
                    <a:pt x="1407769" y="1893316"/>
                  </a:lnTo>
                  <a:lnTo>
                    <a:pt x="1407769" y="0"/>
                  </a:lnTo>
                  <a:close/>
                </a:path>
              </a:pathLst>
            </a:custGeom>
            <a:solidFill>
              <a:srgbClr val="1A9AF8"/>
            </a:solidFill>
          </p:spPr>
          <p:txBody>
            <a:bodyPr wrap="square" lIns="0" tIns="0" rIns="0" bIns="0" rtlCol="0"/>
            <a:lstStyle/>
            <a:p>
              <a:endParaRPr/>
            </a:p>
          </p:txBody>
        </p:sp>
        <p:sp>
          <p:nvSpPr>
            <p:cNvPr id="61" name="object 61"/>
            <p:cNvSpPr/>
            <p:nvPr/>
          </p:nvSpPr>
          <p:spPr>
            <a:xfrm>
              <a:off x="4315967" y="3073145"/>
              <a:ext cx="311150" cy="1930400"/>
            </a:xfrm>
            <a:custGeom>
              <a:avLst/>
              <a:gdLst/>
              <a:ahLst/>
              <a:cxnLst/>
              <a:rect l="l" t="t" r="r" b="b"/>
              <a:pathLst>
                <a:path w="311150" h="1930400">
                  <a:moveTo>
                    <a:pt x="310870" y="0"/>
                  </a:moveTo>
                  <a:lnTo>
                    <a:pt x="0" y="0"/>
                  </a:lnTo>
                  <a:lnTo>
                    <a:pt x="0" y="1929891"/>
                  </a:lnTo>
                  <a:lnTo>
                    <a:pt x="310870" y="1929891"/>
                  </a:lnTo>
                  <a:lnTo>
                    <a:pt x="310870" y="0"/>
                  </a:lnTo>
                  <a:close/>
                </a:path>
              </a:pathLst>
            </a:custGeom>
            <a:solidFill>
              <a:srgbClr val="BBDFFF"/>
            </a:solidFill>
          </p:spPr>
          <p:txBody>
            <a:bodyPr wrap="square" lIns="0" tIns="0" rIns="0" bIns="0" rtlCol="0"/>
            <a:lstStyle/>
            <a:p>
              <a:endParaRPr/>
            </a:p>
          </p:txBody>
        </p:sp>
        <p:sp>
          <p:nvSpPr>
            <p:cNvPr id="62" name="object 62"/>
            <p:cNvSpPr/>
            <p:nvPr/>
          </p:nvSpPr>
          <p:spPr>
            <a:xfrm>
              <a:off x="1024128" y="2167635"/>
              <a:ext cx="1399540" cy="2835275"/>
            </a:xfrm>
            <a:custGeom>
              <a:avLst/>
              <a:gdLst/>
              <a:ahLst/>
              <a:cxnLst/>
              <a:rect l="l" t="t" r="r" b="b"/>
              <a:pathLst>
                <a:path w="1399539" h="2835275">
                  <a:moveTo>
                    <a:pt x="303441" y="118872"/>
                  </a:moveTo>
                  <a:lnTo>
                    <a:pt x="0" y="118872"/>
                  </a:lnTo>
                  <a:lnTo>
                    <a:pt x="0" y="2835148"/>
                  </a:lnTo>
                  <a:lnTo>
                    <a:pt x="303441" y="2835148"/>
                  </a:lnTo>
                  <a:lnTo>
                    <a:pt x="303441" y="118872"/>
                  </a:lnTo>
                  <a:close/>
                </a:path>
                <a:path w="1399539" h="2835275">
                  <a:moveTo>
                    <a:pt x="851192" y="0"/>
                  </a:moveTo>
                  <a:lnTo>
                    <a:pt x="546227" y="0"/>
                  </a:lnTo>
                  <a:lnTo>
                    <a:pt x="546227" y="2835148"/>
                  </a:lnTo>
                  <a:lnTo>
                    <a:pt x="851192" y="2835148"/>
                  </a:lnTo>
                  <a:lnTo>
                    <a:pt x="851192" y="0"/>
                  </a:lnTo>
                  <a:close/>
                </a:path>
                <a:path w="1399539" h="2835275">
                  <a:moveTo>
                    <a:pt x="1398943" y="669163"/>
                  </a:moveTo>
                  <a:lnTo>
                    <a:pt x="1093978" y="669163"/>
                  </a:lnTo>
                  <a:lnTo>
                    <a:pt x="1093978" y="2835148"/>
                  </a:lnTo>
                  <a:lnTo>
                    <a:pt x="1398943" y="2835148"/>
                  </a:lnTo>
                  <a:lnTo>
                    <a:pt x="1398943" y="669163"/>
                  </a:lnTo>
                  <a:close/>
                </a:path>
              </a:pathLst>
            </a:custGeom>
            <a:solidFill>
              <a:srgbClr val="0062A7"/>
            </a:solidFill>
          </p:spPr>
          <p:txBody>
            <a:bodyPr wrap="square" lIns="0" tIns="0" rIns="0" bIns="0" rtlCol="0"/>
            <a:lstStyle/>
            <a:p>
              <a:endParaRPr/>
            </a:p>
          </p:txBody>
        </p:sp>
        <p:sp>
          <p:nvSpPr>
            <p:cNvPr id="63" name="object 63"/>
            <p:cNvSpPr/>
            <p:nvPr/>
          </p:nvSpPr>
          <p:spPr>
            <a:xfrm>
              <a:off x="900684" y="1852167"/>
              <a:ext cx="0" cy="3155950"/>
            </a:xfrm>
            <a:custGeom>
              <a:avLst/>
              <a:gdLst/>
              <a:ahLst/>
              <a:cxnLst/>
              <a:rect l="l" t="t" r="r" b="b"/>
              <a:pathLst>
                <a:path h="3155950">
                  <a:moveTo>
                    <a:pt x="0" y="3155441"/>
                  </a:moveTo>
                  <a:lnTo>
                    <a:pt x="0" y="0"/>
                  </a:lnTo>
                </a:path>
              </a:pathLst>
            </a:custGeom>
            <a:ln w="3175">
              <a:solidFill>
                <a:srgbClr val="747480"/>
              </a:solidFill>
            </a:ln>
          </p:spPr>
          <p:txBody>
            <a:bodyPr wrap="square" lIns="0" tIns="0" rIns="0" bIns="0" rtlCol="0"/>
            <a:lstStyle/>
            <a:p>
              <a:endParaRPr/>
            </a:p>
          </p:txBody>
        </p:sp>
        <p:sp>
          <p:nvSpPr>
            <p:cNvPr id="64" name="object 64"/>
            <p:cNvSpPr/>
            <p:nvPr/>
          </p:nvSpPr>
          <p:spPr>
            <a:xfrm>
              <a:off x="864108" y="5007610"/>
              <a:ext cx="36830" cy="0"/>
            </a:xfrm>
            <a:custGeom>
              <a:avLst/>
              <a:gdLst/>
              <a:ahLst/>
              <a:cxnLst/>
              <a:rect l="l" t="t" r="r" b="b"/>
              <a:pathLst>
                <a:path w="36830">
                  <a:moveTo>
                    <a:pt x="0" y="0"/>
                  </a:moveTo>
                  <a:lnTo>
                    <a:pt x="36245" y="0"/>
                  </a:lnTo>
                </a:path>
              </a:pathLst>
            </a:custGeom>
            <a:ln w="3175">
              <a:solidFill>
                <a:srgbClr val="747480"/>
              </a:solidFill>
            </a:ln>
          </p:spPr>
          <p:txBody>
            <a:bodyPr wrap="square" lIns="0" tIns="0" rIns="0" bIns="0" rtlCol="0"/>
            <a:lstStyle/>
            <a:p>
              <a:endParaRPr/>
            </a:p>
          </p:txBody>
        </p:sp>
        <p:sp>
          <p:nvSpPr>
            <p:cNvPr id="65" name="object 65"/>
            <p:cNvSpPr/>
            <p:nvPr/>
          </p:nvSpPr>
          <p:spPr>
            <a:xfrm>
              <a:off x="864108" y="4219320"/>
              <a:ext cx="36830" cy="0"/>
            </a:xfrm>
            <a:custGeom>
              <a:avLst/>
              <a:gdLst/>
              <a:ahLst/>
              <a:cxnLst/>
              <a:rect l="l" t="t" r="r" b="b"/>
              <a:pathLst>
                <a:path w="36830">
                  <a:moveTo>
                    <a:pt x="0" y="0"/>
                  </a:moveTo>
                  <a:lnTo>
                    <a:pt x="36245" y="0"/>
                  </a:lnTo>
                </a:path>
              </a:pathLst>
            </a:custGeom>
            <a:ln w="3175">
              <a:solidFill>
                <a:srgbClr val="747480"/>
              </a:solidFill>
            </a:ln>
          </p:spPr>
          <p:txBody>
            <a:bodyPr wrap="square" lIns="0" tIns="0" rIns="0" bIns="0" rtlCol="0"/>
            <a:lstStyle/>
            <a:p>
              <a:endParaRPr/>
            </a:p>
          </p:txBody>
        </p:sp>
        <p:sp>
          <p:nvSpPr>
            <p:cNvPr id="66" name="object 66"/>
            <p:cNvSpPr/>
            <p:nvPr/>
          </p:nvSpPr>
          <p:spPr>
            <a:xfrm>
              <a:off x="864108" y="3430015"/>
              <a:ext cx="36830" cy="0"/>
            </a:xfrm>
            <a:custGeom>
              <a:avLst/>
              <a:gdLst/>
              <a:ahLst/>
              <a:cxnLst/>
              <a:rect l="l" t="t" r="r" b="b"/>
              <a:pathLst>
                <a:path w="36830">
                  <a:moveTo>
                    <a:pt x="0" y="0"/>
                  </a:moveTo>
                  <a:lnTo>
                    <a:pt x="36245" y="0"/>
                  </a:lnTo>
                </a:path>
              </a:pathLst>
            </a:custGeom>
            <a:ln w="3175">
              <a:solidFill>
                <a:srgbClr val="747480"/>
              </a:solidFill>
            </a:ln>
          </p:spPr>
          <p:txBody>
            <a:bodyPr wrap="square" lIns="0" tIns="0" rIns="0" bIns="0" rtlCol="0"/>
            <a:lstStyle/>
            <a:p>
              <a:endParaRPr/>
            </a:p>
          </p:txBody>
        </p:sp>
        <p:sp>
          <p:nvSpPr>
            <p:cNvPr id="67" name="object 67"/>
            <p:cNvSpPr/>
            <p:nvPr/>
          </p:nvSpPr>
          <p:spPr>
            <a:xfrm>
              <a:off x="864108" y="2640583"/>
              <a:ext cx="36830" cy="0"/>
            </a:xfrm>
            <a:custGeom>
              <a:avLst/>
              <a:gdLst/>
              <a:ahLst/>
              <a:cxnLst/>
              <a:rect l="l" t="t" r="r" b="b"/>
              <a:pathLst>
                <a:path w="36830">
                  <a:moveTo>
                    <a:pt x="0" y="0"/>
                  </a:moveTo>
                  <a:lnTo>
                    <a:pt x="36245" y="0"/>
                  </a:lnTo>
                </a:path>
              </a:pathLst>
            </a:custGeom>
            <a:ln w="3175">
              <a:solidFill>
                <a:srgbClr val="747480"/>
              </a:solidFill>
            </a:ln>
          </p:spPr>
          <p:txBody>
            <a:bodyPr wrap="square" lIns="0" tIns="0" rIns="0" bIns="0" rtlCol="0"/>
            <a:lstStyle/>
            <a:p>
              <a:endParaRPr/>
            </a:p>
          </p:txBody>
        </p:sp>
        <p:sp>
          <p:nvSpPr>
            <p:cNvPr id="68" name="object 68"/>
            <p:cNvSpPr/>
            <p:nvPr/>
          </p:nvSpPr>
          <p:spPr>
            <a:xfrm>
              <a:off x="864108" y="1852167"/>
              <a:ext cx="36830" cy="0"/>
            </a:xfrm>
            <a:custGeom>
              <a:avLst/>
              <a:gdLst/>
              <a:ahLst/>
              <a:cxnLst/>
              <a:rect l="l" t="t" r="r" b="b"/>
              <a:pathLst>
                <a:path w="36830">
                  <a:moveTo>
                    <a:pt x="0" y="0"/>
                  </a:moveTo>
                  <a:lnTo>
                    <a:pt x="36245" y="0"/>
                  </a:lnTo>
                </a:path>
              </a:pathLst>
            </a:custGeom>
            <a:ln w="3175">
              <a:solidFill>
                <a:srgbClr val="747480"/>
              </a:solidFill>
            </a:ln>
          </p:spPr>
          <p:txBody>
            <a:bodyPr wrap="square" lIns="0" tIns="0" rIns="0" bIns="0" rtlCol="0"/>
            <a:lstStyle/>
            <a:p>
              <a:endParaRPr/>
            </a:p>
          </p:txBody>
        </p:sp>
        <p:sp>
          <p:nvSpPr>
            <p:cNvPr id="69" name="object 69"/>
            <p:cNvSpPr/>
            <p:nvPr/>
          </p:nvSpPr>
          <p:spPr>
            <a:xfrm>
              <a:off x="900684" y="5007610"/>
              <a:ext cx="3850004" cy="0"/>
            </a:xfrm>
            <a:custGeom>
              <a:avLst/>
              <a:gdLst/>
              <a:ahLst/>
              <a:cxnLst/>
              <a:rect l="l" t="t" r="r" b="b"/>
              <a:pathLst>
                <a:path w="3850004">
                  <a:moveTo>
                    <a:pt x="0" y="0"/>
                  </a:moveTo>
                  <a:lnTo>
                    <a:pt x="3849624" y="0"/>
                  </a:lnTo>
                </a:path>
              </a:pathLst>
            </a:custGeom>
            <a:ln w="3175">
              <a:solidFill>
                <a:srgbClr val="747480"/>
              </a:solidFill>
            </a:ln>
          </p:spPr>
          <p:txBody>
            <a:bodyPr wrap="square" lIns="0" tIns="0" rIns="0" bIns="0" rtlCol="0"/>
            <a:lstStyle/>
            <a:p>
              <a:endParaRPr/>
            </a:p>
          </p:txBody>
        </p:sp>
      </p:grpSp>
      <p:sp>
        <p:nvSpPr>
          <p:cNvPr id="70" name="object 70"/>
          <p:cNvSpPr txBox="1"/>
          <p:nvPr/>
        </p:nvSpPr>
        <p:spPr>
          <a:xfrm>
            <a:off x="1021511" y="2081847"/>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69%</a:t>
            </a:r>
            <a:endParaRPr sz="1050">
              <a:latin typeface="Arial"/>
              <a:cs typeface="Arial"/>
            </a:endParaRPr>
          </a:p>
        </p:txBody>
      </p:sp>
      <p:sp>
        <p:nvSpPr>
          <p:cNvPr id="71" name="object 71"/>
          <p:cNvSpPr txBox="1"/>
          <p:nvPr/>
        </p:nvSpPr>
        <p:spPr>
          <a:xfrm>
            <a:off x="2121280" y="2633027"/>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55%</a:t>
            </a:r>
            <a:endParaRPr sz="1050">
              <a:latin typeface="Arial"/>
              <a:cs typeface="Arial"/>
            </a:endParaRPr>
          </a:p>
        </p:txBody>
      </p:sp>
      <p:sp>
        <p:nvSpPr>
          <p:cNvPr id="72" name="object 72"/>
          <p:cNvSpPr txBox="1"/>
          <p:nvPr/>
        </p:nvSpPr>
        <p:spPr>
          <a:xfrm>
            <a:off x="2671572" y="2948114"/>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47%</a:t>
            </a:r>
            <a:endParaRPr sz="1050">
              <a:latin typeface="Arial"/>
              <a:cs typeface="Arial"/>
            </a:endParaRPr>
          </a:p>
        </p:txBody>
      </p:sp>
      <p:sp>
        <p:nvSpPr>
          <p:cNvPr id="73" name="object 73"/>
          <p:cNvSpPr txBox="1"/>
          <p:nvPr/>
        </p:nvSpPr>
        <p:spPr>
          <a:xfrm>
            <a:off x="3221482" y="3145789"/>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42%</a:t>
            </a:r>
            <a:endParaRPr sz="1050">
              <a:latin typeface="Arial"/>
              <a:cs typeface="Arial"/>
            </a:endParaRPr>
          </a:p>
        </p:txBody>
      </p:sp>
      <p:sp>
        <p:nvSpPr>
          <p:cNvPr id="74" name="object 74"/>
          <p:cNvSpPr txBox="1"/>
          <p:nvPr/>
        </p:nvSpPr>
        <p:spPr>
          <a:xfrm>
            <a:off x="3771391" y="2909252"/>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48%</a:t>
            </a:r>
            <a:endParaRPr sz="1050">
              <a:latin typeface="Arial"/>
              <a:cs typeface="Arial"/>
            </a:endParaRPr>
          </a:p>
        </p:txBody>
      </p:sp>
      <p:sp>
        <p:nvSpPr>
          <p:cNvPr id="75" name="object 75"/>
          <p:cNvSpPr txBox="1"/>
          <p:nvPr/>
        </p:nvSpPr>
        <p:spPr>
          <a:xfrm>
            <a:off x="4321555" y="2870517"/>
            <a:ext cx="29083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49%</a:t>
            </a:r>
            <a:endParaRPr sz="1050">
              <a:latin typeface="Arial"/>
              <a:cs typeface="Arial"/>
            </a:endParaRPr>
          </a:p>
        </p:txBody>
      </p:sp>
      <p:sp>
        <p:nvSpPr>
          <p:cNvPr id="76" name="object 76"/>
          <p:cNvSpPr txBox="1"/>
          <p:nvPr/>
        </p:nvSpPr>
        <p:spPr>
          <a:xfrm>
            <a:off x="564006" y="4900167"/>
            <a:ext cx="217804"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0%</a:t>
            </a:r>
            <a:endParaRPr sz="1050">
              <a:latin typeface="Arial"/>
              <a:cs typeface="Arial"/>
            </a:endParaRPr>
          </a:p>
        </p:txBody>
      </p:sp>
      <p:sp>
        <p:nvSpPr>
          <p:cNvPr id="77" name="object 77"/>
          <p:cNvSpPr txBox="1"/>
          <p:nvPr/>
        </p:nvSpPr>
        <p:spPr>
          <a:xfrm>
            <a:off x="486117" y="4110926"/>
            <a:ext cx="29210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20%</a:t>
            </a:r>
            <a:endParaRPr sz="1050">
              <a:latin typeface="Arial"/>
              <a:cs typeface="Arial"/>
            </a:endParaRPr>
          </a:p>
        </p:txBody>
      </p:sp>
      <p:sp>
        <p:nvSpPr>
          <p:cNvPr id="78" name="object 78"/>
          <p:cNvSpPr txBox="1"/>
          <p:nvPr/>
        </p:nvSpPr>
        <p:spPr>
          <a:xfrm>
            <a:off x="486117" y="3323018"/>
            <a:ext cx="29210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40%</a:t>
            </a:r>
            <a:endParaRPr sz="1050">
              <a:latin typeface="Arial"/>
              <a:cs typeface="Arial"/>
            </a:endParaRPr>
          </a:p>
        </p:txBody>
      </p:sp>
      <p:sp>
        <p:nvSpPr>
          <p:cNvPr id="79" name="object 79"/>
          <p:cNvSpPr txBox="1"/>
          <p:nvPr/>
        </p:nvSpPr>
        <p:spPr>
          <a:xfrm>
            <a:off x="486117" y="2534348"/>
            <a:ext cx="29210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60%</a:t>
            </a:r>
            <a:endParaRPr sz="1050">
              <a:latin typeface="Arial"/>
              <a:cs typeface="Arial"/>
            </a:endParaRPr>
          </a:p>
        </p:txBody>
      </p:sp>
      <p:sp>
        <p:nvSpPr>
          <p:cNvPr id="80" name="object 80"/>
          <p:cNvSpPr txBox="1"/>
          <p:nvPr/>
        </p:nvSpPr>
        <p:spPr>
          <a:xfrm>
            <a:off x="486117" y="1745805"/>
            <a:ext cx="292100"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80%</a:t>
            </a:r>
            <a:endParaRPr sz="1050">
              <a:latin typeface="Arial"/>
              <a:cs typeface="Arial"/>
            </a:endParaRPr>
          </a:p>
        </p:txBody>
      </p:sp>
      <p:sp>
        <p:nvSpPr>
          <p:cNvPr id="81" name="object 81"/>
          <p:cNvSpPr/>
          <p:nvPr/>
        </p:nvSpPr>
        <p:spPr>
          <a:xfrm>
            <a:off x="4800600" y="2405507"/>
            <a:ext cx="128270" cy="155575"/>
          </a:xfrm>
          <a:custGeom>
            <a:avLst/>
            <a:gdLst/>
            <a:ahLst/>
            <a:cxnLst/>
            <a:rect l="l" t="t" r="r" b="b"/>
            <a:pathLst>
              <a:path w="128270" h="155575">
                <a:moveTo>
                  <a:pt x="127762" y="0"/>
                </a:moveTo>
                <a:lnTo>
                  <a:pt x="0" y="77724"/>
                </a:lnTo>
                <a:lnTo>
                  <a:pt x="127762" y="155448"/>
                </a:lnTo>
                <a:lnTo>
                  <a:pt x="127762" y="0"/>
                </a:lnTo>
                <a:close/>
              </a:path>
            </a:pathLst>
          </a:custGeom>
          <a:solidFill>
            <a:srgbClr val="747480"/>
          </a:solidFill>
        </p:spPr>
        <p:txBody>
          <a:bodyPr wrap="square" lIns="0" tIns="0" rIns="0" bIns="0" rtlCol="0"/>
          <a:lstStyle/>
          <a:p>
            <a:endParaRPr/>
          </a:p>
        </p:txBody>
      </p:sp>
      <p:sp>
        <p:nvSpPr>
          <p:cNvPr id="82" name="object 82"/>
          <p:cNvSpPr/>
          <p:nvPr/>
        </p:nvSpPr>
        <p:spPr>
          <a:xfrm>
            <a:off x="900683" y="2483230"/>
            <a:ext cx="3850004" cy="0"/>
          </a:xfrm>
          <a:custGeom>
            <a:avLst/>
            <a:gdLst/>
            <a:ahLst/>
            <a:cxnLst/>
            <a:rect l="l" t="t" r="r" b="b"/>
            <a:pathLst>
              <a:path w="3850004">
                <a:moveTo>
                  <a:pt x="0" y="0"/>
                </a:moveTo>
                <a:lnTo>
                  <a:pt x="3849624" y="0"/>
                </a:lnTo>
              </a:path>
            </a:pathLst>
          </a:custGeom>
          <a:ln w="9525">
            <a:solidFill>
              <a:srgbClr val="747480"/>
            </a:solidFill>
            <a:prstDash val="lgDash"/>
          </a:ln>
        </p:spPr>
        <p:txBody>
          <a:bodyPr wrap="square" lIns="0" tIns="0" rIns="0" bIns="0" rtlCol="0"/>
          <a:lstStyle/>
          <a:p>
            <a:endParaRPr/>
          </a:p>
        </p:txBody>
      </p:sp>
      <p:sp>
        <p:nvSpPr>
          <p:cNvPr id="83" name="object 83"/>
          <p:cNvSpPr txBox="1"/>
          <p:nvPr/>
        </p:nvSpPr>
        <p:spPr>
          <a:xfrm>
            <a:off x="1008278" y="5020945"/>
            <a:ext cx="316865"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OSU</a:t>
            </a:r>
            <a:endParaRPr sz="1050">
              <a:latin typeface="Arial"/>
              <a:cs typeface="Arial"/>
            </a:endParaRPr>
          </a:p>
        </p:txBody>
      </p:sp>
      <p:sp>
        <p:nvSpPr>
          <p:cNvPr id="84" name="object 84"/>
          <p:cNvSpPr txBox="1"/>
          <p:nvPr/>
        </p:nvSpPr>
        <p:spPr>
          <a:xfrm>
            <a:off x="1605533" y="5020945"/>
            <a:ext cx="234315"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UO</a:t>
            </a:r>
            <a:endParaRPr sz="1050">
              <a:latin typeface="Arial"/>
              <a:cs typeface="Arial"/>
            </a:endParaRPr>
          </a:p>
        </p:txBody>
      </p:sp>
      <p:sp>
        <p:nvSpPr>
          <p:cNvPr id="85" name="object 85"/>
          <p:cNvSpPr txBox="1"/>
          <p:nvPr/>
        </p:nvSpPr>
        <p:spPr>
          <a:xfrm>
            <a:off x="2116963" y="5020945"/>
            <a:ext cx="1959610" cy="190500"/>
          </a:xfrm>
          <a:prstGeom prst="rect">
            <a:avLst/>
          </a:prstGeom>
        </p:spPr>
        <p:txBody>
          <a:bodyPr vert="horz" wrap="square" lIns="0" tIns="16510" rIns="0" bIns="0" rtlCol="0">
            <a:spAutoFit/>
          </a:bodyPr>
          <a:lstStyle/>
          <a:p>
            <a:pPr marL="12700">
              <a:lnSpc>
                <a:spcPct val="100000"/>
              </a:lnSpc>
              <a:spcBef>
                <a:spcPts val="130"/>
              </a:spcBef>
              <a:tabLst>
                <a:tab pos="533400" algn="l"/>
                <a:tab pos="1102995" algn="l"/>
                <a:tab pos="1654175" algn="l"/>
              </a:tabLst>
            </a:pPr>
            <a:r>
              <a:rPr sz="1050" spc="-25" dirty="0">
                <a:solidFill>
                  <a:srgbClr val="1A1A22"/>
                </a:solidFill>
                <a:latin typeface="Arial"/>
                <a:cs typeface="Arial"/>
              </a:rPr>
              <a:t>PSU</a:t>
            </a:r>
            <a:r>
              <a:rPr sz="1050" dirty="0">
                <a:solidFill>
                  <a:srgbClr val="1A1A22"/>
                </a:solidFill>
                <a:latin typeface="Arial"/>
                <a:cs typeface="Arial"/>
              </a:rPr>
              <a:t>	</a:t>
            </a:r>
            <a:r>
              <a:rPr sz="1050" spc="-25" dirty="0">
                <a:solidFill>
                  <a:srgbClr val="1A1A22"/>
                </a:solidFill>
                <a:latin typeface="Arial"/>
                <a:cs typeface="Arial"/>
              </a:rPr>
              <a:t>WOU</a:t>
            </a:r>
            <a:r>
              <a:rPr sz="1050" dirty="0">
                <a:solidFill>
                  <a:srgbClr val="1A1A22"/>
                </a:solidFill>
                <a:latin typeface="Arial"/>
                <a:cs typeface="Arial"/>
              </a:rPr>
              <a:t>	</a:t>
            </a:r>
            <a:r>
              <a:rPr sz="1050" spc="-25" dirty="0">
                <a:solidFill>
                  <a:srgbClr val="1A1A22"/>
                </a:solidFill>
                <a:latin typeface="Arial"/>
                <a:cs typeface="Arial"/>
              </a:rPr>
              <a:t>EOU</a:t>
            </a:r>
            <a:r>
              <a:rPr sz="1050" dirty="0">
                <a:solidFill>
                  <a:srgbClr val="1A1A22"/>
                </a:solidFill>
                <a:latin typeface="Arial"/>
                <a:cs typeface="Arial"/>
              </a:rPr>
              <a:t>	</a:t>
            </a:r>
            <a:r>
              <a:rPr sz="1050" spc="-25" dirty="0">
                <a:solidFill>
                  <a:srgbClr val="1A1A22"/>
                </a:solidFill>
                <a:latin typeface="Arial"/>
                <a:cs typeface="Arial"/>
              </a:rPr>
              <a:t>SOU</a:t>
            </a:r>
            <a:endParaRPr sz="1050">
              <a:latin typeface="Arial"/>
              <a:cs typeface="Arial"/>
            </a:endParaRPr>
          </a:p>
        </p:txBody>
      </p:sp>
      <p:sp>
        <p:nvSpPr>
          <p:cNvPr id="86" name="object 86"/>
          <p:cNvSpPr txBox="1"/>
          <p:nvPr/>
        </p:nvSpPr>
        <p:spPr>
          <a:xfrm>
            <a:off x="4340478" y="5020945"/>
            <a:ext cx="246379" cy="190500"/>
          </a:xfrm>
          <a:prstGeom prst="rect">
            <a:avLst/>
          </a:prstGeom>
        </p:spPr>
        <p:txBody>
          <a:bodyPr vert="horz" wrap="square" lIns="0" tIns="16510" rIns="0" bIns="0" rtlCol="0">
            <a:spAutoFit/>
          </a:bodyPr>
          <a:lstStyle/>
          <a:p>
            <a:pPr marL="12700">
              <a:lnSpc>
                <a:spcPct val="100000"/>
              </a:lnSpc>
              <a:spcBef>
                <a:spcPts val="130"/>
              </a:spcBef>
            </a:pPr>
            <a:r>
              <a:rPr sz="1050" spc="-25" dirty="0">
                <a:solidFill>
                  <a:srgbClr val="1A1A22"/>
                </a:solidFill>
                <a:latin typeface="Arial"/>
                <a:cs typeface="Arial"/>
              </a:rPr>
              <a:t>OIT</a:t>
            </a:r>
            <a:endParaRPr sz="1050">
              <a:latin typeface="Arial"/>
              <a:cs typeface="Arial"/>
            </a:endParaRPr>
          </a:p>
        </p:txBody>
      </p:sp>
      <p:sp>
        <p:nvSpPr>
          <p:cNvPr id="87" name="object 87"/>
          <p:cNvSpPr txBox="1"/>
          <p:nvPr/>
        </p:nvSpPr>
        <p:spPr>
          <a:xfrm>
            <a:off x="4966715" y="2357818"/>
            <a:ext cx="324485" cy="212725"/>
          </a:xfrm>
          <a:prstGeom prst="rect">
            <a:avLst/>
          </a:prstGeom>
        </p:spPr>
        <p:txBody>
          <a:bodyPr vert="horz" wrap="square" lIns="0" tIns="15875" rIns="0" bIns="0" rtlCol="0">
            <a:spAutoFit/>
          </a:bodyPr>
          <a:lstStyle/>
          <a:p>
            <a:pPr marL="12700">
              <a:lnSpc>
                <a:spcPct val="100000"/>
              </a:lnSpc>
              <a:spcBef>
                <a:spcPts val="125"/>
              </a:spcBef>
            </a:pPr>
            <a:r>
              <a:rPr sz="1200" spc="-25" dirty="0">
                <a:solidFill>
                  <a:srgbClr val="1A1A22"/>
                </a:solidFill>
                <a:latin typeface="Arial"/>
                <a:cs typeface="Arial"/>
              </a:rPr>
              <a:t>64%</a:t>
            </a:r>
            <a:endParaRPr sz="1200">
              <a:latin typeface="Arial"/>
              <a:cs typeface="Arial"/>
            </a:endParaRPr>
          </a:p>
        </p:txBody>
      </p:sp>
      <p:sp>
        <p:nvSpPr>
          <p:cNvPr id="88" name="object 88">
            <a:extLst>
              <a:ext uri="{C183D7F6-B498-43B3-948B-1728B52AA6E4}">
                <adec:decorative xmlns:adec="http://schemas.microsoft.com/office/drawing/2017/decorative" val="1"/>
              </a:ext>
            </a:extLst>
          </p:cNvPr>
          <p:cNvSpPr/>
          <p:nvPr/>
        </p:nvSpPr>
        <p:spPr>
          <a:xfrm>
            <a:off x="745236" y="1632585"/>
            <a:ext cx="4306570" cy="0"/>
          </a:xfrm>
          <a:custGeom>
            <a:avLst/>
            <a:gdLst/>
            <a:ahLst/>
            <a:cxnLst/>
            <a:rect l="l" t="t" r="r" b="b"/>
            <a:pathLst>
              <a:path w="4306570">
                <a:moveTo>
                  <a:pt x="0" y="0"/>
                </a:moveTo>
                <a:lnTo>
                  <a:pt x="4306443" y="0"/>
                </a:lnTo>
              </a:path>
            </a:pathLst>
          </a:custGeom>
          <a:ln w="9525">
            <a:solidFill>
              <a:srgbClr val="747480"/>
            </a:solidFill>
          </a:ln>
        </p:spPr>
        <p:txBody>
          <a:bodyPr wrap="square" lIns="0" tIns="0" rIns="0" bIns="0" rtlCol="0"/>
          <a:lstStyle/>
          <a:p>
            <a:endParaRPr/>
          </a:p>
        </p:txBody>
      </p:sp>
      <p:sp>
        <p:nvSpPr>
          <p:cNvPr id="89" name="object 89"/>
          <p:cNvSpPr txBox="1"/>
          <p:nvPr/>
        </p:nvSpPr>
        <p:spPr>
          <a:xfrm>
            <a:off x="6247891" y="1344993"/>
            <a:ext cx="4912995" cy="212725"/>
          </a:xfrm>
          <a:prstGeom prst="rect">
            <a:avLst/>
          </a:prstGeom>
        </p:spPr>
        <p:txBody>
          <a:bodyPr vert="horz" wrap="square" lIns="0" tIns="15875" rIns="0" bIns="0" rtlCol="0">
            <a:spAutoFit/>
          </a:bodyPr>
          <a:lstStyle/>
          <a:p>
            <a:pPr marL="38100">
              <a:lnSpc>
                <a:spcPct val="100000"/>
              </a:lnSpc>
              <a:spcBef>
                <a:spcPts val="125"/>
              </a:spcBef>
            </a:pPr>
            <a:r>
              <a:rPr sz="1200" b="1" dirty="0">
                <a:solidFill>
                  <a:srgbClr val="1A9AF8"/>
                </a:solidFill>
                <a:latin typeface="Arial"/>
                <a:cs typeface="Arial"/>
              </a:rPr>
              <a:t>Oregon</a:t>
            </a:r>
            <a:r>
              <a:rPr sz="1200" b="1" spc="-15" dirty="0">
                <a:solidFill>
                  <a:srgbClr val="1A9AF8"/>
                </a:solidFill>
                <a:latin typeface="Arial"/>
                <a:cs typeface="Arial"/>
              </a:rPr>
              <a:t> </a:t>
            </a:r>
            <a:r>
              <a:rPr sz="1200" b="1" spc="-25" dirty="0">
                <a:solidFill>
                  <a:srgbClr val="1A9AF8"/>
                </a:solidFill>
                <a:latin typeface="Arial"/>
                <a:cs typeface="Arial"/>
              </a:rPr>
              <a:t>2-</a:t>
            </a:r>
            <a:r>
              <a:rPr sz="1200" b="1" dirty="0">
                <a:solidFill>
                  <a:srgbClr val="1A9AF8"/>
                </a:solidFill>
                <a:latin typeface="Arial"/>
                <a:cs typeface="Arial"/>
              </a:rPr>
              <a:t>year</a:t>
            </a:r>
            <a:r>
              <a:rPr sz="1200" b="1" spc="-60" dirty="0">
                <a:solidFill>
                  <a:srgbClr val="1A9AF8"/>
                </a:solidFill>
                <a:latin typeface="Arial"/>
                <a:cs typeface="Arial"/>
              </a:rPr>
              <a:t> </a:t>
            </a:r>
            <a:r>
              <a:rPr sz="1200" b="1" dirty="0">
                <a:solidFill>
                  <a:srgbClr val="1A9AF8"/>
                </a:solidFill>
                <a:latin typeface="Arial"/>
                <a:cs typeface="Arial"/>
              </a:rPr>
              <a:t>public</a:t>
            </a:r>
            <a:r>
              <a:rPr sz="1200" b="1" spc="-20" dirty="0">
                <a:solidFill>
                  <a:srgbClr val="1A9AF8"/>
                </a:solidFill>
                <a:latin typeface="Arial"/>
                <a:cs typeface="Arial"/>
              </a:rPr>
              <a:t> </a:t>
            </a:r>
            <a:r>
              <a:rPr sz="1200" b="1" dirty="0">
                <a:solidFill>
                  <a:srgbClr val="1A9AF8"/>
                </a:solidFill>
                <a:latin typeface="Arial"/>
                <a:cs typeface="Arial"/>
              </a:rPr>
              <a:t>institutions:</a:t>
            </a:r>
            <a:r>
              <a:rPr sz="1200" b="1" spc="-10" dirty="0">
                <a:solidFill>
                  <a:srgbClr val="1A9AF8"/>
                </a:solidFill>
                <a:latin typeface="Arial"/>
                <a:cs typeface="Arial"/>
              </a:rPr>
              <a:t> </a:t>
            </a:r>
            <a:r>
              <a:rPr sz="1200" b="1" spc="-20" dirty="0">
                <a:solidFill>
                  <a:srgbClr val="1A9AF8"/>
                </a:solidFill>
                <a:latin typeface="Arial"/>
                <a:cs typeface="Arial"/>
              </a:rPr>
              <a:t>completion/transfer</a:t>
            </a:r>
            <a:r>
              <a:rPr sz="1200" b="1" spc="-65" dirty="0">
                <a:solidFill>
                  <a:srgbClr val="1A9AF8"/>
                </a:solidFill>
                <a:latin typeface="Arial"/>
                <a:cs typeface="Arial"/>
              </a:rPr>
              <a:t> </a:t>
            </a:r>
            <a:r>
              <a:rPr sz="1200" b="1" dirty="0">
                <a:solidFill>
                  <a:srgbClr val="1A9AF8"/>
                </a:solidFill>
                <a:latin typeface="Arial"/>
                <a:cs typeface="Arial"/>
              </a:rPr>
              <a:t>rates</a:t>
            </a:r>
            <a:r>
              <a:rPr sz="1200" b="1" baseline="20833" dirty="0">
                <a:solidFill>
                  <a:srgbClr val="1A9AF8"/>
                </a:solidFill>
                <a:latin typeface="Arial"/>
                <a:cs typeface="Arial"/>
              </a:rPr>
              <a:t>2</a:t>
            </a:r>
            <a:r>
              <a:rPr sz="1200" b="1" spc="120" baseline="20833" dirty="0">
                <a:solidFill>
                  <a:srgbClr val="1A9AF8"/>
                </a:solidFill>
                <a:latin typeface="Arial"/>
                <a:cs typeface="Arial"/>
              </a:rPr>
              <a:t> </a:t>
            </a:r>
            <a:r>
              <a:rPr sz="1200" spc="-10" dirty="0">
                <a:solidFill>
                  <a:srgbClr val="1A9AF8"/>
                </a:solidFill>
                <a:latin typeface="Arial"/>
                <a:cs typeface="Arial"/>
              </a:rPr>
              <a:t>(FY25)</a:t>
            </a:r>
            <a:endParaRPr sz="1200">
              <a:latin typeface="Arial"/>
              <a:cs typeface="Arial"/>
            </a:endParaRPr>
          </a:p>
        </p:txBody>
      </p:sp>
      <p:sp>
        <p:nvSpPr>
          <p:cNvPr id="90" name="object 90">
            <a:extLst>
              <a:ext uri="{C183D7F6-B498-43B3-948B-1728B52AA6E4}">
                <adec:decorative xmlns:adec="http://schemas.microsoft.com/office/drawing/2017/decorative" val="1"/>
              </a:ext>
            </a:extLst>
          </p:cNvPr>
          <p:cNvSpPr/>
          <p:nvPr/>
        </p:nvSpPr>
        <p:spPr>
          <a:xfrm>
            <a:off x="5792723" y="1632585"/>
            <a:ext cx="5870575" cy="0"/>
          </a:xfrm>
          <a:custGeom>
            <a:avLst/>
            <a:gdLst/>
            <a:ahLst/>
            <a:cxnLst/>
            <a:rect l="l" t="t" r="r" b="b"/>
            <a:pathLst>
              <a:path w="5870575">
                <a:moveTo>
                  <a:pt x="0" y="0"/>
                </a:moveTo>
                <a:lnTo>
                  <a:pt x="5870194" y="0"/>
                </a:lnTo>
              </a:path>
            </a:pathLst>
          </a:custGeom>
          <a:ln w="9525">
            <a:solidFill>
              <a:srgbClr val="747480"/>
            </a:solidFill>
          </a:ln>
        </p:spPr>
        <p:txBody>
          <a:bodyPr wrap="square" lIns="0" tIns="0" rIns="0" bIns="0" rtlCol="0"/>
          <a:lstStyle/>
          <a:p>
            <a:endParaRPr/>
          </a:p>
        </p:txBody>
      </p:sp>
      <p:sp>
        <p:nvSpPr>
          <p:cNvPr id="91" name="object 91"/>
          <p:cNvSpPr txBox="1"/>
          <p:nvPr/>
        </p:nvSpPr>
        <p:spPr>
          <a:xfrm>
            <a:off x="470992" y="6170536"/>
            <a:ext cx="9391650" cy="384175"/>
          </a:xfrm>
          <a:prstGeom prst="rect">
            <a:avLst/>
          </a:prstGeom>
        </p:spPr>
        <p:txBody>
          <a:bodyPr vert="horz" wrap="square" lIns="0" tIns="11430" rIns="0" bIns="0" rtlCol="0">
            <a:spAutoFit/>
          </a:bodyPr>
          <a:lstStyle/>
          <a:p>
            <a:pPr marL="108585" indent="-95885">
              <a:lnSpc>
                <a:spcPts val="950"/>
              </a:lnSpc>
              <a:spcBef>
                <a:spcPts val="90"/>
              </a:spcBef>
              <a:buSzPct val="87500"/>
              <a:buAutoNum type="arabicPeriod"/>
              <a:tabLst>
                <a:tab pos="108585" algn="l"/>
              </a:tabLst>
            </a:pPr>
            <a:r>
              <a:rPr sz="800" dirty="0">
                <a:solidFill>
                  <a:srgbClr val="1A1A22"/>
                </a:solidFill>
                <a:latin typeface="Arial"/>
                <a:cs typeface="Arial"/>
              </a:rPr>
              <a:t>Public</a:t>
            </a:r>
            <a:r>
              <a:rPr sz="800" spc="-45" dirty="0">
                <a:solidFill>
                  <a:srgbClr val="1A1A22"/>
                </a:solidFill>
                <a:latin typeface="Arial"/>
                <a:cs typeface="Arial"/>
              </a:rPr>
              <a:t> </a:t>
            </a:r>
            <a:r>
              <a:rPr sz="800" spc="-10" dirty="0">
                <a:solidFill>
                  <a:srgbClr val="1A1A22"/>
                </a:solidFill>
                <a:latin typeface="Arial"/>
                <a:cs typeface="Arial"/>
              </a:rPr>
              <a:t>university</a:t>
            </a:r>
            <a:r>
              <a:rPr sz="800" spc="15" dirty="0">
                <a:solidFill>
                  <a:srgbClr val="1A1A22"/>
                </a:solidFill>
                <a:latin typeface="Arial"/>
                <a:cs typeface="Arial"/>
              </a:rPr>
              <a:t> </a:t>
            </a:r>
            <a:r>
              <a:rPr sz="800" dirty="0">
                <a:solidFill>
                  <a:srgbClr val="1A1A22"/>
                </a:solidFill>
                <a:latin typeface="Arial"/>
                <a:cs typeface="Arial"/>
              </a:rPr>
              <a:t>student</a:t>
            </a:r>
            <a:r>
              <a:rPr sz="800" spc="-35" dirty="0">
                <a:solidFill>
                  <a:srgbClr val="1A1A22"/>
                </a:solidFill>
                <a:latin typeface="Arial"/>
                <a:cs typeface="Arial"/>
              </a:rPr>
              <a:t> </a:t>
            </a:r>
            <a:r>
              <a:rPr sz="800" spc="-10" dirty="0">
                <a:solidFill>
                  <a:srgbClr val="1A1A22"/>
                </a:solidFill>
                <a:latin typeface="Arial"/>
                <a:cs typeface="Arial"/>
              </a:rPr>
              <a:t>completion</a:t>
            </a:r>
            <a:r>
              <a:rPr sz="800" spc="-55" dirty="0">
                <a:solidFill>
                  <a:srgbClr val="1A1A22"/>
                </a:solidFill>
                <a:latin typeface="Arial"/>
                <a:cs typeface="Arial"/>
              </a:rPr>
              <a:t> </a:t>
            </a:r>
            <a:r>
              <a:rPr sz="800" dirty="0">
                <a:solidFill>
                  <a:srgbClr val="1A1A22"/>
                </a:solidFill>
                <a:latin typeface="Arial"/>
                <a:cs typeface="Arial"/>
              </a:rPr>
              <a:t>rates</a:t>
            </a:r>
            <a:r>
              <a:rPr sz="800" spc="5" dirty="0">
                <a:solidFill>
                  <a:srgbClr val="1A1A22"/>
                </a:solidFill>
                <a:latin typeface="Arial"/>
                <a:cs typeface="Arial"/>
              </a:rPr>
              <a:t> </a:t>
            </a:r>
            <a:r>
              <a:rPr sz="800" dirty="0">
                <a:solidFill>
                  <a:srgbClr val="1A1A22"/>
                </a:solidFill>
                <a:latin typeface="Arial"/>
                <a:cs typeface="Arial"/>
              </a:rPr>
              <a:t>represent</a:t>
            </a:r>
            <a:r>
              <a:rPr sz="800" spc="15" dirty="0">
                <a:solidFill>
                  <a:srgbClr val="1A1A22"/>
                </a:solidFill>
                <a:latin typeface="Arial"/>
                <a:cs typeface="Arial"/>
              </a:rPr>
              <a:t> </a:t>
            </a:r>
            <a:r>
              <a:rPr sz="800" dirty="0">
                <a:solidFill>
                  <a:srgbClr val="1A1A22"/>
                </a:solidFill>
                <a:latin typeface="Arial"/>
                <a:cs typeface="Arial"/>
              </a:rPr>
              <a:t>the</a:t>
            </a:r>
            <a:r>
              <a:rPr sz="800" spc="15" dirty="0">
                <a:solidFill>
                  <a:srgbClr val="1A1A22"/>
                </a:solidFill>
                <a:latin typeface="Arial"/>
                <a:cs typeface="Arial"/>
              </a:rPr>
              <a:t> </a:t>
            </a:r>
            <a:r>
              <a:rPr sz="800" spc="-10" dirty="0">
                <a:solidFill>
                  <a:srgbClr val="1A1A22"/>
                </a:solidFill>
                <a:latin typeface="Arial"/>
                <a:cs typeface="Arial"/>
              </a:rPr>
              <a:t>percentage</a:t>
            </a:r>
            <a:r>
              <a:rPr sz="800" spc="-15" dirty="0">
                <a:solidFill>
                  <a:srgbClr val="1A1A22"/>
                </a:solidFill>
                <a:latin typeface="Arial"/>
                <a:cs typeface="Arial"/>
              </a:rPr>
              <a:t> </a:t>
            </a:r>
            <a:r>
              <a:rPr sz="800" dirty="0">
                <a:solidFill>
                  <a:srgbClr val="1A1A22"/>
                </a:solidFill>
                <a:latin typeface="Arial"/>
                <a:cs typeface="Arial"/>
              </a:rPr>
              <a:t>of</a:t>
            </a:r>
            <a:r>
              <a:rPr sz="800" spc="25" dirty="0">
                <a:solidFill>
                  <a:srgbClr val="1A1A22"/>
                </a:solidFill>
                <a:latin typeface="Arial"/>
                <a:cs typeface="Arial"/>
              </a:rPr>
              <a:t> </a:t>
            </a:r>
            <a:r>
              <a:rPr sz="800" spc="-10" dirty="0">
                <a:solidFill>
                  <a:srgbClr val="1A1A22"/>
                </a:solidFill>
                <a:latin typeface="Arial"/>
                <a:cs typeface="Arial"/>
              </a:rPr>
              <a:t>first-time,</a:t>
            </a:r>
            <a:r>
              <a:rPr sz="800" spc="-45" dirty="0">
                <a:solidFill>
                  <a:srgbClr val="1A1A22"/>
                </a:solidFill>
                <a:latin typeface="Arial"/>
                <a:cs typeface="Arial"/>
              </a:rPr>
              <a:t> </a:t>
            </a:r>
            <a:r>
              <a:rPr sz="800" spc="-20" dirty="0">
                <a:solidFill>
                  <a:srgbClr val="1A1A22"/>
                </a:solidFill>
                <a:latin typeface="Arial"/>
                <a:cs typeface="Arial"/>
              </a:rPr>
              <a:t>full-</a:t>
            </a:r>
            <a:r>
              <a:rPr sz="800" spc="-10" dirty="0">
                <a:solidFill>
                  <a:srgbClr val="1A1A22"/>
                </a:solidFill>
                <a:latin typeface="Arial"/>
                <a:cs typeface="Arial"/>
              </a:rPr>
              <a:t>time</a:t>
            </a:r>
            <a:r>
              <a:rPr sz="800" spc="-55" dirty="0">
                <a:solidFill>
                  <a:srgbClr val="1A1A22"/>
                </a:solidFill>
                <a:latin typeface="Arial"/>
                <a:cs typeface="Arial"/>
              </a:rPr>
              <a:t> </a:t>
            </a:r>
            <a:r>
              <a:rPr sz="800" spc="-10" dirty="0">
                <a:solidFill>
                  <a:srgbClr val="1A1A22"/>
                </a:solidFill>
                <a:latin typeface="Arial"/>
                <a:cs typeface="Arial"/>
              </a:rPr>
              <a:t>freshmen</a:t>
            </a:r>
            <a:r>
              <a:rPr sz="800" dirty="0">
                <a:solidFill>
                  <a:srgbClr val="1A1A22"/>
                </a:solidFill>
                <a:latin typeface="Arial"/>
                <a:cs typeface="Arial"/>
              </a:rPr>
              <a:t> who</a:t>
            </a:r>
            <a:r>
              <a:rPr sz="800" spc="15" dirty="0">
                <a:solidFill>
                  <a:srgbClr val="1A1A22"/>
                </a:solidFill>
                <a:latin typeface="Arial"/>
                <a:cs typeface="Arial"/>
              </a:rPr>
              <a:t> </a:t>
            </a:r>
            <a:r>
              <a:rPr sz="800" dirty="0">
                <a:solidFill>
                  <a:srgbClr val="1A1A22"/>
                </a:solidFill>
                <a:latin typeface="Arial"/>
                <a:cs typeface="Arial"/>
              </a:rPr>
              <a:t>earned</a:t>
            </a:r>
            <a:r>
              <a:rPr sz="800" spc="-25" dirty="0">
                <a:solidFill>
                  <a:srgbClr val="1A1A22"/>
                </a:solidFill>
                <a:latin typeface="Arial"/>
                <a:cs typeface="Arial"/>
              </a:rPr>
              <a:t> </a:t>
            </a:r>
            <a:r>
              <a:rPr sz="800" dirty="0">
                <a:solidFill>
                  <a:srgbClr val="1A1A22"/>
                </a:solidFill>
                <a:latin typeface="Arial"/>
                <a:cs typeface="Arial"/>
              </a:rPr>
              <a:t>a</a:t>
            </a:r>
            <a:r>
              <a:rPr sz="800" spc="-5" dirty="0">
                <a:solidFill>
                  <a:srgbClr val="1A1A22"/>
                </a:solidFill>
                <a:latin typeface="Arial"/>
                <a:cs typeface="Arial"/>
              </a:rPr>
              <a:t> </a:t>
            </a:r>
            <a:r>
              <a:rPr sz="800" spc="-10" dirty="0">
                <a:solidFill>
                  <a:srgbClr val="1A1A22"/>
                </a:solidFill>
                <a:latin typeface="Arial"/>
                <a:cs typeface="Arial"/>
              </a:rPr>
              <a:t>bachelor’s</a:t>
            </a:r>
            <a:r>
              <a:rPr sz="800" spc="10" dirty="0">
                <a:solidFill>
                  <a:srgbClr val="1A1A22"/>
                </a:solidFill>
                <a:latin typeface="Arial"/>
                <a:cs typeface="Arial"/>
              </a:rPr>
              <a:t> </a:t>
            </a:r>
            <a:r>
              <a:rPr sz="800" dirty="0">
                <a:solidFill>
                  <a:srgbClr val="1A1A22"/>
                </a:solidFill>
                <a:latin typeface="Arial"/>
                <a:cs typeface="Arial"/>
              </a:rPr>
              <a:t>degree</a:t>
            </a:r>
            <a:r>
              <a:rPr sz="800" spc="-10" dirty="0">
                <a:solidFill>
                  <a:srgbClr val="1A1A22"/>
                </a:solidFill>
                <a:latin typeface="Arial"/>
                <a:cs typeface="Arial"/>
              </a:rPr>
              <a:t> within</a:t>
            </a:r>
            <a:r>
              <a:rPr sz="800" spc="-25" dirty="0">
                <a:solidFill>
                  <a:srgbClr val="1A1A22"/>
                </a:solidFill>
                <a:latin typeface="Arial"/>
                <a:cs typeface="Arial"/>
              </a:rPr>
              <a:t> </a:t>
            </a:r>
            <a:r>
              <a:rPr sz="800" dirty="0">
                <a:solidFill>
                  <a:srgbClr val="1A1A22"/>
                </a:solidFill>
                <a:latin typeface="Arial"/>
                <a:cs typeface="Arial"/>
              </a:rPr>
              <a:t>six</a:t>
            </a:r>
            <a:r>
              <a:rPr sz="800" spc="-30" dirty="0">
                <a:solidFill>
                  <a:srgbClr val="1A1A22"/>
                </a:solidFill>
                <a:latin typeface="Arial"/>
                <a:cs typeface="Arial"/>
              </a:rPr>
              <a:t> </a:t>
            </a:r>
            <a:r>
              <a:rPr sz="800" dirty="0">
                <a:solidFill>
                  <a:srgbClr val="1A1A22"/>
                </a:solidFill>
                <a:latin typeface="Arial"/>
                <a:cs typeface="Arial"/>
              </a:rPr>
              <a:t>years</a:t>
            </a:r>
            <a:r>
              <a:rPr sz="800" spc="-30" dirty="0">
                <a:solidFill>
                  <a:srgbClr val="1A1A22"/>
                </a:solidFill>
                <a:latin typeface="Arial"/>
                <a:cs typeface="Arial"/>
              </a:rPr>
              <a:t> </a:t>
            </a:r>
            <a:r>
              <a:rPr sz="800" dirty="0">
                <a:solidFill>
                  <a:srgbClr val="1A1A22"/>
                </a:solidFill>
                <a:latin typeface="Arial"/>
                <a:cs typeface="Arial"/>
              </a:rPr>
              <a:t>at</a:t>
            </a:r>
            <a:r>
              <a:rPr sz="800" spc="10" dirty="0">
                <a:solidFill>
                  <a:srgbClr val="1A1A22"/>
                </a:solidFill>
                <a:latin typeface="Arial"/>
                <a:cs typeface="Arial"/>
              </a:rPr>
              <a:t> </a:t>
            </a:r>
            <a:r>
              <a:rPr sz="800" dirty="0">
                <a:solidFill>
                  <a:srgbClr val="1A1A22"/>
                </a:solidFill>
                <a:latin typeface="Arial"/>
                <a:cs typeface="Arial"/>
              </a:rPr>
              <a:t>any</a:t>
            </a:r>
            <a:r>
              <a:rPr sz="800" spc="20" dirty="0">
                <a:solidFill>
                  <a:srgbClr val="1A1A22"/>
                </a:solidFill>
                <a:latin typeface="Arial"/>
                <a:cs typeface="Arial"/>
              </a:rPr>
              <a:t> </a:t>
            </a:r>
            <a:r>
              <a:rPr sz="800" spc="-10" dirty="0">
                <a:solidFill>
                  <a:srgbClr val="1A1A22"/>
                </a:solidFill>
                <a:latin typeface="Arial"/>
                <a:cs typeface="Arial"/>
              </a:rPr>
              <a:t>public</a:t>
            </a:r>
            <a:r>
              <a:rPr sz="800" spc="-55" dirty="0">
                <a:solidFill>
                  <a:srgbClr val="1A1A22"/>
                </a:solidFill>
                <a:latin typeface="Arial"/>
                <a:cs typeface="Arial"/>
              </a:rPr>
              <a:t> </a:t>
            </a:r>
            <a:r>
              <a:rPr sz="800" spc="-10" dirty="0">
                <a:solidFill>
                  <a:srgbClr val="1A1A22"/>
                </a:solidFill>
                <a:latin typeface="Arial"/>
                <a:cs typeface="Arial"/>
              </a:rPr>
              <a:t>university.</a:t>
            </a:r>
            <a:endParaRPr sz="800">
              <a:latin typeface="Arial"/>
              <a:cs typeface="Arial"/>
            </a:endParaRPr>
          </a:p>
          <a:p>
            <a:pPr marL="108585" indent="-95885">
              <a:lnSpc>
                <a:spcPts val="935"/>
              </a:lnSpc>
              <a:buSzPct val="87500"/>
              <a:buAutoNum type="arabicPeriod"/>
              <a:tabLst>
                <a:tab pos="108585" algn="l"/>
              </a:tabLst>
            </a:pPr>
            <a:r>
              <a:rPr sz="800" spc="-10" dirty="0">
                <a:solidFill>
                  <a:srgbClr val="1A1A22"/>
                </a:solidFill>
                <a:latin typeface="Arial"/>
                <a:cs typeface="Arial"/>
              </a:rPr>
              <a:t>Community</a:t>
            </a:r>
            <a:r>
              <a:rPr sz="800" spc="-80" dirty="0">
                <a:solidFill>
                  <a:srgbClr val="1A1A22"/>
                </a:solidFill>
                <a:latin typeface="Arial"/>
                <a:cs typeface="Arial"/>
              </a:rPr>
              <a:t> </a:t>
            </a:r>
            <a:r>
              <a:rPr sz="800" dirty="0">
                <a:solidFill>
                  <a:srgbClr val="1A1A22"/>
                </a:solidFill>
                <a:latin typeface="Arial"/>
                <a:cs typeface="Arial"/>
              </a:rPr>
              <a:t>college</a:t>
            </a:r>
            <a:r>
              <a:rPr sz="800" spc="-15" dirty="0">
                <a:solidFill>
                  <a:srgbClr val="1A1A22"/>
                </a:solidFill>
                <a:latin typeface="Arial"/>
                <a:cs typeface="Arial"/>
              </a:rPr>
              <a:t> </a:t>
            </a:r>
            <a:r>
              <a:rPr sz="800" dirty="0">
                <a:solidFill>
                  <a:srgbClr val="1A1A22"/>
                </a:solidFill>
                <a:latin typeface="Arial"/>
                <a:cs typeface="Arial"/>
              </a:rPr>
              <a:t>student</a:t>
            </a:r>
            <a:r>
              <a:rPr sz="800" spc="-30" dirty="0">
                <a:solidFill>
                  <a:srgbClr val="1A1A22"/>
                </a:solidFill>
                <a:latin typeface="Arial"/>
                <a:cs typeface="Arial"/>
              </a:rPr>
              <a:t> </a:t>
            </a:r>
            <a:r>
              <a:rPr sz="800" spc="-10" dirty="0">
                <a:solidFill>
                  <a:srgbClr val="1A1A22"/>
                </a:solidFill>
                <a:latin typeface="Arial"/>
                <a:cs typeface="Arial"/>
              </a:rPr>
              <a:t>completion</a:t>
            </a:r>
            <a:r>
              <a:rPr sz="800" spc="-40" dirty="0">
                <a:solidFill>
                  <a:srgbClr val="1A1A22"/>
                </a:solidFill>
                <a:latin typeface="Arial"/>
                <a:cs typeface="Arial"/>
              </a:rPr>
              <a:t> </a:t>
            </a:r>
            <a:r>
              <a:rPr sz="800" dirty="0">
                <a:solidFill>
                  <a:srgbClr val="1A1A22"/>
                </a:solidFill>
                <a:latin typeface="Arial"/>
                <a:cs typeface="Arial"/>
              </a:rPr>
              <a:t>rates</a:t>
            </a:r>
            <a:r>
              <a:rPr sz="800" spc="5" dirty="0">
                <a:solidFill>
                  <a:srgbClr val="1A1A22"/>
                </a:solidFill>
                <a:latin typeface="Arial"/>
                <a:cs typeface="Arial"/>
              </a:rPr>
              <a:t> </a:t>
            </a:r>
            <a:r>
              <a:rPr sz="800" dirty="0">
                <a:solidFill>
                  <a:srgbClr val="1A1A22"/>
                </a:solidFill>
                <a:latin typeface="Arial"/>
                <a:cs typeface="Arial"/>
              </a:rPr>
              <a:t>represent</a:t>
            </a:r>
            <a:r>
              <a:rPr sz="800" spc="5" dirty="0">
                <a:solidFill>
                  <a:srgbClr val="1A1A22"/>
                </a:solidFill>
                <a:latin typeface="Arial"/>
                <a:cs typeface="Arial"/>
              </a:rPr>
              <a:t> </a:t>
            </a:r>
            <a:r>
              <a:rPr sz="800" dirty="0">
                <a:solidFill>
                  <a:srgbClr val="1A1A22"/>
                </a:solidFill>
                <a:latin typeface="Arial"/>
                <a:cs typeface="Arial"/>
              </a:rPr>
              <a:t>the</a:t>
            </a:r>
            <a:r>
              <a:rPr sz="800" spc="5" dirty="0">
                <a:solidFill>
                  <a:srgbClr val="1A1A22"/>
                </a:solidFill>
                <a:latin typeface="Arial"/>
                <a:cs typeface="Arial"/>
              </a:rPr>
              <a:t> </a:t>
            </a:r>
            <a:r>
              <a:rPr sz="800" dirty="0">
                <a:solidFill>
                  <a:srgbClr val="1A1A22"/>
                </a:solidFill>
                <a:latin typeface="Arial"/>
                <a:cs typeface="Arial"/>
              </a:rPr>
              <a:t>percentage</a:t>
            </a:r>
            <a:r>
              <a:rPr sz="800" spc="-5" dirty="0">
                <a:solidFill>
                  <a:srgbClr val="1A1A22"/>
                </a:solidFill>
                <a:latin typeface="Arial"/>
                <a:cs typeface="Arial"/>
              </a:rPr>
              <a:t> </a:t>
            </a:r>
            <a:r>
              <a:rPr sz="800" dirty="0">
                <a:solidFill>
                  <a:srgbClr val="1A1A22"/>
                </a:solidFill>
                <a:latin typeface="Arial"/>
                <a:cs typeface="Arial"/>
              </a:rPr>
              <a:t>of </a:t>
            </a:r>
            <a:r>
              <a:rPr sz="800" spc="-20" dirty="0">
                <a:solidFill>
                  <a:srgbClr val="1A1A22"/>
                </a:solidFill>
                <a:latin typeface="Arial"/>
                <a:cs typeface="Arial"/>
              </a:rPr>
              <a:t>credential-</a:t>
            </a:r>
            <a:r>
              <a:rPr sz="800" dirty="0">
                <a:solidFill>
                  <a:srgbClr val="1A1A22"/>
                </a:solidFill>
                <a:latin typeface="Arial"/>
                <a:cs typeface="Arial"/>
              </a:rPr>
              <a:t>seeking</a:t>
            </a:r>
            <a:r>
              <a:rPr sz="800" spc="10" dirty="0">
                <a:solidFill>
                  <a:srgbClr val="1A1A22"/>
                </a:solidFill>
                <a:latin typeface="Arial"/>
                <a:cs typeface="Arial"/>
              </a:rPr>
              <a:t> </a:t>
            </a:r>
            <a:r>
              <a:rPr sz="800" dirty="0">
                <a:solidFill>
                  <a:srgbClr val="1A1A22"/>
                </a:solidFill>
                <a:latin typeface="Arial"/>
                <a:cs typeface="Arial"/>
              </a:rPr>
              <a:t>students</a:t>
            </a:r>
            <a:r>
              <a:rPr sz="800" spc="-25" dirty="0">
                <a:solidFill>
                  <a:srgbClr val="1A1A22"/>
                </a:solidFill>
                <a:latin typeface="Arial"/>
                <a:cs typeface="Arial"/>
              </a:rPr>
              <a:t> </a:t>
            </a:r>
            <a:r>
              <a:rPr sz="800" dirty="0">
                <a:solidFill>
                  <a:srgbClr val="1A1A22"/>
                </a:solidFill>
                <a:latin typeface="Arial"/>
                <a:cs typeface="Arial"/>
              </a:rPr>
              <a:t>who</a:t>
            </a:r>
            <a:r>
              <a:rPr sz="800" spc="5" dirty="0">
                <a:solidFill>
                  <a:srgbClr val="1A1A22"/>
                </a:solidFill>
                <a:latin typeface="Arial"/>
                <a:cs typeface="Arial"/>
              </a:rPr>
              <a:t> </a:t>
            </a:r>
            <a:r>
              <a:rPr sz="800" dirty="0">
                <a:solidFill>
                  <a:srgbClr val="1A1A22"/>
                </a:solidFill>
                <a:latin typeface="Arial"/>
                <a:cs typeface="Arial"/>
              </a:rPr>
              <a:t>earned</a:t>
            </a:r>
            <a:r>
              <a:rPr sz="800" spc="-15" dirty="0">
                <a:solidFill>
                  <a:srgbClr val="1A1A22"/>
                </a:solidFill>
                <a:latin typeface="Arial"/>
                <a:cs typeface="Arial"/>
              </a:rPr>
              <a:t> </a:t>
            </a:r>
            <a:r>
              <a:rPr sz="800" dirty="0">
                <a:solidFill>
                  <a:srgbClr val="1A1A22"/>
                </a:solidFill>
                <a:latin typeface="Arial"/>
                <a:cs typeface="Arial"/>
              </a:rPr>
              <a:t>an </a:t>
            </a:r>
            <a:r>
              <a:rPr sz="800" spc="-10" dirty="0">
                <a:solidFill>
                  <a:srgbClr val="1A1A22"/>
                </a:solidFill>
                <a:latin typeface="Arial"/>
                <a:cs typeface="Arial"/>
              </a:rPr>
              <a:t>associate</a:t>
            </a:r>
            <a:r>
              <a:rPr sz="800" spc="-30" dirty="0">
                <a:solidFill>
                  <a:srgbClr val="1A1A22"/>
                </a:solidFill>
                <a:latin typeface="Arial"/>
                <a:cs typeface="Arial"/>
              </a:rPr>
              <a:t> </a:t>
            </a:r>
            <a:r>
              <a:rPr sz="800" dirty="0">
                <a:solidFill>
                  <a:srgbClr val="1A1A22"/>
                </a:solidFill>
                <a:latin typeface="Arial"/>
                <a:cs typeface="Arial"/>
              </a:rPr>
              <a:t>degree,</a:t>
            </a:r>
            <a:r>
              <a:rPr sz="800" spc="-15" dirty="0">
                <a:solidFill>
                  <a:srgbClr val="1A1A22"/>
                </a:solidFill>
                <a:latin typeface="Arial"/>
                <a:cs typeface="Arial"/>
              </a:rPr>
              <a:t> </a:t>
            </a:r>
            <a:r>
              <a:rPr sz="800" dirty="0">
                <a:solidFill>
                  <a:srgbClr val="1A1A22"/>
                </a:solidFill>
                <a:latin typeface="Arial"/>
                <a:cs typeface="Arial"/>
              </a:rPr>
              <a:t>certificate,</a:t>
            </a:r>
            <a:r>
              <a:rPr sz="800" spc="-40" dirty="0">
                <a:solidFill>
                  <a:srgbClr val="1A1A22"/>
                </a:solidFill>
                <a:latin typeface="Arial"/>
                <a:cs typeface="Arial"/>
              </a:rPr>
              <a:t> </a:t>
            </a:r>
            <a:r>
              <a:rPr sz="800" dirty="0">
                <a:solidFill>
                  <a:srgbClr val="1A1A22"/>
                </a:solidFill>
                <a:latin typeface="Arial"/>
                <a:cs typeface="Arial"/>
              </a:rPr>
              <a:t>or</a:t>
            </a:r>
            <a:r>
              <a:rPr sz="800" spc="-5" dirty="0">
                <a:solidFill>
                  <a:srgbClr val="1A1A22"/>
                </a:solidFill>
                <a:latin typeface="Arial"/>
                <a:cs typeface="Arial"/>
              </a:rPr>
              <a:t> </a:t>
            </a:r>
            <a:r>
              <a:rPr sz="800" dirty="0">
                <a:solidFill>
                  <a:srgbClr val="1A1A22"/>
                </a:solidFill>
                <a:latin typeface="Arial"/>
                <a:cs typeface="Arial"/>
              </a:rPr>
              <a:t>transferred</a:t>
            </a:r>
            <a:r>
              <a:rPr sz="800" spc="-25" dirty="0">
                <a:solidFill>
                  <a:srgbClr val="1A1A22"/>
                </a:solidFill>
                <a:latin typeface="Arial"/>
                <a:cs typeface="Arial"/>
              </a:rPr>
              <a:t> </a:t>
            </a:r>
            <a:r>
              <a:rPr sz="800" dirty="0">
                <a:solidFill>
                  <a:srgbClr val="1A1A22"/>
                </a:solidFill>
                <a:latin typeface="Arial"/>
                <a:cs typeface="Arial"/>
              </a:rPr>
              <a:t>to</a:t>
            </a:r>
            <a:r>
              <a:rPr sz="800" spc="-5" dirty="0">
                <a:solidFill>
                  <a:srgbClr val="1A1A22"/>
                </a:solidFill>
                <a:latin typeface="Arial"/>
                <a:cs typeface="Arial"/>
              </a:rPr>
              <a:t> </a:t>
            </a:r>
            <a:r>
              <a:rPr sz="800" dirty="0">
                <a:solidFill>
                  <a:srgbClr val="1A1A22"/>
                </a:solidFill>
                <a:latin typeface="Arial"/>
                <a:cs typeface="Arial"/>
              </a:rPr>
              <a:t>a</a:t>
            </a:r>
            <a:r>
              <a:rPr sz="800" spc="-30" dirty="0">
                <a:solidFill>
                  <a:srgbClr val="1A1A22"/>
                </a:solidFill>
                <a:latin typeface="Arial"/>
                <a:cs typeface="Arial"/>
              </a:rPr>
              <a:t> </a:t>
            </a:r>
            <a:r>
              <a:rPr sz="800" spc="-20" dirty="0">
                <a:solidFill>
                  <a:srgbClr val="1A1A22"/>
                </a:solidFill>
                <a:latin typeface="Arial"/>
                <a:cs typeface="Arial"/>
              </a:rPr>
              <a:t>four-</a:t>
            </a:r>
            <a:r>
              <a:rPr sz="800" dirty="0">
                <a:solidFill>
                  <a:srgbClr val="1A1A22"/>
                </a:solidFill>
                <a:latin typeface="Arial"/>
                <a:cs typeface="Arial"/>
              </a:rPr>
              <a:t>year</a:t>
            </a:r>
            <a:r>
              <a:rPr sz="800" spc="15" dirty="0">
                <a:solidFill>
                  <a:srgbClr val="1A1A22"/>
                </a:solidFill>
                <a:latin typeface="Arial"/>
                <a:cs typeface="Arial"/>
              </a:rPr>
              <a:t> </a:t>
            </a:r>
            <a:r>
              <a:rPr sz="800" spc="-10" dirty="0">
                <a:solidFill>
                  <a:srgbClr val="1A1A22"/>
                </a:solidFill>
                <a:latin typeface="Arial"/>
                <a:cs typeface="Arial"/>
              </a:rPr>
              <a:t>university </a:t>
            </a:r>
            <a:r>
              <a:rPr sz="800" dirty="0">
                <a:solidFill>
                  <a:srgbClr val="1A1A22"/>
                </a:solidFill>
                <a:latin typeface="Arial"/>
                <a:cs typeface="Arial"/>
              </a:rPr>
              <a:t>nationwide</a:t>
            </a:r>
            <a:r>
              <a:rPr sz="800" spc="50" dirty="0">
                <a:solidFill>
                  <a:srgbClr val="1A1A22"/>
                </a:solidFill>
                <a:latin typeface="Arial"/>
                <a:cs typeface="Arial"/>
              </a:rPr>
              <a:t> </a:t>
            </a:r>
            <a:r>
              <a:rPr sz="800" spc="-10" dirty="0">
                <a:solidFill>
                  <a:srgbClr val="1A1A22"/>
                </a:solidFill>
                <a:latin typeface="Arial"/>
                <a:cs typeface="Arial"/>
              </a:rPr>
              <a:t>within</a:t>
            </a:r>
            <a:r>
              <a:rPr sz="800" spc="-20" dirty="0">
                <a:solidFill>
                  <a:srgbClr val="1A1A22"/>
                </a:solidFill>
                <a:latin typeface="Arial"/>
                <a:cs typeface="Arial"/>
              </a:rPr>
              <a:t> four</a:t>
            </a:r>
            <a:endParaRPr sz="800">
              <a:latin typeface="Arial"/>
              <a:cs typeface="Arial"/>
            </a:endParaRPr>
          </a:p>
          <a:p>
            <a:pPr marL="108585">
              <a:lnSpc>
                <a:spcPts val="950"/>
              </a:lnSpc>
            </a:pPr>
            <a:r>
              <a:rPr sz="800" spc="-10" dirty="0">
                <a:solidFill>
                  <a:srgbClr val="1A1A22"/>
                </a:solidFill>
                <a:latin typeface="Arial"/>
                <a:cs typeface="Arial"/>
              </a:rPr>
              <a:t>years.</a:t>
            </a:r>
            <a:endParaRPr sz="800">
              <a:latin typeface="Arial"/>
              <a:cs typeface="Arial"/>
            </a:endParaRPr>
          </a:p>
        </p:txBody>
      </p:sp>
      <p:sp>
        <p:nvSpPr>
          <p:cNvPr id="92" name="object 92"/>
          <p:cNvSpPr/>
          <p:nvPr/>
        </p:nvSpPr>
        <p:spPr>
          <a:xfrm>
            <a:off x="562355" y="5510657"/>
            <a:ext cx="5020310" cy="585470"/>
          </a:xfrm>
          <a:custGeom>
            <a:avLst/>
            <a:gdLst/>
            <a:ahLst/>
            <a:cxnLst/>
            <a:rect l="l" t="t" r="r" b="b"/>
            <a:pathLst>
              <a:path w="5020310" h="585470">
                <a:moveTo>
                  <a:pt x="0" y="0"/>
                </a:moveTo>
                <a:lnTo>
                  <a:pt x="2753106" y="0"/>
                </a:lnTo>
                <a:lnTo>
                  <a:pt x="3932936" y="0"/>
                </a:lnTo>
                <a:lnTo>
                  <a:pt x="4719574" y="0"/>
                </a:lnTo>
                <a:lnTo>
                  <a:pt x="4719574" y="97472"/>
                </a:lnTo>
                <a:lnTo>
                  <a:pt x="5020056" y="33147"/>
                </a:lnTo>
                <a:lnTo>
                  <a:pt x="4719574" y="243700"/>
                </a:lnTo>
                <a:lnTo>
                  <a:pt x="4719574" y="584923"/>
                </a:lnTo>
                <a:lnTo>
                  <a:pt x="3932936" y="584923"/>
                </a:lnTo>
                <a:lnTo>
                  <a:pt x="2753106" y="584923"/>
                </a:lnTo>
                <a:lnTo>
                  <a:pt x="0" y="584923"/>
                </a:lnTo>
                <a:lnTo>
                  <a:pt x="0" y="243700"/>
                </a:lnTo>
                <a:lnTo>
                  <a:pt x="0" y="97472"/>
                </a:lnTo>
                <a:lnTo>
                  <a:pt x="0" y="0"/>
                </a:lnTo>
                <a:close/>
              </a:path>
            </a:pathLst>
          </a:custGeom>
          <a:ln w="6349">
            <a:solidFill>
              <a:srgbClr val="1A1A22"/>
            </a:solidFill>
          </a:ln>
        </p:spPr>
        <p:txBody>
          <a:bodyPr wrap="square" lIns="0" tIns="0" rIns="0" bIns="0" rtlCol="0"/>
          <a:lstStyle/>
          <a:p>
            <a:endParaRPr/>
          </a:p>
        </p:txBody>
      </p:sp>
      <p:sp>
        <p:nvSpPr>
          <p:cNvPr id="93" name="object 93"/>
          <p:cNvSpPr txBox="1"/>
          <p:nvPr/>
        </p:nvSpPr>
        <p:spPr>
          <a:xfrm>
            <a:off x="651192" y="5553621"/>
            <a:ext cx="4570095" cy="155575"/>
          </a:xfrm>
          <a:prstGeom prst="rect">
            <a:avLst/>
          </a:prstGeom>
          <a:solidFill>
            <a:srgbClr val="FFFF00"/>
          </a:solidFill>
        </p:spPr>
        <p:txBody>
          <a:bodyPr vert="horz" wrap="square" lIns="0" tIns="1905" rIns="0" bIns="0" rtlCol="0">
            <a:spAutoFit/>
          </a:bodyPr>
          <a:lstStyle/>
          <a:p>
            <a:pPr>
              <a:lnSpc>
                <a:spcPts val="1205"/>
              </a:lnSpc>
              <a:spcBef>
                <a:spcPts val="15"/>
              </a:spcBef>
            </a:pPr>
            <a:r>
              <a:rPr sz="1050" i="1" dirty="0">
                <a:solidFill>
                  <a:srgbClr val="1A1A22"/>
                </a:solidFill>
                <a:latin typeface="Arial"/>
                <a:cs typeface="Arial"/>
              </a:rPr>
              <a:t>When</a:t>
            </a:r>
            <a:r>
              <a:rPr sz="1050" i="1" spc="105" dirty="0">
                <a:solidFill>
                  <a:srgbClr val="1A1A22"/>
                </a:solidFill>
                <a:latin typeface="Arial"/>
                <a:cs typeface="Arial"/>
              </a:rPr>
              <a:t> </a:t>
            </a:r>
            <a:r>
              <a:rPr sz="1050" i="1" dirty="0">
                <a:solidFill>
                  <a:srgbClr val="1A1A22"/>
                </a:solidFill>
                <a:latin typeface="Arial"/>
                <a:cs typeface="Arial"/>
              </a:rPr>
              <a:t>benchmarking</a:t>
            </a:r>
            <a:r>
              <a:rPr sz="1050" i="1" spc="130" dirty="0">
                <a:solidFill>
                  <a:srgbClr val="1A1A22"/>
                </a:solidFill>
                <a:latin typeface="Arial"/>
                <a:cs typeface="Arial"/>
              </a:rPr>
              <a:t> </a:t>
            </a:r>
            <a:r>
              <a:rPr sz="1050" i="1" dirty="0">
                <a:solidFill>
                  <a:srgbClr val="1A1A22"/>
                </a:solidFill>
                <a:latin typeface="Arial"/>
                <a:cs typeface="Arial"/>
              </a:rPr>
              <a:t>OR</a:t>
            </a:r>
            <a:r>
              <a:rPr sz="1050" i="1" spc="60" dirty="0">
                <a:solidFill>
                  <a:srgbClr val="1A1A22"/>
                </a:solidFill>
                <a:latin typeface="Arial"/>
                <a:cs typeface="Arial"/>
              </a:rPr>
              <a:t> </a:t>
            </a:r>
            <a:r>
              <a:rPr sz="1050" i="1" dirty="0">
                <a:solidFill>
                  <a:srgbClr val="1A1A22"/>
                </a:solidFill>
                <a:latin typeface="Arial"/>
                <a:cs typeface="Arial"/>
              </a:rPr>
              <a:t>vs.</a:t>
            </a:r>
            <a:r>
              <a:rPr sz="1050" i="1" spc="90" dirty="0">
                <a:solidFill>
                  <a:srgbClr val="1A1A22"/>
                </a:solidFill>
                <a:latin typeface="Arial"/>
                <a:cs typeface="Arial"/>
              </a:rPr>
              <a:t> </a:t>
            </a:r>
            <a:r>
              <a:rPr sz="1050" i="1" dirty="0">
                <a:solidFill>
                  <a:srgbClr val="1A1A22"/>
                </a:solidFill>
                <a:latin typeface="Arial"/>
                <a:cs typeface="Arial"/>
              </a:rPr>
              <a:t>the</a:t>
            </a:r>
            <a:r>
              <a:rPr sz="1050" i="1" spc="40" dirty="0">
                <a:solidFill>
                  <a:srgbClr val="1A1A22"/>
                </a:solidFill>
                <a:latin typeface="Arial"/>
                <a:cs typeface="Arial"/>
              </a:rPr>
              <a:t> </a:t>
            </a:r>
            <a:r>
              <a:rPr sz="1050" i="1" dirty="0">
                <a:solidFill>
                  <a:srgbClr val="1A1A22"/>
                </a:solidFill>
                <a:latin typeface="Arial"/>
                <a:cs typeface="Arial"/>
              </a:rPr>
              <a:t>nation</a:t>
            </a:r>
            <a:r>
              <a:rPr sz="1050" i="1" spc="105" dirty="0">
                <a:solidFill>
                  <a:srgbClr val="1A1A22"/>
                </a:solidFill>
                <a:latin typeface="Arial"/>
                <a:cs typeface="Arial"/>
              </a:rPr>
              <a:t> </a:t>
            </a:r>
            <a:r>
              <a:rPr sz="1050" i="1" dirty="0">
                <a:solidFill>
                  <a:srgbClr val="1A1A22"/>
                </a:solidFill>
                <a:latin typeface="Arial"/>
                <a:cs typeface="Arial"/>
              </a:rPr>
              <a:t>using</a:t>
            </a:r>
            <a:r>
              <a:rPr sz="1050" i="1" spc="105" dirty="0">
                <a:solidFill>
                  <a:srgbClr val="1A1A22"/>
                </a:solidFill>
                <a:latin typeface="Arial"/>
                <a:cs typeface="Arial"/>
              </a:rPr>
              <a:t> </a:t>
            </a:r>
            <a:r>
              <a:rPr sz="1050" i="1" dirty="0">
                <a:solidFill>
                  <a:srgbClr val="1A1A22"/>
                </a:solidFill>
                <a:latin typeface="Arial"/>
                <a:cs typeface="Arial"/>
              </a:rPr>
              <a:t>IPEDS</a:t>
            </a:r>
            <a:r>
              <a:rPr sz="1050" i="1" spc="90" dirty="0">
                <a:solidFill>
                  <a:srgbClr val="1A1A22"/>
                </a:solidFill>
                <a:latin typeface="Arial"/>
                <a:cs typeface="Arial"/>
              </a:rPr>
              <a:t> </a:t>
            </a:r>
            <a:r>
              <a:rPr sz="1050" i="1" dirty="0">
                <a:solidFill>
                  <a:srgbClr val="1A1A22"/>
                </a:solidFill>
                <a:latin typeface="Arial"/>
                <a:cs typeface="Arial"/>
              </a:rPr>
              <a:t>data,</a:t>
            </a:r>
            <a:r>
              <a:rPr sz="1050" i="1" spc="20" dirty="0">
                <a:solidFill>
                  <a:srgbClr val="1A1A22"/>
                </a:solidFill>
                <a:latin typeface="Arial"/>
                <a:cs typeface="Arial"/>
              </a:rPr>
              <a:t> </a:t>
            </a:r>
            <a:r>
              <a:rPr sz="1050" i="1" dirty="0">
                <a:solidFill>
                  <a:srgbClr val="1A1A22"/>
                </a:solidFill>
                <a:latin typeface="Arial"/>
                <a:cs typeface="Arial"/>
              </a:rPr>
              <a:t>Oregon’s</a:t>
            </a:r>
            <a:r>
              <a:rPr sz="1050" i="1" spc="145" dirty="0">
                <a:solidFill>
                  <a:srgbClr val="1A1A22"/>
                </a:solidFill>
                <a:latin typeface="Arial"/>
                <a:cs typeface="Arial"/>
              </a:rPr>
              <a:t> </a:t>
            </a:r>
            <a:r>
              <a:rPr sz="1050" i="1" spc="-10" dirty="0">
                <a:solidFill>
                  <a:srgbClr val="1A1A22"/>
                </a:solidFill>
                <a:latin typeface="Arial"/>
                <a:cs typeface="Arial"/>
              </a:rPr>
              <a:t>public</a:t>
            </a:r>
            <a:endParaRPr sz="1050">
              <a:latin typeface="Arial"/>
              <a:cs typeface="Arial"/>
            </a:endParaRPr>
          </a:p>
        </p:txBody>
      </p:sp>
      <p:sp>
        <p:nvSpPr>
          <p:cNvPr id="94" name="object 94"/>
          <p:cNvSpPr txBox="1"/>
          <p:nvPr/>
        </p:nvSpPr>
        <p:spPr>
          <a:xfrm>
            <a:off x="912558" y="5718251"/>
            <a:ext cx="4051300" cy="155575"/>
          </a:xfrm>
          <a:prstGeom prst="rect">
            <a:avLst/>
          </a:prstGeom>
          <a:solidFill>
            <a:srgbClr val="FFFF00"/>
          </a:solidFill>
        </p:spPr>
        <p:txBody>
          <a:bodyPr vert="horz" wrap="square" lIns="0" tIns="2540" rIns="0" bIns="0" rtlCol="0">
            <a:spAutoFit/>
          </a:bodyPr>
          <a:lstStyle/>
          <a:p>
            <a:pPr>
              <a:lnSpc>
                <a:spcPts val="1205"/>
              </a:lnSpc>
              <a:spcBef>
                <a:spcPts val="20"/>
              </a:spcBef>
            </a:pPr>
            <a:r>
              <a:rPr sz="1050" i="1" dirty="0">
                <a:solidFill>
                  <a:srgbClr val="1A1A22"/>
                </a:solidFill>
                <a:latin typeface="Arial"/>
                <a:cs typeface="Arial"/>
              </a:rPr>
              <a:t>universities</a:t>
            </a:r>
            <a:r>
              <a:rPr sz="1050" i="1" spc="70" dirty="0">
                <a:solidFill>
                  <a:srgbClr val="1A1A22"/>
                </a:solidFill>
                <a:latin typeface="Arial"/>
                <a:cs typeface="Arial"/>
              </a:rPr>
              <a:t> </a:t>
            </a:r>
            <a:r>
              <a:rPr sz="1050" i="1" dirty="0">
                <a:solidFill>
                  <a:srgbClr val="1A1A22"/>
                </a:solidFill>
                <a:latin typeface="Arial"/>
                <a:cs typeface="Arial"/>
              </a:rPr>
              <a:t>appear</a:t>
            </a:r>
            <a:r>
              <a:rPr sz="1050" i="1" spc="45" dirty="0">
                <a:solidFill>
                  <a:srgbClr val="1A1A22"/>
                </a:solidFill>
                <a:latin typeface="Arial"/>
                <a:cs typeface="Arial"/>
              </a:rPr>
              <a:t> </a:t>
            </a:r>
            <a:r>
              <a:rPr sz="1050" i="1" dirty="0">
                <a:solidFill>
                  <a:srgbClr val="1A1A22"/>
                </a:solidFill>
                <a:latin typeface="Arial"/>
                <a:cs typeface="Arial"/>
              </a:rPr>
              <a:t>to</a:t>
            </a:r>
            <a:r>
              <a:rPr sz="1050" i="1" spc="95" dirty="0">
                <a:solidFill>
                  <a:srgbClr val="1A1A22"/>
                </a:solidFill>
                <a:latin typeface="Arial"/>
                <a:cs typeface="Arial"/>
              </a:rPr>
              <a:t> </a:t>
            </a:r>
            <a:r>
              <a:rPr sz="1050" i="1" dirty="0">
                <a:solidFill>
                  <a:srgbClr val="1A1A22"/>
                </a:solidFill>
                <a:latin typeface="Arial"/>
                <a:cs typeface="Arial"/>
              </a:rPr>
              <a:t>perform</a:t>
            </a:r>
            <a:r>
              <a:rPr sz="1050" i="1" spc="20" dirty="0">
                <a:solidFill>
                  <a:srgbClr val="1A1A22"/>
                </a:solidFill>
                <a:latin typeface="Arial"/>
                <a:cs typeface="Arial"/>
              </a:rPr>
              <a:t> </a:t>
            </a:r>
            <a:r>
              <a:rPr sz="1050" i="1" dirty="0">
                <a:solidFill>
                  <a:srgbClr val="1A1A22"/>
                </a:solidFill>
                <a:latin typeface="Arial"/>
                <a:cs typeface="Arial"/>
              </a:rPr>
              <a:t>slightly</a:t>
            </a:r>
            <a:r>
              <a:rPr sz="1050" i="1" spc="150" dirty="0">
                <a:solidFill>
                  <a:srgbClr val="1A1A22"/>
                </a:solidFill>
                <a:latin typeface="Arial"/>
                <a:cs typeface="Arial"/>
              </a:rPr>
              <a:t> </a:t>
            </a:r>
            <a:r>
              <a:rPr sz="1050" i="1" dirty="0">
                <a:solidFill>
                  <a:srgbClr val="1A1A22"/>
                </a:solidFill>
                <a:latin typeface="Arial"/>
                <a:cs typeface="Arial"/>
              </a:rPr>
              <a:t>above</a:t>
            </a:r>
            <a:r>
              <a:rPr sz="1050" i="1" spc="110" dirty="0">
                <a:solidFill>
                  <a:srgbClr val="1A1A22"/>
                </a:solidFill>
                <a:latin typeface="Arial"/>
                <a:cs typeface="Arial"/>
              </a:rPr>
              <a:t> </a:t>
            </a:r>
            <a:r>
              <a:rPr sz="1050" i="1" dirty="0">
                <a:solidFill>
                  <a:srgbClr val="1A1A22"/>
                </a:solidFill>
                <a:latin typeface="Arial"/>
                <a:cs typeface="Arial"/>
              </a:rPr>
              <a:t>national</a:t>
            </a:r>
            <a:r>
              <a:rPr sz="1050" i="1" spc="130" dirty="0">
                <a:solidFill>
                  <a:srgbClr val="1A1A22"/>
                </a:solidFill>
                <a:latin typeface="Arial"/>
                <a:cs typeface="Arial"/>
              </a:rPr>
              <a:t> </a:t>
            </a:r>
            <a:r>
              <a:rPr sz="1050" i="1" dirty="0">
                <a:solidFill>
                  <a:srgbClr val="1A1A22"/>
                </a:solidFill>
                <a:latin typeface="Arial"/>
                <a:cs typeface="Arial"/>
              </a:rPr>
              <a:t>averages</a:t>
            </a:r>
            <a:r>
              <a:rPr sz="1050" i="1" spc="100" dirty="0">
                <a:solidFill>
                  <a:srgbClr val="1A1A22"/>
                </a:solidFill>
                <a:latin typeface="Arial"/>
                <a:cs typeface="Arial"/>
              </a:rPr>
              <a:t> </a:t>
            </a:r>
            <a:r>
              <a:rPr sz="1050" i="1" spc="-25" dirty="0">
                <a:solidFill>
                  <a:srgbClr val="1A1A22"/>
                </a:solidFill>
                <a:latin typeface="Arial"/>
                <a:cs typeface="Arial"/>
              </a:rPr>
              <a:t>on</a:t>
            </a:r>
            <a:endParaRPr sz="1050">
              <a:latin typeface="Arial"/>
              <a:cs typeface="Arial"/>
            </a:endParaRPr>
          </a:p>
        </p:txBody>
      </p:sp>
      <p:sp>
        <p:nvSpPr>
          <p:cNvPr id="95" name="object 95"/>
          <p:cNvSpPr txBox="1"/>
          <p:nvPr/>
        </p:nvSpPr>
        <p:spPr>
          <a:xfrm>
            <a:off x="666737" y="5892038"/>
            <a:ext cx="4521200" cy="155575"/>
          </a:xfrm>
          <a:prstGeom prst="rect">
            <a:avLst/>
          </a:prstGeom>
          <a:solidFill>
            <a:srgbClr val="FFFF00"/>
          </a:solidFill>
        </p:spPr>
        <p:txBody>
          <a:bodyPr vert="horz" wrap="square" lIns="0" tIns="2540" rIns="0" bIns="0" rtlCol="0">
            <a:spAutoFit/>
          </a:bodyPr>
          <a:lstStyle/>
          <a:p>
            <a:pPr>
              <a:lnSpc>
                <a:spcPts val="1205"/>
              </a:lnSpc>
              <a:spcBef>
                <a:spcPts val="20"/>
              </a:spcBef>
            </a:pPr>
            <a:r>
              <a:rPr sz="1050" i="1" dirty="0">
                <a:solidFill>
                  <a:srgbClr val="1A1A22"/>
                </a:solidFill>
                <a:latin typeface="Arial"/>
                <a:cs typeface="Arial"/>
              </a:rPr>
              <a:t>completion,</a:t>
            </a:r>
            <a:r>
              <a:rPr sz="1050" i="1" spc="90" dirty="0">
                <a:solidFill>
                  <a:srgbClr val="1A1A22"/>
                </a:solidFill>
                <a:latin typeface="Arial"/>
                <a:cs typeface="Arial"/>
              </a:rPr>
              <a:t> </a:t>
            </a:r>
            <a:r>
              <a:rPr sz="1050" i="1" dirty="0">
                <a:solidFill>
                  <a:srgbClr val="1A1A22"/>
                </a:solidFill>
                <a:latin typeface="Arial"/>
                <a:cs typeface="Arial"/>
              </a:rPr>
              <a:t>while</a:t>
            </a:r>
            <a:r>
              <a:rPr sz="1050" i="1" spc="80" dirty="0">
                <a:solidFill>
                  <a:srgbClr val="1A1A22"/>
                </a:solidFill>
                <a:latin typeface="Arial"/>
                <a:cs typeface="Arial"/>
              </a:rPr>
              <a:t> </a:t>
            </a:r>
            <a:r>
              <a:rPr sz="1050" i="1" dirty="0">
                <a:solidFill>
                  <a:srgbClr val="1A1A22"/>
                </a:solidFill>
                <a:latin typeface="Arial"/>
                <a:cs typeface="Arial"/>
              </a:rPr>
              <a:t>colleges</a:t>
            </a:r>
            <a:r>
              <a:rPr sz="1050" i="1" spc="105" dirty="0">
                <a:solidFill>
                  <a:srgbClr val="1A1A22"/>
                </a:solidFill>
                <a:latin typeface="Arial"/>
                <a:cs typeface="Arial"/>
              </a:rPr>
              <a:t> </a:t>
            </a:r>
            <a:r>
              <a:rPr sz="1050" i="1" dirty="0">
                <a:solidFill>
                  <a:srgbClr val="1A1A22"/>
                </a:solidFill>
                <a:latin typeface="Arial"/>
                <a:cs typeface="Arial"/>
              </a:rPr>
              <a:t>lag</a:t>
            </a:r>
            <a:r>
              <a:rPr sz="1050" i="1" spc="125" dirty="0">
                <a:solidFill>
                  <a:srgbClr val="1A1A22"/>
                </a:solidFill>
                <a:latin typeface="Arial"/>
                <a:cs typeface="Arial"/>
              </a:rPr>
              <a:t> </a:t>
            </a:r>
            <a:r>
              <a:rPr sz="1050" i="1" dirty="0">
                <a:solidFill>
                  <a:srgbClr val="1A1A22"/>
                </a:solidFill>
                <a:latin typeface="Arial"/>
                <a:cs typeface="Arial"/>
              </a:rPr>
              <a:t>the</a:t>
            </a:r>
            <a:r>
              <a:rPr sz="1050" i="1" spc="55" dirty="0">
                <a:solidFill>
                  <a:srgbClr val="1A1A22"/>
                </a:solidFill>
                <a:latin typeface="Arial"/>
                <a:cs typeface="Arial"/>
              </a:rPr>
              <a:t> </a:t>
            </a:r>
            <a:r>
              <a:rPr sz="1050" i="1" dirty="0">
                <a:solidFill>
                  <a:srgbClr val="1A1A22"/>
                </a:solidFill>
                <a:latin typeface="Arial"/>
                <a:cs typeface="Arial"/>
              </a:rPr>
              <a:t>nation</a:t>
            </a:r>
            <a:r>
              <a:rPr sz="1050" i="1" spc="130" dirty="0">
                <a:solidFill>
                  <a:srgbClr val="1A1A22"/>
                </a:solidFill>
                <a:latin typeface="Arial"/>
                <a:cs typeface="Arial"/>
              </a:rPr>
              <a:t> </a:t>
            </a:r>
            <a:r>
              <a:rPr sz="1050" i="1" dirty="0">
                <a:solidFill>
                  <a:srgbClr val="1A1A22"/>
                </a:solidFill>
                <a:latin typeface="Arial"/>
                <a:cs typeface="Arial"/>
              </a:rPr>
              <a:t>on</a:t>
            </a:r>
            <a:r>
              <a:rPr sz="1050" i="1" spc="65" dirty="0">
                <a:solidFill>
                  <a:srgbClr val="1A1A22"/>
                </a:solidFill>
                <a:latin typeface="Arial"/>
                <a:cs typeface="Arial"/>
              </a:rPr>
              <a:t> </a:t>
            </a:r>
            <a:r>
              <a:rPr sz="1050" i="1" dirty="0">
                <a:solidFill>
                  <a:srgbClr val="1A1A22"/>
                </a:solidFill>
                <a:latin typeface="Arial"/>
                <a:cs typeface="Arial"/>
              </a:rPr>
              <a:t>completion/transfer</a:t>
            </a:r>
            <a:r>
              <a:rPr sz="1050" i="1" spc="55" dirty="0">
                <a:solidFill>
                  <a:srgbClr val="1A1A22"/>
                </a:solidFill>
                <a:latin typeface="Arial"/>
                <a:cs typeface="Arial"/>
              </a:rPr>
              <a:t> </a:t>
            </a:r>
            <a:r>
              <a:rPr sz="1050" i="1" spc="-10" dirty="0">
                <a:solidFill>
                  <a:srgbClr val="1A1A22"/>
                </a:solidFill>
                <a:latin typeface="Arial"/>
                <a:cs typeface="Arial"/>
              </a:rPr>
              <a:t>outcomes</a:t>
            </a:r>
            <a:endParaRPr sz="1050">
              <a:latin typeface="Arial"/>
              <a:cs typeface="Arial"/>
            </a:endParaRPr>
          </a:p>
        </p:txBody>
      </p:sp>
      <p:sp>
        <p:nvSpPr>
          <p:cNvPr id="96" name="object 96"/>
          <p:cNvSpPr/>
          <p:nvPr/>
        </p:nvSpPr>
        <p:spPr>
          <a:xfrm>
            <a:off x="1426463" y="1728698"/>
            <a:ext cx="192405" cy="137160"/>
          </a:xfrm>
          <a:custGeom>
            <a:avLst/>
            <a:gdLst/>
            <a:ahLst/>
            <a:cxnLst/>
            <a:rect l="l" t="t" r="r" b="b"/>
            <a:pathLst>
              <a:path w="192405" h="137160">
                <a:moveTo>
                  <a:pt x="192024" y="0"/>
                </a:moveTo>
                <a:lnTo>
                  <a:pt x="0" y="0"/>
                </a:lnTo>
                <a:lnTo>
                  <a:pt x="0" y="136931"/>
                </a:lnTo>
                <a:lnTo>
                  <a:pt x="192024" y="136931"/>
                </a:lnTo>
                <a:lnTo>
                  <a:pt x="192024" y="0"/>
                </a:lnTo>
                <a:close/>
              </a:path>
            </a:pathLst>
          </a:custGeom>
          <a:solidFill>
            <a:srgbClr val="0062A7"/>
          </a:solidFill>
        </p:spPr>
        <p:txBody>
          <a:bodyPr wrap="square" lIns="0" tIns="0" rIns="0" bIns="0" rtlCol="0"/>
          <a:lstStyle/>
          <a:p>
            <a:endParaRPr/>
          </a:p>
        </p:txBody>
      </p:sp>
      <p:sp>
        <p:nvSpPr>
          <p:cNvPr id="97" name="object 97"/>
          <p:cNvSpPr/>
          <p:nvPr/>
        </p:nvSpPr>
        <p:spPr>
          <a:xfrm>
            <a:off x="2359151" y="1728698"/>
            <a:ext cx="192405" cy="137160"/>
          </a:xfrm>
          <a:custGeom>
            <a:avLst/>
            <a:gdLst/>
            <a:ahLst/>
            <a:cxnLst/>
            <a:rect l="l" t="t" r="r" b="b"/>
            <a:pathLst>
              <a:path w="192405" h="137160">
                <a:moveTo>
                  <a:pt x="192024" y="0"/>
                </a:moveTo>
                <a:lnTo>
                  <a:pt x="0" y="0"/>
                </a:lnTo>
                <a:lnTo>
                  <a:pt x="0" y="136931"/>
                </a:lnTo>
                <a:lnTo>
                  <a:pt x="192024" y="136931"/>
                </a:lnTo>
                <a:lnTo>
                  <a:pt x="192024" y="0"/>
                </a:lnTo>
                <a:close/>
              </a:path>
            </a:pathLst>
          </a:custGeom>
          <a:solidFill>
            <a:srgbClr val="1A9AF8"/>
          </a:solidFill>
        </p:spPr>
        <p:txBody>
          <a:bodyPr wrap="square" lIns="0" tIns="0" rIns="0" bIns="0" rtlCol="0"/>
          <a:lstStyle/>
          <a:p>
            <a:endParaRPr/>
          </a:p>
        </p:txBody>
      </p:sp>
      <p:sp>
        <p:nvSpPr>
          <p:cNvPr id="98" name="object 98"/>
          <p:cNvSpPr/>
          <p:nvPr/>
        </p:nvSpPr>
        <p:spPr>
          <a:xfrm>
            <a:off x="3246120" y="1728698"/>
            <a:ext cx="192405" cy="137160"/>
          </a:xfrm>
          <a:custGeom>
            <a:avLst/>
            <a:gdLst/>
            <a:ahLst/>
            <a:cxnLst/>
            <a:rect l="l" t="t" r="r" b="b"/>
            <a:pathLst>
              <a:path w="192404" h="137160">
                <a:moveTo>
                  <a:pt x="192023" y="0"/>
                </a:moveTo>
                <a:lnTo>
                  <a:pt x="0" y="0"/>
                </a:lnTo>
                <a:lnTo>
                  <a:pt x="0" y="136931"/>
                </a:lnTo>
                <a:lnTo>
                  <a:pt x="192023" y="136931"/>
                </a:lnTo>
                <a:lnTo>
                  <a:pt x="192023" y="0"/>
                </a:lnTo>
                <a:close/>
              </a:path>
            </a:pathLst>
          </a:custGeom>
          <a:solidFill>
            <a:srgbClr val="BBDFFF"/>
          </a:solidFill>
        </p:spPr>
        <p:txBody>
          <a:bodyPr wrap="square" lIns="0" tIns="0" rIns="0" bIns="0" rtlCol="0"/>
          <a:lstStyle/>
          <a:p>
            <a:endParaRPr/>
          </a:p>
        </p:txBody>
      </p:sp>
      <p:sp>
        <p:nvSpPr>
          <p:cNvPr id="99" name="object 99"/>
          <p:cNvSpPr txBox="1"/>
          <p:nvPr/>
        </p:nvSpPr>
        <p:spPr>
          <a:xfrm>
            <a:off x="1571371" y="1683004"/>
            <a:ext cx="2643505" cy="474345"/>
          </a:xfrm>
          <a:prstGeom prst="rect">
            <a:avLst/>
          </a:prstGeom>
        </p:spPr>
        <p:txBody>
          <a:bodyPr vert="horz" wrap="square" lIns="0" tIns="16510" rIns="0" bIns="0" rtlCol="0">
            <a:spAutoFit/>
          </a:bodyPr>
          <a:lstStyle/>
          <a:p>
            <a:pPr marL="101600">
              <a:lnSpc>
                <a:spcPct val="100000"/>
              </a:lnSpc>
              <a:spcBef>
                <a:spcPts val="130"/>
              </a:spcBef>
              <a:tabLst>
                <a:tab pos="1040130" algn="l"/>
                <a:tab pos="1923414" algn="l"/>
              </a:tabLst>
            </a:pPr>
            <a:r>
              <a:rPr sz="1050" spc="-10" dirty="0">
                <a:solidFill>
                  <a:srgbClr val="1A1A22"/>
                </a:solidFill>
                <a:latin typeface="Arial"/>
                <a:cs typeface="Arial"/>
              </a:rPr>
              <a:t>Research</a:t>
            </a:r>
            <a:r>
              <a:rPr sz="1050" dirty="0">
                <a:solidFill>
                  <a:srgbClr val="1A1A22"/>
                </a:solidFill>
                <a:latin typeface="Arial"/>
                <a:cs typeface="Arial"/>
              </a:rPr>
              <a:t>	</a:t>
            </a:r>
            <a:r>
              <a:rPr sz="1050" spc="-10" dirty="0">
                <a:solidFill>
                  <a:srgbClr val="1A1A22"/>
                </a:solidFill>
                <a:latin typeface="Arial"/>
                <a:cs typeface="Arial"/>
              </a:rPr>
              <a:t>Regional</a:t>
            </a:r>
            <a:r>
              <a:rPr sz="1050" dirty="0">
                <a:solidFill>
                  <a:srgbClr val="1A1A22"/>
                </a:solidFill>
                <a:latin typeface="Arial"/>
                <a:cs typeface="Arial"/>
              </a:rPr>
              <a:t>	</a:t>
            </a:r>
            <a:r>
              <a:rPr sz="1050" spc="-10" dirty="0">
                <a:solidFill>
                  <a:srgbClr val="1A1A22"/>
                </a:solidFill>
                <a:latin typeface="Arial"/>
                <a:cs typeface="Arial"/>
              </a:rPr>
              <a:t>Specialized</a:t>
            </a:r>
            <a:endParaRPr sz="1050">
              <a:latin typeface="Arial"/>
              <a:cs typeface="Arial"/>
            </a:endParaRPr>
          </a:p>
          <a:p>
            <a:pPr marL="12700">
              <a:lnSpc>
                <a:spcPct val="100000"/>
              </a:lnSpc>
              <a:spcBef>
                <a:spcPts val="975"/>
              </a:spcBef>
            </a:pPr>
            <a:r>
              <a:rPr sz="1050" spc="-25" dirty="0">
                <a:solidFill>
                  <a:srgbClr val="1A1A22"/>
                </a:solidFill>
                <a:latin typeface="Arial"/>
                <a:cs typeface="Arial"/>
              </a:rPr>
              <a:t>72%</a:t>
            </a:r>
            <a:endParaRPr sz="1050">
              <a:latin typeface="Arial"/>
              <a:cs typeface="Arial"/>
            </a:endParaRPr>
          </a:p>
        </p:txBody>
      </p:sp>
      <p:graphicFrame>
        <p:nvGraphicFramePr>
          <p:cNvPr id="100" name="object 100"/>
          <p:cNvGraphicFramePr>
            <a:graphicFrameLocks noGrp="1"/>
          </p:cNvGraphicFramePr>
          <p:nvPr/>
        </p:nvGraphicFramePr>
        <p:xfrm>
          <a:off x="214503" y="5295834"/>
          <a:ext cx="4422773" cy="142875"/>
        </p:xfrm>
        <a:graphic>
          <a:graphicData uri="http://schemas.openxmlformats.org/drawingml/2006/table">
            <a:tbl>
              <a:tblPr firstRow="1" bandRow="1">
                <a:tableStyleId>{2D5ABB26-0587-4C30-8999-92F81FD0307C}</a:tableStyleId>
              </a:tblPr>
              <a:tblGrid>
                <a:gridCol w="581660">
                  <a:extLst>
                    <a:ext uri="{9D8B030D-6E8A-4147-A177-3AD203B41FA5}">
                      <a16:colId xmlns:a16="http://schemas.microsoft.com/office/drawing/2014/main" val="20000"/>
                    </a:ext>
                  </a:extLst>
                </a:gridCol>
                <a:gridCol w="656590">
                  <a:extLst>
                    <a:ext uri="{9D8B030D-6E8A-4147-A177-3AD203B41FA5}">
                      <a16:colId xmlns:a16="http://schemas.microsoft.com/office/drawing/2014/main" val="20001"/>
                    </a:ext>
                  </a:extLst>
                </a:gridCol>
                <a:gridCol w="554355">
                  <a:extLst>
                    <a:ext uri="{9D8B030D-6E8A-4147-A177-3AD203B41FA5}">
                      <a16:colId xmlns:a16="http://schemas.microsoft.com/office/drawing/2014/main" val="20002"/>
                    </a:ext>
                  </a:extLst>
                </a:gridCol>
                <a:gridCol w="558800">
                  <a:extLst>
                    <a:ext uri="{9D8B030D-6E8A-4147-A177-3AD203B41FA5}">
                      <a16:colId xmlns:a16="http://schemas.microsoft.com/office/drawing/2014/main" val="20003"/>
                    </a:ext>
                  </a:extLst>
                </a:gridCol>
                <a:gridCol w="549909">
                  <a:extLst>
                    <a:ext uri="{9D8B030D-6E8A-4147-A177-3AD203B41FA5}">
                      <a16:colId xmlns:a16="http://schemas.microsoft.com/office/drawing/2014/main" val="20004"/>
                    </a:ext>
                  </a:extLst>
                </a:gridCol>
                <a:gridCol w="535939">
                  <a:extLst>
                    <a:ext uri="{9D8B030D-6E8A-4147-A177-3AD203B41FA5}">
                      <a16:colId xmlns:a16="http://schemas.microsoft.com/office/drawing/2014/main" val="20005"/>
                    </a:ext>
                  </a:extLst>
                </a:gridCol>
                <a:gridCol w="549910">
                  <a:extLst>
                    <a:ext uri="{9D8B030D-6E8A-4147-A177-3AD203B41FA5}">
                      <a16:colId xmlns:a16="http://schemas.microsoft.com/office/drawing/2014/main" val="20006"/>
                    </a:ext>
                  </a:extLst>
                </a:gridCol>
                <a:gridCol w="435610">
                  <a:extLst>
                    <a:ext uri="{9D8B030D-6E8A-4147-A177-3AD203B41FA5}">
                      <a16:colId xmlns:a16="http://schemas.microsoft.com/office/drawing/2014/main" val="20007"/>
                    </a:ext>
                  </a:extLst>
                </a:gridCol>
              </a:tblGrid>
              <a:tr h="142875">
                <a:tc>
                  <a:txBody>
                    <a:bodyPr/>
                    <a:lstStyle/>
                    <a:p>
                      <a:pPr marL="31750">
                        <a:lnSpc>
                          <a:spcPts val="1025"/>
                        </a:lnSpc>
                      </a:pPr>
                      <a:r>
                        <a:rPr sz="1000" b="1" spc="-20" dirty="0">
                          <a:latin typeface="Arial"/>
                          <a:cs typeface="Arial"/>
                        </a:rPr>
                        <a:t>FY20</a:t>
                      </a:r>
                      <a:endParaRPr sz="1000">
                        <a:latin typeface="Arial"/>
                        <a:cs typeface="Arial"/>
                      </a:endParaRPr>
                    </a:p>
                  </a:txBody>
                  <a:tcPr marL="0" marR="0" marT="0" marB="0"/>
                </a:tc>
                <a:tc>
                  <a:txBody>
                    <a:bodyPr/>
                    <a:lstStyle/>
                    <a:p>
                      <a:pPr marL="250190">
                        <a:lnSpc>
                          <a:spcPts val="1025"/>
                        </a:lnSpc>
                      </a:pPr>
                      <a:r>
                        <a:rPr sz="1000" b="1" spc="-25" dirty="0">
                          <a:latin typeface="Arial"/>
                          <a:cs typeface="Arial"/>
                        </a:rPr>
                        <a:t>72%</a:t>
                      </a:r>
                      <a:endParaRPr sz="1000">
                        <a:latin typeface="Arial"/>
                        <a:cs typeface="Arial"/>
                      </a:endParaRPr>
                    </a:p>
                  </a:txBody>
                  <a:tcPr marL="0" marR="0" marT="0" marB="0"/>
                </a:tc>
                <a:tc>
                  <a:txBody>
                    <a:bodyPr/>
                    <a:lstStyle/>
                    <a:p>
                      <a:pPr marL="154940">
                        <a:lnSpc>
                          <a:spcPts val="1025"/>
                        </a:lnSpc>
                      </a:pPr>
                      <a:r>
                        <a:rPr sz="1000" b="1" spc="-25" dirty="0">
                          <a:latin typeface="Arial"/>
                          <a:cs typeface="Arial"/>
                        </a:rPr>
                        <a:t>76%</a:t>
                      </a:r>
                      <a:endParaRPr sz="1000">
                        <a:latin typeface="Arial"/>
                        <a:cs typeface="Arial"/>
                      </a:endParaRPr>
                    </a:p>
                  </a:txBody>
                  <a:tcPr marL="0" marR="0" marT="0" marB="0"/>
                </a:tc>
                <a:tc>
                  <a:txBody>
                    <a:bodyPr/>
                    <a:lstStyle/>
                    <a:p>
                      <a:pPr marL="147955">
                        <a:lnSpc>
                          <a:spcPts val="1025"/>
                        </a:lnSpc>
                      </a:pPr>
                      <a:r>
                        <a:rPr sz="1000" b="1" spc="-25" dirty="0">
                          <a:latin typeface="Arial"/>
                          <a:cs typeface="Arial"/>
                        </a:rPr>
                        <a:t>52%</a:t>
                      </a:r>
                      <a:endParaRPr sz="1000">
                        <a:latin typeface="Arial"/>
                        <a:cs typeface="Arial"/>
                      </a:endParaRPr>
                    </a:p>
                  </a:txBody>
                  <a:tcPr marL="0" marR="0" marT="0" marB="0"/>
                </a:tc>
                <a:tc>
                  <a:txBody>
                    <a:bodyPr/>
                    <a:lstStyle/>
                    <a:p>
                      <a:pPr marL="159385">
                        <a:lnSpc>
                          <a:spcPts val="1025"/>
                        </a:lnSpc>
                      </a:pPr>
                      <a:r>
                        <a:rPr sz="1000" b="1" spc="-25" dirty="0">
                          <a:latin typeface="Arial"/>
                          <a:cs typeface="Arial"/>
                        </a:rPr>
                        <a:t>52%</a:t>
                      </a:r>
                      <a:endParaRPr sz="1000">
                        <a:latin typeface="Arial"/>
                        <a:cs typeface="Arial"/>
                      </a:endParaRPr>
                    </a:p>
                  </a:txBody>
                  <a:tcPr marL="0" marR="0" marT="0" marB="0"/>
                </a:tc>
                <a:tc>
                  <a:txBody>
                    <a:bodyPr/>
                    <a:lstStyle/>
                    <a:p>
                      <a:pPr marL="139065">
                        <a:lnSpc>
                          <a:spcPts val="1025"/>
                        </a:lnSpc>
                      </a:pPr>
                      <a:r>
                        <a:rPr sz="1000" b="1" spc="-25" dirty="0">
                          <a:latin typeface="Arial"/>
                          <a:cs typeface="Arial"/>
                        </a:rPr>
                        <a:t>39%</a:t>
                      </a:r>
                      <a:endParaRPr sz="1000">
                        <a:latin typeface="Arial"/>
                        <a:cs typeface="Arial"/>
                      </a:endParaRPr>
                    </a:p>
                  </a:txBody>
                  <a:tcPr marL="0" marR="0" marT="0" marB="0"/>
                </a:tc>
                <a:tc>
                  <a:txBody>
                    <a:bodyPr/>
                    <a:lstStyle/>
                    <a:p>
                      <a:pPr marL="146050">
                        <a:lnSpc>
                          <a:spcPts val="1025"/>
                        </a:lnSpc>
                      </a:pPr>
                      <a:r>
                        <a:rPr sz="1000" b="1" spc="-25" dirty="0">
                          <a:latin typeface="Arial"/>
                          <a:cs typeface="Arial"/>
                        </a:rPr>
                        <a:t>53%</a:t>
                      </a:r>
                      <a:endParaRPr sz="1000">
                        <a:latin typeface="Arial"/>
                        <a:cs typeface="Arial"/>
                      </a:endParaRPr>
                    </a:p>
                  </a:txBody>
                  <a:tcPr marL="0" marR="0" marT="0" marB="0"/>
                </a:tc>
                <a:tc>
                  <a:txBody>
                    <a:bodyPr/>
                    <a:lstStyle/>
                    <a:p>
                      <a:pPr marL="153035">
                        <a:lnSpc>
                          <a:spcPts val="1025"/>
                        </a:lnSpc>
                      </a:pPr>
                      <a:r>
                        <a:rPr sz="1000" b="1" spc="-25" dirty="0">
                          <a:latin typeface="Arial"/>
                          <a:cs typeface="Arial"/>
                        </a:rPr>
                        <a:t>56%</a:t>
                      </a:r>
                      <a:endParaRPr sz="1000">
                        <a:latin typeface="Arial"/>
                        <a:cs typeface="Arial"/>
                      </a:endParaRPr>
                    </a:p>
                  </a:txBody>
                  <a:tcPr marL="0" marR="0" marT="0" marB="0"/>
                </a:tc>
                <a:extLst>
                  <a:ext uri="{0D108BD9-81ED-4DB2-BD59-A6C34878D82A}">
                    <a16:rowId xmlns:a16="http://schemas.microsoft.com/office/drawing/2014/main" val="10000"/>
                  </a:ext>
                </a:extLst>
              </a:tr>
            </a:tbl>
          </a:graphicData>
        </a:graphic>
      </p:graphicFrame>
      <p:grpSp>
        <p:nvGrpSpPr>
          <p:cNvPr id="101" name="object 101"/>
          <p:cNvGrpSpPr/>
          <p:nvPr/>
        </p:nvGrpSpPr>
        <p:grpSpPr>
          <a:xfrm>
            <a:off x="5484621" y="5803671"/>
            <a:ext cx="426084" cy="264795"/>
            <a:chOff x="5484621" y="5803671"/>
            <a:chExt cx="426084" cy="264795"/>
          </a:xfrm>
        </p:grpSpPr>
        <p:sp>
          <p:nvSpPr>
            <p:cNvPr id="102" name="object 102"/>
            <p:cNvSpPr/>
            <p:nvPr/>
          </p:nvSpPr>
          <p:spPr>
            <a:xfrm>
              <a:off x="5486399" y="5807887"/>
              <a:ext cx="411480" cy="247015"/>
            </a:xfrm>
            <a:custGeom>
              <a:avLst/>
              <a:gdLst/>
              <a:ahLst/>
              <a:cxnLst/>
              <a:rect l="l" t="t" r="r" b="b"/>
              <a:pathLst>
                <a:path w="411479" h="247014">
                  <a:moveTo>
                    <a:pt x="411365" y="0"/>
                  </a:moveTo>
                  <a:lnTo>
                    <a:pt x="0" y="0"/>
                  </a:lnTo>
                  <a:lnTo>
                    <a:pt x="0" y="246634"/>
                  </a:lnTo>
                  <a:lnTo>
                    <a:pt x="411365" y="246634"/>
                  </a:lnTo>
                  <a:lnTo>
                    <a:pt x="411365" y="0"/>
                  </a:lnTo>
                  <a:close/>
                </a:path>
              </a:pathLst>
            </a:custGeom>
            <a:solidFill>
              <a:srgbClr val="FFFFFF"/>
            </a:solidFill>
          </p:spPr>
          <p:txBody>
            <a:bodyPr wrap="square" lIns="0" tIns="0" rIns="0" bIns="0" rtlCol="0"/>
            <a:lstStyle/>
            <a:p>
              <a:endParaRPr/>
            </a:p>
          </p:txBody>
        </p:sp>
        <p:sp>
          <p:nvSpPr>
            <p:cNvPr id="103" name="object 103"/>
            <p:cNvSpPr/>
            <p:nvPr/>
          </p:nvSpPr>
          <p:spPr>
            <a:xfrm>
              <a:off x="5490971" y="5812459"/>
              <a:ext cx="0" cy="255904"/>
            </a:xfrm>
            <a:custGeom>
              <a:avLst/>
              <a:gdLst/>
              <a:ahLst/>
              <a:cxnLst/>
              <a:rect l="l" t="t" r="r" b="b"/>
              <a:pathLst>
                <a:path h="255904">
                  <a:moveTo>
                    <a:pt x="0" y="0"/>
                  </a:moveTo>
                  <a:lnTo>
                    <a:pt x="0" y="255790"/>
                  </a:lnTo>
                </a:path>
              </a:pathLst>
            </a:custGeom>
            <a:ln w="12700">
              <a:solidFill>
                <a:srgbClr val="FFFFFF"/>
              </a:solidFill>
            </a:ln>
          </p:spPr>
          <p:txBody>
            <a:bodyPr wrap="square" lIns="0" tIns="0" rIns="0" bIns="0" rtlCol="0"/>
            <a:lstStyle/>
            <a:p>
              <a:endParaRPr/>
            </a:p>
          </p:txBody>
        </p:sp>
        <p:sp>
          <p:nvSpPr>
            <p:cNvPr id="104" name="object 104"/>
            <p:cNvSpPr/>
            <p:nvPr/>
          </p:nvSpPr>
          <p:spPr>
            <a:xfrm>
              <a:off x="5547867" y="5803671"/>
              <a:ext cx="362585" cy="245745"/>
            </a:xfrm>
            <a:custGeom>
              <a:avLst/>
              <a:gdLst/>
              <a:ahLst/>
              <a:cxnLst/>
              <a:rect l="l" t="t" r="r" b="b"/>
              <a:pathLst>
                <a:path w="362585" h="245745">
                  <a:moveTo>
                    <a:pt x="362496" y="0"/>
                  </a:moveTo>
                  <a:lnTo>
                    <a:pt x="0" y="0"/>
                  </a:lnTo>
                  <a:lnTo>
                    <a:pt x="0" y="245745"/>
                  </a:lnTo>
                  <a:lnTo>
                    <a:pt x="362496" y="245745"/>
                  </a:lnTo>
                  <a:lnTo>
                    <a:pt x="362496" y="0"/>
                  </a:lnTo>
                  <a:close/>
                </a:path>
              </a:pathLst>
            </a:custGeom>
            <a:solidFill>
              <a:srgbClr val="FFFFFF"/>
            </a:solidFill>
          </p:spPr>
          <p:txBody>
            <a:bodyPr wrap="square" lIns="0" tIns="0" rIns="0" bIns="0" rtlCol="0"/>
            <a:lstStyle/>
            <a:p>
              <a:endParaRPr/>
            </a:p>
          </p:txBody>
        </p:sp>
      </p:grpSp>
      <p:graphicFrame>
        <p:nvGraphicFramePr>
          <p:cNvPr id="105" name="object 105"/>
          <p:cNvGraphicFramePr>
            <a:graphicFrameLocks noGrp="1"/>
          </p:cNvGraphicFramePr>
          <p:nvPr/>
        </p:nvGraphicFramePr>
        <p:xfrm>
          <a:off x="5490971" y="5796718"/>
          <a:ext cx="5674355" cy="245745"/>
        </p:xfrm>
        <a:graphic>
          <a:graphicData uri="http://schemas.openxmlformats.org/drawingml/2006/table">
            <a:tbl>
              <a:tblPr firstRow="1" bandRow="1">
                <a:tableStyleId>{2D5ABB26-0587-4C30-8999-92F81FD0307C}</a:tableStyleId>
              </a:tblPr>
              <a:tblGrid>
                <a:gridCol w="421640">
                  <a:extLst>
                    <a:ext uri="{9D8B030D-6E8A-4147-A177-3AD203B41FA5}">
                      <a16:colId xmlns:a16="http://schemas.microsoft.com/office/drawing/2014/main" val="20000"/>
                    </a:ext>
                  </a:extLst>
                </a:gridCol>
                <a:gridCol w="297815">
                  <a:extLst>
                    <a:ext uri="{9D8B030D-6E8A-4147-A177-3AD203B41FA5}">
                      <a16:colId xmlns:a16="http://schemas.microsoft.com/office/drawing/2014/main" val="20001"/>
                    </a:ext>
                  </a:extLst>
                </a:gridCol>
                <a:gridCol w="306705">
                  <a:extLst>
                    <a:ext uri="{9D8B030D-6E8A-4147-A177-3AD203B41FA5}">
                      <a16:colId xmlns:a16="http://schemas.microsoft.com/office/drawing/2014/main" val="20002"/>
                    </a:ext>
                  </a:extLst>
                </a:gridCol>
                <a:gridCol w="307340">
                  <a:extLst>
                    <a:ext uri="{9D8B030D-6E8A-4147-A177-3AD203B41FA5}">
                      <a16:colId xmlns:a16="http://schemas.microsoft.com/office/drawing/2014/main" val="20003"/>
                    </a:ext>
                  </a:extLst>
                </a:gridCol>
                <a:gridCol w="300354">
                  <a:extLst>
                    <a:ext uri="{9D8B030D-6E8A-4147-A177-3AD203B41FA5}">
                      <a16:colId xmlns:a16="http://schemas.microsoft.com/office/drawing/2014/main" val="20004"/>
                    </a:ext>
                  </a:extLst>
                </a:gridCol>
                <a:gridCol w="290830">
                  <a:extLst>
                    <a:ext uri="{9D8B030D-6E8A-4147-A177-3AD203B41FA5}">
                      <a16:colId xmlns:a16="http://schemas.microsoft.com/office/drawing/2014/main" val="20005"/>
                    </a:ext>
                  </a:extLst>
                </a:gridCol>
                <a:gridCol w="302260">
                  <a:extLst>
                    <a:ext uri="{9D8B030D-6E8A-4147-A177-3AD203B41FA5}">
                      <a16:colId xmlns:a16="http://schemas.microsoft.com/office/drawing/2014/main" val="20006"/>
                    </a:ext>
                  </a:extLst>
                </a:gridCol>
                <a:gridCol w="325119">
                  <a:extLst>
                    <a:ext uri="{9D8B030D-6E8A-4147-A177-3AD203B41FA5}">
                      <a16:colId xmlns:a16="http://schemas.microsoft.com/office/drawing/2014/main" val="20007"/>
                    </a:ext>
                  </a:extLst>
                </a:gridCol>
                <a:gridCol w="327025">
                  <a:extLst>
                    <a:ext uri="{9D8B030D-6E8A-4147-A177-3AD203B41FA5}">
                      <a16:colId xmlns:a16="http://schemas.microsoft.com/office/drawing/2014/main" val="20008"/>
                    </a:ext>
                  </a:extLst>
                </a:gridCol>
                <a:gridCol w="325119">
                  <a:extLst>
                    <a:ext uri="{9D8B030D-6E8A-4147-A177-3AD203B41FA5}">
                      <a16:colId xmlns:a16="http://schemas.microsoft.com/office/drawing/2014/main" val="20009"/>
                    </a:ext>
                  </a:extLst>
                </a:gridCol>
                <a:gridCol w="313054">
                  <a:extLst>
                    <a:ext uri="{9D8B030D-6E8A-4147-A177-3AD203B41FA5}">
                      <a16:colId xmlns:a16="http://schemas.microsoft.com/office/drawing/2014/main" val="20010"/>
                    </a:ext>
                  </a:extLst>
                </a:gridCol>
                <a:gridCol w="314325">
                  <a:extLst>
                    <a:ext uri="{9D8B030D-6E8A-4147-A177-3AD203B41FA5}">
                      <a16:colId xmlns:a16="http://schemas.microsoft.com/office/drawing/2014/main" val="20011"/>
                    </a:ext>
                  </a:extLst>
                </a:gridCol>
                <a:gridCol w="323214">
                  <a:extLst>
                    <a:ext uri="{9D8B030D-6E8A-4147-A177-3AD203B41FA5}">
                      <a16:colId xmlns:a16="http://schemas.microsoft.com/office/drawing/2014/main" val="20012"/>
                    </a:ext>
                  </a:extLst>
                </a:gridCol>
                <a:gridCol w="311150">
                  <a:extLst>
                    <a:ext uri="{9D8B030D-6E8A-4147-A177-3AD203B41FA5}">
                      <a16:colId xmlns:a16="http://schemas.microsoft.com/office/drawing/2014/main" val="20013"/>
                    </a:ext>
                  </a:extLst>
                </a:gridCol>
                <a:gridCol w="314325">
                  <a:extLst>
                    <a:ext uri="{9D8B030D-6E8A-4147-A177-3AD203B41FA5}">
                      <a16:colId xmlns:a16="http://schemas.microsoft.com/office/drawing/2014/main" val="20014"/>
                    </a:ext>
                  </a:extLst>
                </a:gridCol>
                <a:gridCol w="301625">
                  <a:extLst>
                    <a:ext uri="{9D8B030D-6E8A-4147-A177-3AD203B41FA5}">
                      <a16:colId xmlns:a16="http://schemas.microsoft.com/office/drawing/2014/main" val="20015"/>
                    </a:ext>
                  </a:extLst>
                </a:gridCol>
                <a:gridCol w="280670">
                  <a:extLst>
                    <a:ext uri="{9D8B030D-6E8A-4147-A177-3AD203B41FA5}">
                      <a16:colId xmlns:a16="http://schemas.microsoft.com/office/drawing/2014/main" val="20016"/>
                    </a:ext>
                  </a:extLst>
                </a:gridCol>
                <a:gridCol w="311785">
                  <a:extLst>
                    <a:ext uri="{9D8B030D-6E8A-4147-A177-3AD203B41FA5}">
                      <a16:colId xmlns:a16="http://schemas.microsoft.com/office/drawing/2014/main" val="20017"/>
                    </a:ext>
                  </a:extLst>
                </a:gridCol>
              </a:tblGrid>
              <a:tr h="245745">
                <a:tc>
                  <a:txBody>
                    <a:bodyPr/>
                    <a:lstStyle/>
                    <a:p>
                      <a:pPr marL="92710">
                        <a:lnSpc>
                          <a:spcPct val="100000"/>
                        </a:lnSpc>
                        <a:spcBef>
                          <a:spcPts val="385"/>
                        </a:spcBef>
                      </a:pPr>
                      <a:r>
                        <a:rPr sz="1000" b="1" spc="-20" dirty="0">
                          <a:latin typeface="Arial"/>
                          <a:cs typeface="Arial"/>
                        </a:rPr>
                        <a:t>FY20</a:t>
                      </a:r>
                      <a:endParaRPr sz="1000">
                        <a:latin typeface="Arial"/>
                        <a:cs typeface="Arial"/>
                      </a:endParaRPr>
                    </a:p>
                  </a:txBody>
                  <a:tcPr marL="0" marR="0" marT="48895" marB="0">
                    <a:lnT w="28575">
                      <a:solidFill>
                        <a:srgbClr val="FFFFFF"/>
                      </a:solidFill>
                      <a:prstDash val="solid"/>
                    </a:lnT>
                    <a:lnB w="28575">
                      <a:solidFill>
                        <a:srgbClr val="FFFFFF"/>
                      </a:solidFill>
                      <a:prstDash val="solid"/>
                    </a:lnB>
                    <a:solidFill>
                      <a:srgbClr val="FFFFFF"/>
                    </a:solidFill>
                  </a:tcPr>
                </a:tc>
                <a:tc>
                  <a:txBody>
                    <a:bodyPr/>
                    <a:lstStyle/>
                    <a:p>
                      <a:pPr marL="29209">
                        <a:lnSpc>
                          <a:spcPct val="100000"/>
                        </a:lnSpc>
                        <a:spcBef>
                          <a:spcPts val="445"/>
                        </a:spcBef>
                      </a:pPr>
                      <a:r>
                        <a:rPr sz="900" b="1" spc="-25" dirty="0">
                          <a:latin typeface="Arial"/>
                          <a:cs typeface="Arial"/>
                        </a:rPr>
                        <a:t>56%</a:t>
                      </a:r>
                      <a:endParaRPr sz="900">
                        <a:latin typeface="Arial"/>
                        <a:cs typeface="Arial"/>
                      </a:endParaRPr>
                    </a:p>
                  </a:txBody>
                  <a:tcPr marL="0" marR="0" marT="56515" marB="0">
                    <a:lnT w="28575">
                      <a:solidFill>
                        <a:srgbClr val="FFFFFF"/>
                      </a:solidFill>
                      <a:prstDash val="solid"/>
                    </a:lnT>
                    <a:lnB w="28575">
                      <a:solidFill>
                        <a:srgbClr val="FFFFFF"/>
                      </a:solidFill>
                      <a:prstDash val="solid"/>
                    </a:lnB>
                  </a:tcPr>
                </a:tc>
                <a:tc>
                  <a:txBody>
                    <a:bodyPr/>
                    <a:lstStyle/>
                    <a:p>
                      <a:pPr marL="35560">
                        <a:lnSpc>
                          <a:spcPct val="100000"/>
                        </a:lnSpc>
                        <a:spcBef>
                          <a:spcPts val="445"/>
                        </a:spcBef>
                      </a:pPr>
                      <a:r>
                        <a:rPr sz="900" b="1" spc="-25" dirty="0">
                          <a:latin typeface="Arial"/>
                          <a:cs typeface="Arial"/>
                        </a:rPr>
                        <a:t>57%</a:t>
                      </a:r>
                      <a:endParaRPr sz="900">
                        <a:latin typeface="Arial"/>
                        <a:cs typeface="Arial"/>
                      </a:endParaRPr>
                    </a:p>
                  </a:txBody>
                  <a:tcPr marL="0" marR="0" marT="56515" marB="0">
                    <a:lnT w="28575">
                      <a:solidFill>
                        <a:srgbClr val="FFFFFF"/>
                      </a:solidFill>
                      <a:prstDash val="solid"/>
                    </a:lnT>
                    <a:lnB w="28575">
                      <a:solidFill>
                        <a:srgbClr val="FFFFFF"/>
                      </a:solidFill>
                      <a:prstDash val="solid"/>
                    </a:lnB>
                  </a:tcPr>
                </a:tc>
                <a:tc>
                  <a:txBody>
                    <a:bodyPr/>
                    <a:lstStyle/>
                    <a:p>
                      <a:pPr marL="38735">
                        <a:lnSpc>
                          <a:spcPct val="100000"/>
                        </a:lnSpc>
                        <a:spcBef>
                          <a:spcPts val="445"/>
                        </a:spcBef>
                      </a:pPr>
                      <a:r>
                        <a:rPr sz="900" b="1" spc="-25" dirty="0">
                          <a:latin typeface="Arial"/>
                          <a:cs typeface="Arial"/>
                        </a:rPr>
                        <a:t>50%</a:t>
                      </a:r>
                      <a:endParaRPr sz="900">
                        <a:latin typeface="Arial"/>
                        <a:cs typeface="Arial"/>
                      </a:endParaRPr>
                    </a:p>
                  </a:txBody>
                  <a:tcPr marL="0" marR="0" marT="56515" marB="0">
                    <a:lnT w="28575">
                      <a:solidFill>
                        <a:srgbClr val="FFFFFF"/>
                      </a:solidFill>
                      <a:prstDash val="solid"/>
                    </a:lnT>
                    <a:lnB w="28575">
                      <a:solidFill>
                        <a:srgbClr val="FFFFFF"/>
                      </a:solidFill>
                      <a:prstDash val="solid"/>
                    </a:lnB>
                  </a:tcPr>
                </a:tc>
                <a:tc>
                  <a:txBody>
                    <a:bodyPr/>
                    <a:lstStyle/>
                    <a:p>
                      <a:pPr marL="36195">
                        <a:lnSpc>
                          <a:spcPct val="100000"/>
                        </a:lnSpc>
                        <a:spcBef>
                          <a:spcPts val="445"/>
                        </a:spcBef>
                      </a:pPr>
                      <a:r>
                        <a:rPr sz="900" b="1" spc="-25" dirty="0">
                          <a:latin typeface="Arial"/>
                          <a:cs typeface="Arial"/>
                        </a:rPr>
                        <a:t>47%</a:t>
                      </a:r>
                      <a:endParaRPr sz="900">
                        <a:latin typeface="Arial"/>
                        <a:cs typeface="Arial"/>
                      </a:endParaRPr>
                    </a:p>
                  </a:txBody>
                  <a:tcPr marL="0" marR="0" marT="56515" marB="0">
                    <a:lnT w="28575">
                      <a:solidFill>
                        <a:srgbClr val="FFFFFF"/>
                      </a:solidFill>
                      <a:prstDash val="solid"/>
                    </a:lnT>
                    <a:lnB w="28575">
                      <a:solidFill>
                        <a:srgbClr val="FFFFFF"/>
                      </a:solidFill>
                      <a:prstDash val="solid"/>
                    </a:lnB>
                  </a:tcPr>
                </a:tc>
                <a:tc>
                  <a:txBody>
                    <a:bodyPr/>
                    <a:lstStyle/>
                    <a:p>
                      <a:pPr marL="31750">
                        <a:lnSpc>
                          <a:spcPct val="100000"/>
                        </a:lnSpc>
                        <a:spcBef>
                          <a:spcPts val="445"/>
                        </a:spcBef>
                      </a:pPr>
                      <a:r>
                        <a:rPr sz="900" b="1" spc="-25" dirty="0">
                          <a:latin typeface="Arial"/>
                          <a:cs typeface="Arial"/>
                        </a:rPr>
                        <a:t>44%</a:t>
                      </a:r>
                      <a:endParaRPr sz="900">
                        <a:latin typeface="Arial"/>
                        <a:cs typeface="Arial"/>
                      </a:endParaRPr>
                    </a:p>
                  </a:txBody>
                  <a:tcPr marL="0" marR="0" marT="56515" marB="0">
                    <a:lnT w="28575">
                      <a:solidFill>
                        <a:srgbClr val="FFFFFF"/>
                      </a:solidFill>
                      <a:prstDash val="solid"/>
                    </a:lnT>
                    <a:lnB w="28575">
                      <a:solidFill>
                        <a:srgbClr val="FFFFFF"/>
                      </a:solidFill>
                      <a:prstDash val="solid"/>
                    </a:lnB>
                  </a:tcPr>
                </a:tc>
                <a:tc>
                  <a:txBody>
                    <a:bodyPr/>
                    <a:lstStyle/>
                    <a:p>
                      <a:pPr marL="26670">
                        <a:lnSpc>
                          <a:spcPct val="100000"/>
                        </a:lnSpc>
                        <a:spcBef>
                          <a:spcPts val="445"/>
                        </a:spcBef>
                      </a:pPr>
                      <a:r>
                        <a:rPr sz="900" b="1" spc="-25" dirty="0">
                          <a:latin typeface="Arial"/>
                          <a:cs typeface="Arial"/>
                        </a:rPr>
                        <a:t>50%</a:t>
                      </a:r>
                      <a:endParaRPr sz="900">
                        <a:latin typeface="Arial"/>
                        <a:cs typeface="Arial"/>
                      </a:endParaRPr>
                    </a:p>
                  </a:txBody>
                  <a:tcPr marL="0" marR="0" marT="56515" marB="0">
                    <a:lnT w="28575">
                      <a:solidFill>
                        <a:srgbClr val="FFFFFF"/>
                      </a:solidFill>
                      <a:prstDash val="solid"/>
                    </a:lnT>
                    <a:lnB w="28575">
                      <a:solidFill>
                        <a:srgbClr val="FFFFFF"/>
                      </a:solidFill>
                      <a:prstDash val="solid"/>
                    </a:lnB>
                  </a:tcPr>
                </a:tc>
                <a:tc>
                  <a:txBody>
                    <a:bodyPr/>
                    <a:lstStyle/>
                    <a:p>
                      <a:pPr marL="43180">
                        <a:lnSpc>
                          <a:spcPct val="100000"/>
                        </a:lnSpc>
                        <a:spcBef>
                          <a:spcPts val="445"/>
                        </a:spcBef>
                      </a:pPr>
                      <a:r>
                        <a:rPr sz="900" b="1" spc="-25" dirty="0">
                          <a:latin typeface="Arial"/>
                          <a:cs typeface="Arial"/>
                        </a:rPr>
                        <a:t>57%</a:t>
                      </a:r>
                      <a:endParaRPr sz="900">
                        <a:latin typeface="Arial"/>
                        <a:cs typeface="Arial"/>
                      </a:endParaRPr>
                    </a:p>
                  </a:txBody>
                  <a:tcPr marL="0" marR="0" marT="56515" marB="0">
                    <a:lnT w="28575">
                      <a:solidFill>
                        <a:srgbClr val="FFFFFF"/>
                      </a:solidFill>
                      <a:prstDash val="solid"/>
                    </a:lnT>
                    <a:lnB w="28575">
                      <a:solidFill>
                        <a:srgbClr val="FFFFFF"/>
                      </a:solidFill>
                      <a:prstDash val="solid"/>
                    </a:lnB>
                  </a:tcPr>
                </a:tc>
                <a:tc>
                  <a:txBody>
                    <a:bodyPr/>
                    <a:lstStyle/>
                    <a:p>
                      <a:pPr marL="49530">
                        <a:lnSpc>
                          <a:spcPct val="100000"/>
                        </a:lnSpc>
                        <a:spcBef>
                          <a:spcPts val="445"/>
                        </a:spcBef>
                      </a:pPr>
                      <a:r>
                        <a:rPr sz="900" b="1" spc="-25" dirty="0">
                          <a:latin typeface="Arial"/>
                          <a:cs typeface="Arial"/>
                        </a:rPr>
                        <a:t>50%</a:t>
                      </a:r>
                      <a:endParaRPr sz="900">
                        <a:latin typeface="Arial"/>
                        <a:cs typeface="Arial"/>
                      </a:endParaRPr>
                    </a:p>
                  </a:txBody>
                  <a:tcPr marL="0" marR="0" marT="56515" marB="0">
                    <a:lnT w="28575">
                      <a:solidFill>
                        <a:srgbClr val="FFFFFF"/>
                      </a:solidFill>
                      <a:prstDash val="solid"/>
                    </a:lnT>
                    <a:lnB w="28575">
                      <a:solidFill>
                        <a:srgbClr val="FFFFFF"/>
                      </a:solidFill>
                      <a:prstDash val="solid"/>
                    </a:lnB>
                  </a:tcPr>
                </a:tc>
                <a:tc>
                  <a:txBody>
                    <a:bodyPr/>
                    <a:lstStyle/>
                    <a:p>
                      <a:pPr marL="44450">
                        <a:lnSpc>
                          <a:spcPct val="100000"/>
                        </a:lnSpc>
                        <a:spcBef>
                          <a:spcPts val="445"/>
                        </a:spcBef>
                      </a:pPr>
                      <a:r>
                        <a:rPr sz="900" b="1" spc="-25" dirty="0">
                          <a:latin typeface="Arial"/>
                          <a:cs typeface="Arial"/>
                        </a:rPr>
                        <a:t>61%</a:t>
                      </a:r>
                      <a:endParaRPr sz="900">
                        <a:latin typeface="Arial"/>
                        <a:cs typeface="Arial"/>
                      </a:endParaRPr>
                    </a:p>
                  </a:txBody>
                  <a:tcPr marL="0" marR="0" marT="56515" marB="0">
                    <a:lnT w="28575">
                      <a:solidFill>
                        <a:srgbClr val="FFFFFF"/>
                      </a:solidFill>
                      <a:prstDash val="solid"/>
                    </a:lnT>
                    <a:lnB w="28575">
                      <a:solidFill>
                        <a:srgbClr val="FFFFFF"/>
                      </a:solidFill>
                      <a:prstDash val="solid"/>
                    </a:lnB>
                  </a:tcPr>
                </a:tc>
                <a:tc>
                  <a:txBody>
                    <a:bodyPr/>
                    <a:lstStyle/>
                    <a:p>
                      <a:pPr marL="46990">
                        <a:lnSpc>
                          <a:spcPct val="100000"/>
                        </a:lnSpc>
                        <a:spcBef>
                          <a:spcPts val="445"/>
                        </a:spcBef>
                      </a:pPr>
                      <a:r>
                        <a:rPr sz="900" b="1" spc="-25" dirty="0">
                          <a:latin typeface="Arial"/>
                          <a:cs typeface="Arial"/>
                        </a:rPr>
                        <a:t>43%</a:t>
                      </a:r>
                      <a:endParaRPr sz="900">
                        <a:latin typeface="Arial"/>
                        <a:cs typeface="Arial"/>
                      </a:endParaRPr>
                    </a:p>
                  </a:txBody>
                  <a:tcPr marL="0" marR="0" marT="56515" marB="0">
                    <a:lnT w="28575">
                      <a:solidFill>
                        <a:srgbClr val="FFFFFF"/>
                      </a:solidFill>
                      <a:prstDash val="solid"/>
                    </a:lnT>
                    <a:lnB w="28575">
                      <a:solidFill>
                        <a:srgbClr val="FFFFFF"/>
                      </a:solidFill>
                      <a:prstDash val="solid"/>
                    </a:lnB>
                  </a:tcPr>
                </a:tc>
                <a:tc>
                  <a:txBody>
                    <a:bodyPr/>
                    <a:lstStyle/>
                    <a:p>
                      <a:pPr marL="33655">
                        <a:lnSpc>
                          <a:spcPct val="100000"/>
                        </a:lnSpc>
                        <a:spcBef>
                          <a:spcPts val="445"/>
                        </a:spcBef>
                      </a:pPr>
                      <a:r>
                        <a:rPr sz="900" b="1" spc="-25" dirty="0">
                          <a:latin typeface="Arial"/>
                          <a:cs typeface="Arial"/>
                        </a:rPr>
                        <a:t>58%</a:t>
                      </a:r>
                      <a:endParaRPr sz="900">
                        <a:latin typeface="Arial"/>
                        <a:cs typeface="Arial"/>
                      </a:endParaRPr>
                    </a:p>
                  </a:txBody>
                  <a:tcPr marL="0" marR="0" marT="56515" marB="0">
                    <a:lnT w="28575">
                      <a:solidFill>
                        <a:srgbClr val="FFFFFF"/>
                      </a:solidFill>
                      <a:prstDash val="solid"/>
                    </a:lnT>
                    <a:lnB w="28575">
                      <a:solidFill>
                        <a:srgbClr val="FFFFFF"/>
                      </a:solidFill>
                      <a:prstDash val="solid"/>
                    </a:lnB>
                  </a:tcPr>
                </a:tc>
                <a:tc>
                  <a:txBody>
                    <a:bodyPr/>
                    <a:lstStyle/>
                    <a:p>
                      <a:pPr marL="47625">
                        <a:lnSpc>
                          <a:spcPct val="100000"/>
                        </a:lnSpc>
                        <a:spcBef>
                          <a:spcPts val="445"/>
                        </a:spcBef>
                      </a:pPr>
                      <a:r>
                        <a:rPr sz="900" b="1" spc="-25" dirty="0">
                          <a:latin typeface="Arial"/>
                          <a:cs typeface="Arial"/>
                        </a:rPr>
                        <a:t>52%</a:t>
                      </a:r>
                      <a:endParaRPr sz="900">
                        <a:latin typeface="Arial"/>
                        <a:cs typeface="Arial"/>
                      </a:endParaRPr>
                    </a:p>
                  </a:txBody>
                  <a:tcPr marL="0" marR="0" marT="56515" marB="0">
                    <a:lnT w="28575">
                      <a:solidFill>
                        <a:srgbClr val="FFFFFF"/>
                      </a:solidFill>
                      <a:prstDash val="solid"/>
                    </a:lnT>
                    <a:lnB w="28575">
                      <a:solidFill>
                        <a:srgbClr val="FFFFFF"/>
                      </a:solidFill>
                      <a:prstDash val="solid"/>
                    </a:lnB>
                  </a:tcPr>
                </a:tc>
                <a:tc>
                  <a:txBody>
                    <a:bodyPr/>
                    <a:lstStyle/>
                    <a:p>
                      <a:pPr marL="42545">
                        <a:lnSpc>
                          <a:spcPct val="100000"/>
                        </a:lnSpc>
                        <a:spcBef>
                          <a:spcPts val="445"/>
                        </a:spcBef>
                      </a:pPr>
                      <a:r>
                        <a:rPr sz="900" b="1" spc="-25" dirty="0">
                          <a:latin typeface="Arial"/>
                          <a:cs typeface="Arial"/>
                        </a:rPr>
                        <a:t>48%</a:t>
                      </a:r>
                      <a:endParaRPr sz="900">
                        <a:latin typeface="Arial"/>
                        <a:cs typeface="Arial"/>
                      </a:endParaRPr>
                    </a:p>
                  </a:txBody>
                  <a:tcPr marL="0" marR="0" marT="56515" marB="0">
                    <a:lnT w="28575">
                      <a:solidFill>
                        <a:srgbClr val="FFFFFF"/>
                      </a:solidFill>
                      <a:prstDash val="solid"/>
                    </a:lnT>
                    <a:lnB w="28575">
                      <a:solidFill>
                        <a:srgbClr val="FFFFFF"/>
                      </a:solidFill>
                      <a:prstDash val="solid"/>
                    </a:lnB>
                  </a:tcPr>
                </a:tc>
                <a:tc>
                  <a:txBody>
                    <a:bodyPr/>
                    <a:lstStyle/>
                    <a:p>
                      <a:pPr marL="36195">
                        <a:lnSpc>
                          <a:spcPct val="100000"/>
                        </a:lnSpc>
                        <a:spcBef>
                          <a:spcPts val="445"/>
                        </a:spcBef>
                      </a:pPr>
                      <a:r>
                        <a:rPr sz="900" b="1" spc="-25" dirty="0">
                          <a:latin typeface="Arial"/>
                          <a:cs typeface="Arial"/>
                        </a:rPr>
                        <a:t>64%</a:t>
                      </a:r>
                      <a:endParaRPr sz="900">
                        <a:latin typeface="Arial"/>
                        <a:cs typeface="Arial"/>
                      </a:endParaRPr>
                    </a:p>
                  </a:txBody>
                  <a:tcPr marL="0" marR="0" marT="56515" marB="0">
                    <a:lnT w="28575">
                      <a:solidFill>
                        <a:srgbClr val="FFFFFF"/>
                      </a:solidFill>
                      <a:prstDash val="solid"/>
                    </a:lnT>
                    <a:lnB w="28575">
                      <a:solidFill>
                        <a:srgbClr val="FFFFFF"/>
                      </a:solidFill>
                      <a:prstDash val="solid"/>
                    </a:lnB>
                  </a:tcPr>
                </a:tc>
                <a:tc>
                  <a:txBody>
                    <a:bodyPr/>
                    <a:lstStyle/>
                    <a:p>
                      <a:pPr marL="45085">
                        <a:lnSpc>
                          <a:spcPct val="100000"/>
                        </a:lnSpc>
                        <a:spcBef>
                          <a:spcPts val="445"/>
                        </a:spcBef>
                      </a:pPr>
                      <a:r>
                        <a:rPr sz="900" b="1" spc="-25" dirty="0">
                          <a:latin typeface="Arial"/>
                          <a:cs typeface="Arial"/>
                        </a:rPr>
                        <a:t>52%</a:t>
                      </a:r>
                      <a:endParaRPr sz="900">
                        <a:latin typeface="Arial"/>
                        <a:cs typeface="Arial"/>
                      </a:endParaRPr>
                    </a:p>
                  </a:txBody>
                  <a:tcPr marL="0" marR="0" marT="56515" marB="0">
                    <a:lnT w="28575">
                      <a:solidFill>
                        <a:srgbClr val="FFFFFF"/>
                      </a:solidFill>
                      <a:prstDash val="solid"/>
                    </a:lnT>
                    <a:lnB w="28575">
                      <a:solidFill>
                        <a:srgbClr val="FFFFFF"/>
                      </a:solidFill>
                      <a:prstDash val="solid"/>
                    </a:lnB>
                  </a:tcPr>
                </a:tc>
                <a:tc>
                  <a:txBody>
                    <a:bodyPr/>
                    <a:lstStyle/>
                    <a:p>
                      <a:pPr marL="24130">
                        <a:lnSpc>
                          <a:spcPct val="100000"/>
                        </a:lnSpc>
                        <a:spcBef>
                          <a:spcPts val="445"/>
                        </a:spcBef>
                      </a:pPr>
                      <a:r>
                        <a:rPr sz="900" b="1" spc="-25" dirty="0">
                          <a:latin typeface="Arial"/>
                          <a:cs typeface="Arial"/>
                        </a:rPr>
                        <a:t>57%</a:t>
                      </a:r>
                      <a:endParaRPr sz="900">
                        <a:latin typeface="Arial"/>
                        <a:cs typeface="Arial"/>
                      </a:endParaRPr>
                    </a:p>
                  </a:txBody>
                  <a:tcPr marL="0" marR="0" marT="56515" marB="0">
                    <a:lnT w="28575">
                      <a:solidFill>
                        <a:srgbClr val="FFFFFF"/>
                      </a:solidFill>
                      <a:prstDash val="solid"/>
                    </a:lnT>
                    <a:lnB w="28575">
                      <a:solidFill>
                        <a:srgbClr val="FFFFFF"/>
                      </a:solidFill>
                      <a:prstDash val="solid"/>
                    </a:lnB>
                  </a:tcPr>
                </a:tc>
                <a:tc>
                  <a:txBody>
                    <a:bodyPr/>
                    <a:lstStyle/>
                    <a:p>
                      <a:pPr marL="24130">
                        <a:lnSpc>
                          <a:spcPct val="100000"/>
                        </a:lnSpc>
                        <a:spcBef>
                          <a:spcPts val="445"/>
                        </a:spcBef>
                      </a:pPr>
                      <a:r>
                        <a:rPr sz="900" b="1" spc="-25" dirty="0">
                          <a:latin typeface="Arial"/>
                          <a:cs typeface="Arial"/>
                        </a:rPr>
                        <a:t>64%</a:t>
                      </a:r>
                      <a:endParaRPr sz="900">
                        <a:latin typeface="Arial"/>
                        <a:cs typeface="Arial"/>
                      </a:endParaRPr>
                    </a:p>
                  </a:txBody>
                  <a:tcPr marL="0" marR="0" marT="56515" marB="0">
                    <a:lnT w="28575">
                      <a:solidFill>
                        <a:srgbClr val="FFFFFF"/>
                      </a:solidFill>
                      <a:prstDash val="solid"/>
                    </a:lnT>
                    <a:lnB w="28575">
                      <a:solidFill>
                        <a:srgbClr val="FFFFFF"/>
                      </a:solidFill>
                      <a:prstDash val="solid"/>
                    </a:lnB>
                  </a:tcPr>
                </a:tc>
                <a:extLst>
                  <a:ext uri="{0D108BD9-81ED-4DB2-BD59-A6C34878D82A}">
                    <a16:rowId xmlns:a16="http://schemas.microsoft.com/office/drawing/2014/main" val="10000"/>
                  </a:ext>
                </a:extLst>
              </a:tr>
            </a:tbl>
          </a:graphicData>
        </a:graphic>
      </p:graphicFrame>
      <p:sp>
        <p:nvSpPr>
          <p:cNvPr id="107" name="object 107"/>
          <p:cNvSpPr txBox="1"/>
          <p:nvPr/>
        </p:nvSpPr>
        <p:spPr>
          <a:xfrm>
            <a:off x="471614" y="6573890"/>
            <a:ext cx="2032000" cy="137795"/>
          </a:xfrm>
          <a:prstGeom prst="rect">
            <a:avLst/>
          </a:prstGeom>
        </p:spPr>
        <p:txBody>
          <a:bodyPr vert="horz" wrap="square" lIns="0" tIns="1905" rIns="0" bIns="0" rtlCol="0">
            <a:spAutoFit/>
          </a:bodyPr>
          <a:lstStyle/>
          <a:p>
            <a:pPr marL="12700">
              <a:lnSpc>
                <a:spcPct val="100000"/>
              </a:lnSpc>
              <a:spcBef>
                <a:spcPts val="15"/>
              </a:spcBef>
            </a:pPr>
            <a:r>
              <a:rPr sz="800" dirty="0">
                <a:solidFill>
                  <a:srgbClr val="1A1A22"/>
                </a:solidFill>
                <a:latin typeface="Arial"/>
                <a:cs typeface="Arial"/>
              </a:rPr>
              <a:t>Source:</a:t>
            </a:r>
            <a:r>
              <a:rPr sz="800" spc="-5" dirty="0">
                <a:solidFill>
                  <a:srgbClr val="1A1A22"/>
                </a:solidFill>
                <a:latin typeface="Arial"/>
                <a:cs typeface="Arial"/>
              </a:rPr>
              <a:t> </a:t>
            </a:r>
            <a:r>
              <a:rPr sz="800" spc="-10" dirty="0">
                <a:solidFill>
                  <a:srgbClr val="1A1A22"/>
                </a:solidFill>
                <a:latin typeface="Arial"/>
                <a:cs typeface="Arial"/>
              </a:rPr>
              <a:t>HECC</a:t>
            </a:r>
            <a:r>
              <a:rPr sz="800" spc="-25" dirty="0">
                <a:solidFill>
                  <a:srgbClr val="1A1A22"/>
                </a:solidFill>
                <a:latin typeface="Arial"/>
                <a:cs typeface="Arial"/>
              </a:rPr>
              <a:t> </a:t>
            </a:r>
            <a:r>
              <a:rPr sz="800" spc="-10" dirty="0">
                <a:solidFill>
                  <a:srgbClr val="1A1A22"/>
                </a:solidFill>
                <a:latin typeface="Arial"/>
                <a:cs typeface="Arial"/>
              </a:rPr>
              <a:t>Institutional</a:t>
            </a:r>
            <a:r>
              <a:rPr sz="800" spc="-25" dirty="0">
                <a:solidFill>
                  <a:srgbClr val="1A1A22"/>
                </a:solidFill>
                <a:latin typeface="Arial"/>
                <a:cs typeface="Arial"/>
              </a:rPr>
              <a:t> </a:t>
            </a:r>
            <a:r>
              <a:rPr sz="800" dirty="0">
                <a:solidFill>
                  <a:srgbClr val="1A1A22"/>
                </a:solidFill>
                <a:latin typeface="Arial"/>
                <a:cs typeface="Arial"/>
              </a:rPr>
              <a:t>Data</a:t>
            </a:r>
            <a:r>
              <a:rPr sz="800" spc="-15" dirty="0">
                <a:solidFill>
                  <a:srgbClr val="1A1A22"/>
                </a:solidFill>
                <a:latin typeface="Arial"/>
                <a:cs typeface="Arial"/>
              </a:rPr>
              <a:t> </a:t>
            </a:r>
            <a:r>
              <a:rPr sz="800" spc="-10" dirty="0">
                <a:solidFill>
                  <a:srgbClr val="1A1A22"/>
                </a:solidFill>
                <a:latin typeface="Arial"/>
                <a:cs typeface="Arial"/>
              </a:rPr>
              <a:t>Dashboards</a:t>
            </a:r>
            <a:endParaRPr sz="800">
              <a:latin typeface="Arial"/>
              <a:cs typeface="Arial"/>
            </a:endParaRPr>
          </a:p>
        </p:txBody>
      </p:sp>
      <p:sp>
        <p:nvSpPr>
          <p:cNvPr id="106" name="object 106"/>
          <p:cNvSpPr txBox="1"/>
          <p:nvPr/>
        </p:nvSpPr>
        <p:spPr>
          <a:xfrm>
            <a:off x="11070081" y="3187064"/>
            <a:ext cx="979805" cy="2205355"/>
          </a:xfrm>
          <a:prstGeom prst="rect">
            <a:avLst/>
          </a:prstGeom>
        </p:spPr>
        <p:txBody>
          <a:bodyPr vert="horz" wrap="square" lIns="0" tIns="7620" rIns="0" bIns="0" rtlCol="0">
            <a:spAutoFit/>
          </a:bodyPr>
          <a:lstStyle/>
          <a:p>
            <a:pPr marL="12700" marR="5080" indent="-3175" algn="ctr">
              <a:lnSpc>
                <a:spcPct val="105300"/>
              </a:lnSpc>
              <a:spcBef>
                <a:spcPts val="60"/>
              </a:spcBef>
            </a:pPr>
            <a:r>
              <a:rPr sz="1050" i="1" dirty="0">
                <a:solidFill>
                  <a:srgbClr val="1A1A22"/>
                </a:solidFill>
                <a:latin typeface="Arial"/>
                <a:cs typeface="Arial"/>
              </a:rPr>
              <a:t>Some</a:t>
            </a:r>
            <a:r>
              <a:rPr sz="1050" i="1" spc="75" dirty="0">
                <a:solidFill>
                  <a:srgbClr val="1A1A22"/>
                </a:solidFill>
                <a:latin typeface="Arial"/>
                <a:cs typeface="Arial"/>
              </a:rPr>
              <a:t> </a:t>
            </a:r>
            <a:r>
              <a:rPr sz="1050" i="1" spc="-10" dirty="0">
                <a:solidFill>
                  <a:srgbClr val="1A1A22"/>
                </a:solidFill>
                <a:latin typeface="Arial"/>
                <a:cs typeface="Arial"/>
              </a:rPr>
              <a:t>positive </a:t>
            </a:r>
            <a:r>
              <a:rPr sz="1050" i="1" dirty="0">
                <a:solidFill>
                  <a:srgbClr val="1A1A22"/>
                </a:solidFill>
                <a:latin typeface="Arial"/>
                <a:cs typeface="Arial"/>
              </a:rPr>
              <a:t>outcomes</a:t>
            </a:r>
            <a:r>
              <a:rPr sz="1050" i="1" spc="125" dirty="0">
                <a:solidFill>
                  <a:srgbClr val="1A1A22"/>
                </a:solidFill>
                <a:latin typeface="Arial"/>
                <a:cs typeface="Arial"/>
              </a:rPr>
              <a:t> </a:t>
            </a:r>
            <a:r>
              <a:rPr sz="1050" i="1" spc="-25" dirty="0">
                <a:solidFill>
                  <a:srgbClr val="1A1A22"/>
                </a:solidFill>
                <a:latin typeface="Arial"/>
                <a:cs typeface="Arial"/>
              </a:rPr>
              <a:t>may </a:t>
            </a:r>
            <a:r>
              <a:rPr sz="1050" i="1" dirty="0">
                <a:solidFill>
                  <a:srgbClr val="1A1A22"/>
                </a:solidFill>
                <a:latin typeface="Arial"/>
                <a:cs typeface="Arial"/>
              </a:rPr>
              <a:t>not</a:t>
            </a:r>
            <a:r>
              <a:rPr sz="1050" i="1" spc="45" dirty="0">
                <a:solidFill>
                  <a:srgbClr val="1A1A22"/>
                </a:solidFill>
                <a:latin typeface="Arial"/>
                <a:cs typeface="Arial"/>
              </a:rPr>
              <a:t> </a:t>
            </a:r>
            <a:r>
              <a:rPr sz="1050" i="1" dirty="0">
                <a:solidFill>
                  <a:srgbClr val="1A1A22"/>
                </a:solidFill>
                <a:latin typeface="Arial"/>
                <a:cs typeface="Arial"/>
              </a:rPr>
              <a:t>be</a:t>
            </a:r>
            <a:r>
              <a:rPr sz="1050" i="1" spc="20" dirty="0">
                <a:solidFill>
                  <a:srgbClr val="1A1A22"/>
                </a:solidFill>
                <a:latin typeface="Arial"/>
                <a:cs typeface="Arial"/>
              </a:rPr>
              <a:t> </a:t>
            </a:r>
            <a:r>
              <a:rPr sz="1050" i="1" spc="-10" dirty="0">
                <a:solidFill>
                  <a:srgbClr val="1A1A22"/>
                </a:solidFill>
                <a:latin typeface="Arial"/>
                <a:cs typeface="Arial"/>
              </a:rPr>
              <a:t>captured </a:t>
            </a:r>
            <a:r>
              <a:rPr sz="1050" i="1" dirty="0">
                <a:solidFill>
                  <a:srgbClr val="1A1A22"/>
                </a:solidFill>
                <a:latin typeface="Arial"/>
                <a:cs typeface="Arial"/>
              </a:rPr>
              <a:t>in</a:t>
            </a:r>
            <a:r>
              <a:rPr sz="1050" i="1" spc="85" dirty="0">
                <a:solidFill>
                  <a:srgbClr val="1A1A22"/>
                </a:solidFill>
                <a:latin typeface="Arial"/>
                <a:cs typeface="Arial"/>
              </a:rPr>
              <a:t> </a:t>
            </a:r>
            <a:r>
              <a:rPr sz="1050" i="1" dirty="0">
                <a:solidFill>
                  <a:srgbClr val="1A1A22"/>
                </a:solidFill>
                <a:latin typeface="Arial"/>
                <a:cs typeface="Arial"/>
              </a:rPr>
              <a:t>these</a:t>
            </a:r>
            <a:r>
              <a:rPr sz="1050" i="1" spc="15" dirty="0">
                <a:solidFill>
                  <a:srgbClr val="1A1A22"/>
                </a:solidFill>
                <a:latin typeface="Arial"/>
                <a:cs typeface="Arial"/>
              </a:rPr>
              <a:t> </a:t>
            </a:r>
            <a:r>
              <a:rPr sz="1050" i="1" spc="-10" dirty="0">
                <a:solidFill>
                  <a:srgbClr val="1A1A22"/>
                </a:solidFill>
                <a:latin typeface="Arial"/>
                <a:cs typeface="Arial"/>
              </a:rPr>
              <a:t>rates, including </a:t>
            </a:r>
            <a:r>
              <a:rPr sz="1050" i="1" dirty="0">
                <a:solidFill>
                  <a:srgbClr val="1A1A22"/>
                </a:solidFill>
                <a:latin typeface="Arial"/>
                <a:cs typeface="Arial"/>
              </a:rPr>
              <a:t>transfers</a:t>
            </a:r>
            <a:r>
              <a:rPr sz="1050" i="1" spc="105" dirty="0">
                <a:solidFill>
                  <a:srgbClr val="1A1A22"/>
                </a:solidFill>
                <a:latin typeface="Arial"/>
                <a:cs typeface="Arial"/>
              </a:rPr>
              <a:t> </a:t>
            </a:r>
            <a:r>
              <a:rPr sz="1050" i="1" spc="-25" dirty="0">
                <a:solidFill>
                  <a:srgbClr val="1A1A22"/>
                </a:solidFill>
                <a:latin typeface="Arial"/>
                <a:cs typeface="Arial"/>
              </a:rPr>
              <a:t>to</a:t>
            </a:r>
            <a:endParaRPr sz="1050">
              <a:latin typeface="Arial"/>
              <a:cs typeface="Arial"/>
            </a:endParaRPr>
          </a:p>
          <a:p>
            <a:pPr marL="32384" marR="27305" indent="5080" algn="ctr">
              <a:lnSpc>
                <a:spcPts val="1300"/>
              </a:lnSpc>
              <a:spcBef>
                <a:spcPts val="50"/>
              </a:spcBef>
            </a:pPr>
            <a:r>
              <a:rPr sz="1050" i="1" dirty="0">
                <a:solidFill>
                  <a:srgbClr val="1A1A22"/>
                </a:solidFill>
                <a:latin typeface="Arial"/>
                <a:cs typeface="Arial"/>
              </a:rPr>
              <a:t>non-</a:t>
            </a:r>
            <a:r>
              <a:rPr sz="1050" i="1" spc="-10" dirty="0">
                <a:solidFill>
                  <a:srgbClr val="1A1A22"/>
                </a:solidFill>
                <a:latin typeface="Arial"/>
                <a:cs typeface="Arial"/>
              </a:rPr>
              <a:t>reporting </a:t>
            </a:r>
            <a:r>
              <a:rPr sz="1050" i="1" dirty="0">
                <a:solidFill>
                  <a:srgbClr val="1A1A22"/>
                </a:solidFill>
                <a:latin typeface="Arial"/>
                <a:cs typeface="Arial"/>
              </a:rPr>
              <a:t>institutions</a:t>
            </a:r>
            <a:r>
              <a:rPr sz="1050" i="1" spc="130" dirty="0">
                <a:solidFill>
                  <a:srgbClr val="1A1A22"/>
                </a:solidFill>
                <a:latin typeface="Arial"/>
                <a:cs typeface="Arial"/>
              </a:rPr>
              <a:t> </a:t>
            </a:r>
            <a:r>
              <a:rPr sz="1050" i="1" spc="-25" dirty="0">
                <a:solidFill>
                  <a:srgbClr val="1A1A22"/>
                </a:solidFill>
                <a:latin typeface="Arial"/>
                <a:cs typeface="Arial"/>
              </a:rPr>
              <a:t>and</a:t>
            </a:r>
            <a:endParaRPr sz="1050">
              <a:latin typeface="Arial"/>
              <a:cs typeface="Arial"/>
            </a:endParaRPr>
          </a:p>
          <a:p>
            <a:pPr marL="31115" marR="21590" algn="ctr">
              <a:lnSpc>
                <a:spcPct val="103099"/>
              </a:lnSpc>
              <a:spcBef>
                <a:spcPts val="20"/>
              </a:spcBef>
            </a:pPr>
            <a:r>
              <a:rPr sz="1050" i="1" dirty="0">
                <a:solidFill>
                  <a:srgbClr val="1A1A22"/>
                </a:solidFill>
                <a:latin typeface="Arial"/>
                <a:cs typeface="Arial"/>
              </a:rPr>
              <a:t>completions</a:t>
            </a:r>
            <a:r>
              <a:rPr sz="1050" i="1" spc="150" dirty="0">
                <a:solidFill>
                  <a:srgbClr val="1A1A22"/>
                </a:solidFill>
                <a:latin typeface="Arial"/>
                <a:cs typeface="Arial"/>
              </a:rPr>
              <a:t> </a:t>
            </a:r>
            <a:r>
              <a:rPr sz="1050" i="1" spc="-25" dirty="0">
                <a:solidFill>
                  <a:srgbClr val="1A1A22"/>
                </a:solidFill>
                <a:latin typeface="Arial"/>
                <a:cs typeface="Arial"/>
              </a:rPr>
              <a:t>by </a:t>
            </a:r>
            <a:r>
              <a:rPr sz="1050" i="1" dirty="0">
                <a:solidFill>
                  <a:srgbClr val="1A1A22"/>
                </a:solidFill>
                <a:latin typeface="Arial"/>
                <a:cs typeface="Arial"/>
              </a:rPr>
              <a:t>part-</a:t>
            </a:r>
            <a:r>
              <a:rPr sz="1050" i="1" spc="-20" dirty="0">
                <a:solidFill>
                  <a:srgbClr val="1A1A22"/>
                </a:solidFill>
                <a:latin typeface="Arial"/>
                <a:cs typeface="Arial"/>
              </a:rPr>
              <a:t>time </a:t>
            </a:r>
            <a:r>
              <a:rPr sz="1050" i="1" spc="-10" dirty="0">
                <a:solidFill>
                  <a:srgbClr val="1A1A22"/>
                </a:solidFill>
                <a:latin typeface="Arial"/>
                <a:cs typeface="Arial"/>
              </a:rPr>
              <a:t>students</a:t>
            </a:r>
            <a:endParaRPr sz="1050">
              <a:latin typeface="Arial"/>
              <a:cs typeface="Arial"/>
            </a:endParaRPr>
          </a:p>
          <a:p>
            <a:pPr algn="ctr">
              <a:lnSpc>
                <a:spcPct val="100000"/>
              </a:lnSpc>
              <a:spcBef>
                <a:spcPts val="110"/>
              </a:spcBef>
            </a:pPr>
            <a:r>
              <a:rPr sz="1050" i="1" dirty="0">
                <a:solidFill>
                  <a:srgbClr val="1A1A22"/>
                </a:solidFill>
                <a:latin typeface="Arial"/>
                <a:cs typeface="Arial"/>
              </a:rPr>
              <a:t>beyond</a:t>
            </a:r>
            <a:r>
              <a:rPr sz="1050" i="1" spc="85" dirty="0">
                <a:solidFill>
                  <a:srgbClr val="1A1A22"/>
                </a:solidFill>
                <a:latin typeface="Arial"/>
                <a:cs typeface="Arial"/>
              </a:rPr>
              <a:t> </a:t>
            </a:r>
            <a:r>
              <a:rPr sz="1050" i="1" spc="-20" dirty="0">
                <a:solidFill>
                  <a:srgbClr val="1A1A22"/>
                </a:solidFill>
                <a:latin typeface="Arial"/>
                <a:cs typeface="Arial"/>
              </a:rPr>
              <a:t>four</a:t>
            </a:r>
            <a:endParaRPr sz="1050">
              <a:latin typeface="Arial"/>
              <a:cs typeface="Arial"/>
            </a:endParaRPr>
          </a:p>
          <a:p>
            <a:pPr algn="ctr">
              <a:lnSpc>
                <a:spcPct val="100000"/>
              </a:lnSpc>
              <a:spcBef>
                <a:spcPts val="35"/>
              </a:spcBef>
            </a:pPr>
            <a:r>
              <a:rPr sz="1050" i="1" spc="-20" dirty="0">
                <a:solidFill>
                  <a:srgbClr val="1A1A22"/>
                </a:solidFill>
                <a:latin typeface="Arial"/>
                <a:cs typeface="Arial"/>
              </a:rPr>
              <a:t>years</a:t>
            </a:r>
            <a:endParaRPr sz="1050">
              <a:latin typeface="Arial"/>
              <a:cs typeface="Arial"/>
            </a:endParaRPr>
          </a:p>
        </p:txBody>
      </p:sp>
      <p:sp>
        <p:nvSpPr>
          <p:cNvPr id="108" name="object 108" descr="Slide footer: meeting name, date and page number"/>
          <p:cNvSpPr txBox="1">
            <a:spLocks noGrp="1"/>
          </p:cNvSpPr>
          <p:nvPr>
            <p:ph type="sldNum" sz="quarter" idx="7"/>
          </p:nvPr>
        </p:nvSpPr>
        <p:spPr>
          <a:xfrm>
            <a:off x="10255256" y="6576405"/>
            <a:ext cx="1855470" cy="254557"/>
          </a:xfrm>
          <a:prstGeom prst="rect">
            <a:avLst/>
          </a:prstGeom>
        </p:spPr>
        <p:txBody>
          <a:bodyPr vert="horz" wrap="square" lIns="0" tIns="8255" rIns="0" bIns="0" rtlCol="0">
            <a:spAutoFit/>
          </a:bodyPr>
          <a:lstStyle/>
          <a:p>
            <a:pPr marL="369570" marR="5080" indent="-357505">
              <a:lnSpc>
                <a:spcPct val="100000"/>
              </a:lnSpc>
              <a:spcBef>
                <a:spcPts val="65"/>
              </a:spcBef>
            </a:pPr>
            <a:r>
              <a:rPr dirty="0"/>
              <a:t>Full</a:t>
            </a:r>
            <a:r>
              <a:rPr spc="-30" dirty="0"/>
              <a:t> </a:t>
            </a:r>
            <a:r>
              <a:rPr dirty="0"/>
              <a:t>Board</a:t>
            </a:r>
            <a:r>
              <a:rPr spc="-25" dirty="0"/>
              <a:t> </a:t>
            </a:r>
            <a:r>
              <a:rPr dirty="0"/>
              <a:t>of</a:t>
            </a:r>
            <a:r>
              <a:rPr spc="-30" dirty="0"/>
              <a:t> </a:t>
            </a:r>
            <a:r>
              <a:rPr dirty="0"/>
              <a:t>Trustees</a:t>
            </a:r>
            <a:r>
              <a:rPr spc="-30" dirty="0"/>
              <a:t> </a:t>
            </a:r>
            <a:r>
              <a:rPr spc="-45" dirty="0"/>
              <a:t>Meeting</a:t>
            </a:r>
            <a:r>
              <a:rPr lang="en-US" spc="-45" dirty="0"/>
              <a:t> </a:t>
            </a:r>
            <a:r>
              <a:rPr sz="800" spc="-45" dirty="0"/>
              <a:t>Materials</a:t>
            </a:r>
            <a:r>
              <a:rPr sz="800" dirty="0"/>
              <a:t> 22</a:t>
            </a:r>
            <a:r>
              <a:rPr sz="800" spc="-30" dirty="0"/>
              <a:t> </a:t>
            </a:r>
            <a:r>
              <a:rPr sz="800" dirty="0"/>
              <a:t>October</a:t>
            </a:r>
            <a:r>
              <a:rPr sz="800" spc="-30" dirty="0"/>
              <a:t> </a:t>
            </a:r>
            <a:r>
              <a:rPr sz="800" dirty="0"/>
              <a:t>2026</a:t>
            </a:r>
            <a:r>
              <a:rPr sz="800" spc="-25" dirty="0"/>
              <a:t> </a:t>
            </a:r>
            <a:r>
              <a:rPr sz="800" dirty="0"/>
              <a:t>|</a:t>
            </a:r>
            <a:r>
              <a:rPr sz="800" spc="-30" dirty="0"/>
              <a:t> </a:t>
            </a:r>
            <a:r>
              <a:rPr sz="800" dirty="0"/>
              <a:t>Page</a:t>
            </a:r>
            <a:r>
              <a:rPr sz="800" spc="-25" dirty="0"/>
              <a:t> </a:t>
            </a:r>
            <a:r>
              <a:rPr sz="800" dirty="0"/>
              <a:t>19</a:t>
            </a:r>
            <a:r>
              <a:rPr sz="800" spc="-30" dirty="0"/>
              <a:t> </a:t>
            </a:r>
            <a:r>
              <a:rPr sz="800" dirty="0"/>
              <a:t>of</a:t>
            </a:r>
            <a:r>
              <a:rPr sz="800" spc="-30" dirty="0"/>
              <a:t> </a:t>
            </a:r>
            <a:r>
              <a:rPr sz="800" spc="-25" dirty="0"/>
              <a:t>24</a:t>
            </a:r>
            <a:endParaRPr sz="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716782" y="3016834"/>
            <a:ext cx="4756150" cy="695960"/>
          </a:xfrm>
          <a:prstGeom prst="rect">
            <a:avLst/>
          </a:prstGeom>
        </p:spPr>
        <p:txBody>
          <a:bodyPr vert="horz" wrap="square" lIns="0" tIns="12700" rIns="0" bIns="0" rtlCol="0">
            <a:spAutoFit/>
          </a:bodyPr>
          <a:lstStyle/>
          <a:p>
            <a:pPr marL="12700">
              <a:lnSpc>
                <a:spcPct val="100000"/>
              </a:lnSpc>
              <a:spcBef>
                <a:spcPts val="100"/>
              </a:spcBef>
            </a:pPr>
            <a:r>
              <a:rPr sz="4400" spc="200" dirty="0"/>
              <a:t>HB</a:t>
            </a:r>
            <a:r>
              <a:rPr sz="4400" spc="-130" dirty="0"/>
              <a:t> </a:t>
            </a:r>
            <a:r>
              <a:rPr sz="4400" spc="125" dirty="0"/>
              <a:t>4124</a:t>
            </a:r>
            <a:r>
              <a:rPr sz="4400" spc="-75" dirty="0"/>
              <a:t> </a:t>
            </a:r>
            <a:r>
              <a:rPr sz="4400" dirty="0"/>
              <a:t>Next</a:t>
            </a:r>
            <a:r>
              <a:rPr sz="4400" spc="-105" dirty="0"/>
              <a:t> </a:t>
            </a:r>
            <a:r>
              <a:rPr sz="4400" spc="125" dirty="0"/>
              <a:t>Steps</a:t>
            </a:r>
            <a:endParaRPr sz="4400"/>
          </a:p>
        </p:txBody>
      </p:sp>
      <p:sp>
        <p:nvSpPr>
          <p:cNvPr id="3" name="object 3" descr="Slide footer: meeting name, date and page number"/>
          <p:cNvSpPr txBox="1">
            <a:spLocks noGrp="1"/>
          </p:cNvSpPr>
          <p:nvPr>
            <p:ph type="sldNum" sz="quarter" idx="7"/>
          </p:nvPr>
        </p:nvSpPr>
        <p:spPr>
          <a:prstGeom prst="rect">
            <a:avLst/>
          </a:prstGeom>
        </p:spPr>
        <p:txBody>
          <a:bodyPr vert="horz" wrap="square" lIns="0" tIns="3175" rIns="0" bIns="0" rtlCol="0">
            <a:spAutoFit/>
          </a:bodyPr>
          <a:lstStyle/>
          <a:p>
            <a:pPr marL="369570" marR="5080" indent="-357505">
              <a:lnSpc>
                <a:spcPct val="100000"/>
              </a:lnSpc>
              <a:spcBef>
                <a:spcPts val="25"/>
              </a:spcBef>
            </a:pPr>
            <a:r>
              <a:rPr dirty="0"/>
              <a:t>Full</a:t>
            </a:r>
            <a:r>
              <a:rPr spc="-20" dirty="0"/>
              <a:t> </a:t>
            </a:r>
            <a:r>
              <a:rPr dirty="0"/>
              <a:t>Board</a:t>
            </a:r>
            <a:r>
              <a:rPr spc="-20" dirty="0"/>
              <a:t> </a:t>
            </a:r>
            <a:r>
              <a:rPr dirty="0"/>
              <a:t>of</a:t>
            </a:r>
            <a:r>
              <a:rPr spc="-20" dirty="0"/>
              <a:t> </a:t>
            </a:r>
            <a:r>
              <a:rPr dirty="0"/>
              <a:t>Trustees</a:t>
            </a:r>
            <a:r>
              <a:rPr spc="-25" dirty="0"/>
              <a:t> </a:t>
            </a:r>
            <a:r>
              <a:rPr spc="-10" dirty="0"/>
              <a:t>Meeting</a:t>
            </a:r>
            <a:r>
              <a:rPr spc="-15" dirty="0"/>
              <a:t> </a:t>
            </a:r>
            <a:r>
              <a:rPr spc="-10" dirty="0"/>
              <a:t>Materials </a:t>
            </a:r>
            <a:r>
              <a:rPr dirty="0"/>
              <a:t>22</a:t>
            </a:r>
            <a:r>
              <a:rPr spc="-30" dirty="0"/>
              <a:t> </a:t>
            </a:r>
            <a:r>
              <a:rPr dirty="0"/>
              <a:t>October</a:t>
            </a:r>
            <a:r>
              <a:rPr spc="-30" dirty="0"/>
              <a:t> </a:t>
            </a:r>
            <a:r>
              <a:rPr dirty="0"/>
              <a:t>2026</a:t>
            </a:r>
            <a:r>
              <a:rPr spc="-25" dirty="0"/>
              <a:t> </a:t>
            </a:r>
            <a:r>
              <a:rPr dirty="0"/>
              <a:t>|</a:t>
            </a:r>
            <a:r>
              <a:rPr spc="-30" dirty="0"/>
              <a:t> </a:t>
            </a:r>
            <a:r>
              <a:rPr dirty="0"/>
              <a:t>Page</a:t>
            </a:r>
            <a:r>
              <a:rPr spc="-25" dirty="0"/>
              <a:t> </a:t>
            </a:r>
            <a:r>
              <a:rPr dirty="0"/>
              <a:t>20</a:t>
            </a:r>
            <a:r>
              <a:rPr spc="-30" dirty="0"/>
              <a:t> </a:t>
            </a:r>
            <a:r>
              <a:rPr dirty="0"/>
              <a:t>of</a:t>
            </a:r>
            <a:r>
              <a:rPr spc="-30" dirty="0"/>
              <a:t> </a:t>
            </a:r>
            <a:r>
              <a:rPr spc="-25" dirty="0"/>
              <a:t>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descr="This slide notes preliminary findings in analyzing Oregon's post-secondary system conditions, noting several major challenges that institutions, faculty, staff and students experience daily. Two systemic and fundamental challenges observed (1) Oregon needs more graduates to serve its economic needs and (2) Overall, the system is facing significant financial challenges.&#10;The study's preliminary, working hypothesis states a need to explore solutions that are bold and beyond the incremental. Notes need to achieve expanded enrollment, different parts of the system lean into their strengths, improve the system's outcomes and address financial challenges."/>
          <p:cNvPicPr/>
          <p:nvPr/>
        </p:nvPicPr>
        <p:blipFill>
          <a:blip r:embed="rId2" cstate="print"/>
          <a:stretch>
            <a:fillRect/>
          </a:stretch>
        </p:blipFill>
        <p:spPr>
          <a:xfrm>
            <a:off x="0" y="185529"/>
            <a:ext cx="11989133" cy="6367671"/>
          </a:xfrm>
          <a:prstGeom prst="rect">
            <a:avLst/>
          </a:prstGeom>
        </p:spPr>
      </p:pic>
      <p:sp>
        <p:nvSpPr>
          <p:cNvPr id="3" name="object 3" descr="Slide footer: meeting name, date and page number"/>
          <p:cNvSpPr txBox="1">
            <a:spLocks noGrp="1"/>
          </p:cNvSpPr>
          <p:nvPr>
            <p:ph type="sldNum" sz="quarter" idx="7"/>
          </p:nvPr>
        </p:nvSpPr>
        <p:spPr>
          <a:prstGeom prst="rect">
            <a:avLst/>
          </a:prstGeom>
        </p:spPr>
        <p:txBody>
          <a:bodyPr vert="horz" wrap="square" lIns="0" tIns="3175" rIns="0" bIns="0" rtlCol="0">
            <a:spAutoFit/>
          </a:bodyPr>
          <a:lstStyle/>
          <a:p>
            <a:pPr marL="369570" marR="5080" indent="-357505">
              <a:lnSpc>
                <a:spcPct val="100000"/>
              </a:lnSpc>
              <a:spcBef>
                <a:spcPts val="25"/>
              </a:spcBef>
            </a:pPr>
            <a:r>
              <a:rPr dirty="0"/>
              <a:t>Full</a:t>
            </a:r>
            <a:r>
              <a:rPr spc="-20" dirty="0"/>
              <a:t> </a:t>
            </a:r>
            <a:r>
              <a:rPr dirty="0"/>
              <a:t>Board</a:t>
            </a:r>
            <a:r>
              <a:rPr spc="-20" dirty="0"/>
              <a:t> </a:t>
            </a:r>
            <a:r>
              <a:rPr dirty="0"/>
              <a:t>of</a:t>
            </a:r>
            <a:r>
              <a:rPr spc="-20" dirty="0"/>
              <a:t> </a:t>
            </a:r>
            <a:r>
              <a:rPr dirty="0"/>
              <a:t>Trustees</a:t>
            </a:r>
            <a:r>
              <a:rPr spc="-25" dirty="0"/>
              <a:t> </a:t>
            </a:r>
            <a:r>
              <a:rPr spc="-10" dirty="0"/>
              <a:t>Meeting</a:t>
            </a:r>
            <a:r>
              <a:rPr spc="-15" dirty="0"/>
              <a:t> </a:t>
            </a:r>
            <a:r>
              <a:rPr spc="-10" dirty="0"/>
              <a:t>Materials </a:t>
            </a:r>
            <a:r>
              <a:rPr dirty="0"/>
              <a:t>22</a:t>
            </a:r>
            <a:r>
              <a:rPr spc="-30" dirty="0"/>
              <a:t> </a:t>
            </a:r>
            <a:r>
              <a:rPr dirty="0"/>
              <a:t>October</a:t>
            </a:r>
            <a:r>
              <a:rPr spc="-30" dirty="0"/>
              <a:t> </a:t>
            </a:r>
            <a:r>
              <a:rPr dirty="0"/>
              <a:t>2026</a:t>
            </a:r>
            <a:r>
              <a:rPr spc="-25" dirty="0"/>
              <a:t> </a:t>
            </a:r>
            <a:r>
              <a:rPr dirty="0"/>
              <a:t>|</a:t>
            </a:r>
            <a:r>
              <a:rPr spc="-30" dirty="0"/>
              <a:t> </a:t>
            </a:r>
            <a:r>
              <a:rPr dirty="0"/>
              <a:t>Page</a:t>
            </a:r>
            <a:r>
              <a:rPr spc="-25" dirty="0"/>
              <a:t> </a:t>
            </a:r>
            <a:r>
              <a:rPr dirty="0"/>
              <a:t>21</a:t>
            </a:r>
            <a:r>
              <a:rPr spc="-30" dirty="0"/>
              <a:t> </a:t>
            </a:r>
            <a:r>
              <a:rPr dirty="0"/>
              <a:t>of</a:t>
            </a:r>
            <a:r>
              <a:rPr spc="-30" dirty="0"/>
              <a:t> </a:t>
            </a:r>
            <a:r>
              <a:rPr spc="-25" dirty="0"/>
              <a:t>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319532" rIns="0" bIns="0" rtlCol="0">
            <a:spAutoFit/>
          </a:bodyPr>
          <a:lstStyle/>
          <a:p>
            <a:pPr marL="12700">
              <a:lnSpc>
                <a:spcPct val="100000"/>
              </a:lnSpc>
              <a:spcBef>
                <a:spcPts val="100"/>
              </a:spcBef>
            </a:pPr>
            <a:r>
              <a:rPr sz="4400" spc="200" dirty="0"/>
              <a:t>HB</a:t>
            </a:r>
            <a:r>
              <a:rPr sz="4400" spc="-175" dirty="0"/>
              <a:t> </a:t>
            </a:r>
            <a:r>
              <a:rPr sz="4400" spc="125" dirty="0"/>
              <a:t>4124</a:t>
            </a:r>
            <a:r>
              <a:rPr sz="4400" spc="-120" dirty="0"/>
              <a:t> </a:t>
            </a:r>
            <a:r>
              <a:rPr sz="4400" spc="60" dirty="0"/>
              <a:t>Technical</a:t>
            </a:r>
            <a:r>
              <a:rPr sz="4400" spc="-195" dirty="0"/>
              <a:t> </a:t>
            </a:r>
            <a:r>
              <a:rPr sz="4400" spc="-25" dirty="0"/>
              <a:t>Working</a:t>
            </a:r>
            <a:r>
              <a:rPr sz="4400" spc="-190" dirty="0"/>
              <a:t> </a:t>
            </a:r>
            <a:r>
              <a:rPr sz="4400" spc="60" dirty="0"/>
              <a:t>Groups</a:t>
            </a:r>
            <a:endParaRPr sz="4400"/>
          </a:p>
        </p:txBody>
      </p:sp>
      <p:sp>
        <p:nvSpPr>
          <p:cNvPr id="3" name="object 3"/>
          <p:cNvSpPr txBox="1"/>
          <p:nvPr/>
        </p:nvSpPr>
        <p:spPr>
          <a:xfrm>
            <a:off x="917460" y="1703908"/>
            <a:ext cx="5946140" cy="2865120"/>
          </a:xfrm>
          <a:prstGeom prst="rect">
            <a:avLst/>
          </a:prstGeom>
        </p:spPr>
        <p:txBody>
          <a:bodyPr vert="horz" wrap="square" lIns="0" tIns="99695" rIns="0" bIns="0" rtlCol="0">
            <a:spAutoFit/>
          </a:bodyPr>
          <a:lstStyle/>
          <a:p>
            <a:pPr marL="240665" indent="-227965">
              <a:lnSpc>
                <a:spcPct val="100000"/>
              </a:lnSpc>
              <a:spcBef>
                <a:spcPts val="785"/>
              </a:spcBef>
              <a:buFont typeface="Arial"/>
              <a:buChar char="•"/>
              <a:tabLst>
                <a:tab pos="240665" algn="l"/>
              </a:tabLst>
            </a:pPr>
            <a:r>
              <a:rPr sz="3150" spc="105" dirty="0">
                <a:latin typeface="Calibri"/>
                <a:cs typeface="Calibri"/>
              </a:rPr>
              <a:t>Expanding</a:t>
            </a:r>
            <a:r>
              <a:rPr sz="3150" spc="15" dirty="0">
                <a:latin typeface="Calibri"/>
                <a:cs typeface="Calibri"/>
              </a:rPr>
              <a:t> </a:t>
            </a:r>
            <a:r>
              <a:rPr sz="3150" spc="80" dirty="0">
                <a:latin typeface="Calibri"/>
                <a:cs typeface="Calibri"/>
              </a:rPr>
              <a:t>Enrollment</a:t>
            </a:r>
            <a:endParaRPr sz="3150">
              <a:latin typeface="Calibri"/>
              <a:cs typeface="Calibri"/>
            </a:endParaRPr>
          </a:p>
          <a:p>
            <a:pPr marL="240665" indent="-227965">
              <a:lnSpc>
                <a:spcPct val="100000"/>
              </a:lnSpc>
              <a:spcBef>
                <a:spcPts val="695"/>
              </a:spcBef>
              <a:buFont typeface="Arial"/>
              <a:buChar char="•"/>
              <a:tabLst>
                <a:tab pos="240665" algn="l"/>
              </a:tabLst>
            </a:pPr>
            <a:r>
              <a:rPr sz="3150" spc="55" dirty="0">
                <a:latin typeface="Calibri"/>
                <a:cs typeface="Calibri"/>
              </a:rPr>
              <a:t>Improving</a:t>
            </a:r>
            <a:r>
              <a:rPr sz="3150" spc="-5" dirty="0">
                <a:latin typeface="Calibri"/>
                <a:cs typeface="Calibri"/>
              </a:rPr>
              <a:t> </a:t>
            </a:r>
            <a:r>
              <a:rPr sz="3150" spc="145" dirty="0">
                <a:latin typeface="Calibri"/>
                <a:cs typeface="Calibri"/>
              </a:rPr>
              <a:t>System</a:t>
            </a:r>
            <a:r>
              <a:rPr sz="3150" spc="-85" dirty="0">
                <a:latin typeface="Calibri"/>
                <a:cs typeface="Calibri"/>
              </a:rPr>
              <a:t> </a:t>
            </a:r>
            <a:r>
              <a:rPr sz="3150" spc="160" dirty="0">
                <a:latin typeface="Calibri"/>
                <a:cs typeface="Calibri"/>
              </a:rPr>
              <a:t>Outcomes</a:t>
            </a:r>
            <a:endParaRPr sz="3150">
              <a:latin typeface="Calibri"/>
              <a:cs typeface="Calibri"/>
            </a:endParaRPr>
          </a:p>
          <a:p>
            <a:pPr marL="240665" indent="-227965">
              <a:lnSpc>
                <a:spcPct val="100000"/>
              </a:lnSpc>
              <a:spcBef>
                <a:spcPts val="690"/>
              </a:spcBef>
              <a:buFont typeface="Arial"/>
              <a:buChar char="•"/>
              <a:tabLst>
                <a:tab pos="240665" algn="l"/>
              </a:tabLst>
            </a:pPr>
            <a:r>
              <a:rPr sz="3150" spc="75" dirty="0">
                <a:latin typeface="Calibri"/>
                <a:cs typeface="Calibri"/>
              </a:rPr>
              <a:t>Institutional</a:t>
            </a:r>
            <a:r>
              <a:rPr sz="3150" dirty="0">
                <a:latin typeface="Calibri"/>
                <a:cs typeface="Calibri"/>
              </a:rPr>
              <a:t> </a:t>
            </a:r>
            <a:r>
              <a:rPr sz="3150" spc="40" dirty="0">
                <a:latin typeface="Calibri"/>
                <a:cs typeface="Calibri"/>
              </a:rPr>
              <a:t>Differentiation</a:t>
            </a:r>
            <a:endParaRPr sz="3150">
              <a:latin typeface="Calibri"/>
              <a:cs typeface="Calibri"/>
            </a:endParaRPr>
          </a:p>
          <a:p>
            <a:pPr marL="240665" indent="-227965">
              <a:lnSpc>
                <a:spcPct val="100000"/>
              </a:lnSpc>
              <a:spcBef>
                <a:spcPts val="690"/>
              </a:spcBef>
              <a:buFont typeface="Arial"/>
              <a:buChar char="•"/>
              <a:tabLst>
                <a:tab pos="240665" algn="l"/>
              </a:tabLst>
            </a:pPr>
            <a:r>
              <a:rPr sz="3150" spc="110" dirty="0">
                <a:latin typeface="Calibri"/>
                <a:cs typeface="Calibri"/>
              </a:rPr>
              <a:t>Addressing</a:t>
            </a:r>
            <a:r>
              <a:rPr sz="3150" spc="-5" dirty="0">
                <a:latin typeface="Calibri"/>
                <a:cs typeface="Calibri"/>
              </a:rPr>
              <a:t> </a:t>
            </a:r>
            <a:r>
              <a:rPr sz="3150" spc="135" dirty="0">
                <a:latin typeface="Calibri"/>
                <a:cs typeface="Calibri"/>
              </a:rPr>
              <a:t>Financial</a:t>
            </a:r>
            <a:r>
              <a:rPr sz="3150" spc="-85" dirty="0">
                <a:latin typeface="Calibri"/>
                <a:cs typeface="Calibri"/>
              </a:rPr>
              <a:t> </a:t>
            </a:r>
            <a:r>
              <a:rPr sz="3150" spc="160" dirty="0">
                <a:latin typeface="Calibri"/>
                <a:cs typeface="Calibri"/>
              </a:rPr>
              <a:t>Challenges</a:t>
            </a:r>
            <a:endParaRPr sz="3150">
              <a:latin typeface="Calibri"/>
              <a:cs typeface="Calibri"/>
            </a:endParaRPr>
          </a:p>
          <a:p>
            <a:pPr marL="240665" indent="-227965">
              <a:lnSpc>
                <a:spcPct val="100000"/>
              </a:lnSpc>
              <a:spcBef>
                <a:spcPts val="690"/>
              </a:spcBef>
              <a:buFont typeface="Arial"/>
              <a:buChar char="•"/>
              <a:tabLst>
                <a:tab pos="240665" algn="l"/>
              </a:tabLst>
            </a:pPr>
            <a:r>
              <a:rPr sz="3150" spc="145" dirty="0">
                <a:latin typeface="Calibri"/>
                <a:cs typeface="Calibri"/>
              </a:rPr>
              <a:t>System</a:t>
            </a:r>
            <a:r>
              <a:rPr sz="3150" spc="-20" dirty="0">
                <a:latin typeface="Calibri"/>
                <a:cs typeface="Calibri"/>
              </a:rPr>
              <a:t> </a:t>
            </a:r>
            <a:r>
              <a:rPr sz="3150" spc="100" dirty="0">
                <a:latin typeface="Calibri"/>
                <a:cs typeface="Calibri"/>
              </a:rPr>
              <a:t>Levers</a:t>
            </a:r>
            <a:endParaRPr sz="3150">
              <a:latin typeface="Calibri"/>
              <a:cs typeface="Calibri"/>
            </a:endParaRPr>
          </a:p>
        </p:txBody>
      </p:sp>
      <p:sp>
        <p:nvSpPr>
          <p:cNvPr id="4" name="object 4" descr="Slide footer: meeting name, date and page number"/>
          <p:cNvSpPr txBox="1">
            <a:spLocks noGrp="1"/>
          </p:cNvSpPr>
          <p:nvPr>
            <p:ph type="sldNum" sz="quarter" idx="7"/>
          </p:nvPr>
        </p:nvSpPr>
        <p:spPr>
          <a:prstGeom prst="rect">
            <a:avLst/>
          </a:prstGeom>
        </p:spPr>
        <p:txBody>
          <a:bodyPr vert="horz" wrap="square" lIns="0" tIns="3175" rIns="0" bIns="0" rtlCol="0">
            <a:spAutoFit/>
          </a:bodyPr>
          <a:lstStyle/>
          <a:p>
            <a:pPr marL="369570" marR="5080" indent="-357505">
              <a:lnSpc>
                <a:spcPct val="100000"/>
              </a:lnSpc>
              <a:spcBef>
                <a:spcPts val="25"/>
              </a:spcBef>
            </a:pPr>
            <a:r>
              <a:rPr dirty="0"/>
              <a:t>Full</a:t>
            </a:r>
            <a:r>
              <a:rPr spc="-20" dirty="0"/>
              <a:t> </a:t>
            </a:r>
            <a:r>
              <a:rPr dirty="0"/>
              <a:t>Board</a:t>
            </a:r>
            <a:r>
              <a:rPr spc="-20" dirty="0"/>
              <a:t> </a:t>
            </a:r>
            <a:r>
              <a:rPr dirty="0"/>
              <a:t>of</a:t>
            </a:r>
            <a:r>
              <a:rPr spc="-20" dirty="0"/>
              <a:t> </a:t>
            </a:r>
            <a:r>
              <a:rPr dirty="0"/>
              <a:t>Trustees</a:t>
            </a:r>
            <a:r>
              <a:rPr spc="-25" dirty="0"/>
              <a:t> </a:t>
            </a:r>
            <a:r>
              <a:rPr spc="-10" dirty="0"/>
              <a:t>Meeting</a:t>
            </a:r>
            <a:r>
              <a:rPr spc="-15" dirty="0"/>
              <a:t> </a:t>
            </a:r>
            <a:r>
              <a:rPr spc="-10" dirty="0"/>
              <a:t>Materials </a:t>
            </a:r>
            <a:r>
              <a:rPr dirty="0"/>
              <a:t>22</a:t>
            </a:r>
            <a:r>
              <a:rPr spc="-30" dirty="0"/>
              <a:t> </a:t>
            </a:r>
            <a:r>
              <a:rPr dirty="0"/>
              <a:t>October</a:t>
            </a:r>
            <a:r>
              <a:rPr spc="-30" dirty="0"/>
              <a:t> </a:t>
            </a:r>
            <a:r>
              <a:rPr dirty="0"/>
              <a:t>2026</a:t>
            </a:r>
            <a:r>
              <a:rPr spc="-25" dirty="0"/>
              <a:t> </a:t>
            </a:r>
            <a:r>
              <a:rPr dirty="0"/>
              <a:t>|</a:t>
            </a:r>
            <a:r>
              <a:rPr spc="-30" dirty="0"/>
              <a:t> </a:t>
            </a:r>
            <a:r>
              <a:rPr dirty="0"/>
              <a:t>Page</a:t>
            </a:r>
            <a:r>
              <a:rPr spc="-25" dirty="0"/>
              <a:t> </a:t>
            </a:r>
            <a:r>
              <a:rPr dirty="0"/>
              <a:t>22</a:t>
            </a:r>
            <a:r>
              <a:rPr spc="-30" dirty="0"/>
              <a:t> </a:t>
            </a:r>
            <a:r>
              <a:rPr dirty="0"/>
              <a:t>of</a:t>
            </a:r>
            <a:r>
              <a:rPr spc="-30" dirty="0"/>
              <a:t> </a:t>
            </a:r>
            <a:r>
              <a:rPr spc="-25" dirty="0"/>
              <a:t>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277241" rIns="0" bIns="0" rtlCol="0">
            <a:spAutoFit/>
          </a:bodyPr>
          <a:lstStyle/>
          <a:p>
            <a:pPr marL="12700">
              <a:lnSpc>
                <a:spcPct val="100000"/>
              </a:lnSpc>
              <a:spcBef>
                <a:spcPts val="130"/>
              </a:spcBef>
            </a:pPr>
            <a:r>
              <a:rPr spc="200" dirty="0"/>
              <a:t>HB</a:t>
            </a:r>
            <a:r>
              <a:rPr spc="-150" dirty="0"/>
              <a:t> </a:t>
            </a:r>
            <a:r>
              <a:rPr spc="155" dirty="0"/>
              <a:t>4124</a:t>
            </a:r>
            <a:r>
              <a:rPr spc="-175" dirty="0"/>
              <a:t> –</a:t>
            </a:r>
            <a:r>
              <a:rPr spc="-165" dirty="0"/>
              <a:t> </a:t>
            </a:r>
            <a:r>
              <a:rPr spc="190" dirty="0"/>
              <a:t>Risks</a:t>
            </a:r>
          </a:p>
        </p:txBody>
      </p:sp>
      <p:sp>
        <p:nvSpPr>
          <p:cNvPr id="3" name="object 3"/>
          <p:cNvSpPr txBox="1"/>
          <p:nvPr/>
        </p:nvSpPr>
        <p:spPr>
          <a:xfrm>
            <a:off x="1146060" y="1883536"/>
            <a:ext cx="10144125" cy="3725545"/>
          </a:xfrm>
          <a:prstGeom prst="rect">
            <a:avLst/>
          </a:prstGeom>
        </p:spPr>
        <p:txBody>
          <a:bodyPr vert="horz" wrap="square" lIns="0" tIns="74930" rIns="0" bIns="0" rtlCol="0">
            <a:spAutoFit/>
          </a:bodyPr>
          <a:lstStyle/>
          <a:p>
            <a:pPr marL="241300" marR="890269" indent="-229235">
              <a:lnSpc>
                <a:spcPts val="3890"/>
              </a:lnSpc>
              <a:spcBef>
                <a:spcPts val="590"/>
              </a:spcBef>
              <a:buFont typeface="Arial"/>
              <a:buChar char="•"/>
              <a:tabLst>
                <a:tab pos="241300" algn="l"/>
              </a:tabLst>
            </a:pPr>
            <a:r>
              <a:rPr sz="3600" spc="130" dirty="0">
                <a:latin typeface="Calibri"/>
                <a:cs typeface="Calibri"/>
              </a:rPr>
              <a:t>Rushing</a:t>
            </a:r>
            <a:r>
              <a:rPr sz="3600" spc="-65" dirty="0">
                <a:latin typeface="Calibri"/>
                <a:cs typeface="Calibri"/>
              </a:rPr>
              <a:t> </a:t>
            </a:r>
            <a:r>
              <a:rPr sz="3600" dirty="0">
                <a:latin typeface="Calibri"/>
                <a:cs typeface="Calibri"/>
              </a:rPr>
              <a:t>to</a:t>
            </a:r>
            <a:r>
              <a:rPr sz="3600" spc="-15" dirty="0">
                <a:latin typeface="Calibri"/>
                <a:cs typeface="Calibri"/>
              </a:rPr>
              <a:t> </a:t>
            </a:r>
            <a:r>
              <a:rPr sz="3600" spc="65" dirty="0">
                <a:latin typeface="Calibri"/>
                <a:cs typeface="Calibri"/>
              </a:rPr>
              <a:t>move</a:t>
            </a:r>
            <a:r>
              <a:rPr sz="3600" dirty="0">
                <a:latin typeface="Calibri"/>
                <a:cs typeface="Calibri"/>
              </a:rPr>
              <a:t> </a:t>
            </a:r>
            <a:r>
              <a:rPr sz="3600" spc="114" dirty="0">
                <a:latin typeface="Calibri"/>
                <a:cs typeface="Calibri"/>
              </a:rPr>
              <a:t>solutions</a:t>
            </a:r>
            <a:r>
              <a:rPr sz="3600" spc="-65" dirty="0">
                <a:latin typeface="Calibri"/>
                <a:cs typeface="Calibri"/>
              </a:rPr>
              <a:t> </a:t>
            </a:r>
            <a:r>
              <a:rPr sz="3600" dirty="0">
                <a:latin typeface="Calibri"/>
                <a:cs typeface="Calibri"/>
              </a:rPr>
              <a:t>before </a:t>
            </a:r>
            <a:r>
              <a:rPr sz="3600" spc="50" dirty="0">
                <a:latin typeface="Calibri"/>
                <a:cs typeface="Calibri"/>
              </a:rPr>
              <a:t>knowing</a:t>
            </a:r>
            <a:r>
              <a:rPr sz="3600" spc="15" dirty="0">
                <a:latin typeface="Calibri"/>
                <a:cs typeface="Calibri"/>
              </a:rPr>
              <a:t> </a:t>
            </a:r>
            <a:r>
              <a:rPr sz="3600" spc="-25" dirty="0">
                <a:latin typeface="Calibri"/>
                <a:cs typeface="Calibri"/>
              </a:rPr>
              <a:t>the </a:t>
            </a:r>
            <a:r>
              <a:rPr sz="3600" spc="160" dirty="0">
                <a:latin typeface="Calibri"/>
                <a:cs typeface="Calibri"/>
              </a:rPr>
              <a:t>impacts</a:t>
            </a:r>
            <a:endParaRPr sz="3600">
              <a:latin typeface="Calibri"/>
              <a:cs typeface="Calibri"/>
            </a:endParaRPr>
          </a:p>
          <a:p>
            <a:pPr marL="241300" indent="-228600">
              <a:lnSpc>
                <a:spcPts val="4060"/>
              </a:lnSpc>
              <a:buFont typeface="Arial"/>
              <a:buChar char="•"/>
              <a:tabLst>
                <a:tab pos="241300" algn="l"/>
              </a:tabLst>
            </a:pPr>
            <a:r>
              <a:rPr sz="3600" spc="50" dirty="0">
                <a:latin typeface="Calibri"/>
                <a:cs typeface="Calibri"/>
              </a:rPr>
              <a:t>Further</a:t>
            </a:r>
            <a:r>
              <a:rPr sz="3600" spc="-195" dirty="0">
                <a:latin typeface="Calibri"/>
                <a:cs typeface="Calibri"/>
              </a:rPr>
              <a:t> </a:t>
            </a:r>
            <a:r>
              <a:rPr sz="3600" spc="105" dirty="0">
                <a:latin typeface="Calibri"/>
                <a:cs typeface="Calibri"/>
              </a:rPr>
              <a:t>“efficiencies”</a:t>
            </a:r>
            <a:r>
              <a:rPr sz="3600" spc="-195" dirty="0">
                <a:latin typeface="Calibri"/>
                <a:cs typeface="Calibri"/>
              </a:rPr>
              <a:t> </a:t>
            </a:r>
            <a:r>
              <a:rPr sz="3600" dirty="0">
                <a:latin typeface="Calibri"/>
                <a:cs typeface="Calibri"/>
              </a:rPr>
              <a:t>through</a:t>
            </a:r>
            <a:r>
              <a:rPr sz="3600" spc="-15" dirty="0">
                <a:latin typeface="Calibri"/>
                <a:cs typeface="Calibri"/>
              </a:rPr>
              <a:t> </a:t>
            </a:r>
            <a:r>
              <a:rPr sz="3600" spc="75" dirty="0">
                <a:latin typeface="Calibri"/>
                <a:cs typeface="Calibri"/>
              </a:rPr>
              <a:t>mandatory</a:t>
            </a:r>
            <a:r>
              <a:rPr sz="3600" spc="65" dirty="0">
                <a:latin typeface="Calibri"/>
                <a:cs typeface="Calibri"/>
              </a:rPr>
              <a:t> </a:t>
            </a:r>
            <a:r>
              <a:rPr sz="3600" spc="110" dirty="0">
                <a:latin typeface="Calibri"/>
                <a:cs typeface="Calibri"/>
              </a:rPr>
              <a:t>system</a:t>
            </a:r>
            <a:endParaRPr sz="3600">
              <a:latin typeface="Calibri"/>
              <a:cs typeface="Calibri"/>
            </a:endParaRPr>
          </a:p>
          <a:p>
            <a:pPr marL="241300">
              <a:lnSpc>
                <a:spcPts val="4105"/>
              </a:lnSpc>
            </a:pPr>
            <a:r>
              <a:rPr sz="3600" spc="60" dirty="0">
                <a:latin typeface="Calibri"/>
                <a:cs typeface="Calibri"/>
              </a:rPr>
              <a:t>wide</a:t>
            </a:r>
            <a:r>
              <a:rPr sz="3600" spc="-45" dirty="0">
                <a:latin typeface="Calibri"/>
                <a:cs typeface="Calibri"/>
              </a:rPr>
              <a:t> </a:t>
            </a:r>
            <a:r>
              <a:rPr sz="3600" spc="110" dirty="0">
                <a:latin typeface="Calibri"/>
                <a:cs typeface="Calibri"/>
              </a:rPr>
              <a:t>shared</a:t>
            </a:r>
            <a:r>
              <a:rPr sz="3600" spc="-25" dirty="0">
                <a:latin typeface="Calibri"/>
                <a:cs typeface="Calibri"/>
              </a:rPr>
              <a:t> </a:t>
            </a:r>
            <a:r>
              <a:rPr sz="3600" spc="140" dirty="0">
                <a:latin typeface="Calibri"/>
                <a:cs typeface="Calibri"/>
              </a:rPr>
              <a:t>services</a:t>
            </a:r>
            <a:endParaRPr sz="3600">
              <a:latin typeface="Calibri"/>
              <a:cs typeface="Calibri"/>
            </a:endParaRPr>
          </a:p>
          <a:p>
            <a:pPr marL="240665" indent="-227965">
              <a:lnSpc>
                <a:spcPct val="100000"/>
              </a:lnSpc>
              <a:spcBef>
                <a:spcPts val="80"/>
              </a:spcBef>
              <a:buFont typeface="Arial"/>
              <a:buChar char="•"/>
              <a:tabLst>
                <a:tab pos="240665" algn="l"/>
              </a:tabLst>
            </a:pPr>
            <a:r>
              <a:rPr sz="3600" spc="110" dirty="0">
                <a:latin typeface="Calibri"/>
                <a:cs typeface="Calibri"/>
              </a:rPr>
              <a:t>Disruptions</a:t>
            </a:r>
            <a:r>
              <a:rPr sz="3600" spc="-100" dirty="0">
                <a:latin typeface="Calibri"/>
                <a:cs typeface="Calibri"/>
              </a:rPr>
              <a:t> </a:t>
            </a:r>
            <a:r>
              <a:rPr sz="3600" spc="130" dirty="0">
                <a:latin typeface="Calibri"/>
                <a:cs typeface="Calibri"/>
              </a:rPr>
              <a:t>and</a:t>
            </a:r>
            <a:r>
              <a:rPr sz="3600" spc="-5" dirty="0">
                <a:latin typeface="Calibri"/>
                <a:cs typeface="Calibri"/>
              </a:rPr>
              <a:t> </a:t>
            </a:r>
            <a:r>
              <a:rPr sz="3600" spc="160" dirty="0">
                <a:latin typeface="Calibri"/>
                <a:cs typeface="Calibri"/>
              </a:rPr>
              <a:t>changes</a:t>
            </a:r>
            <a:r>
              <a:rPr sz="3600" spc="-95" dirty="0">
                <a:latin typeface="Calibri"/>
                <a:cs typeface="Calibri"/>
              </a:rPr>
              <a:t> </a:t>
            </a:r>
            <a:r>
              <a:rPr sz="3600" dirty="0">
                <a:latin typeface="Calibri"/>
                <a:cs typeface="Calibri"/>
              </a:rPr>
              <a:t>to</a:t>
            </a:r>
            <a:r>
              <a:rPr sz="3600" spc="-45" dirty="0">
                <a:latin typeface="Calibri"/>
                <a:cs typeface="Calibri"/>
              </a:rPr>
              <a:t> </a:t>
            </a:r>
            <a:r>
              <a:rPr sz="3600" spc="80" dirty="0">
                <a:latin typeface="Calibri"/>
                <a:cs typeface="Calibri"/>
              </a:rPr>
              <a:t>governance</a:t>
            </a:r>
            <a:r>
              <a:rPr sz="3600" spc="-30" dirty="0">
                <a:latin typeface="Calibri"/>
                <a:cs typeface="Calibri"/>
              </a:rPr>
              <a:t> </a:t>
            </a:r>
            <a:r>
              <a:rPr sz="3600" spc="90" dirty="0">
                <a:latin typeface="Calibri"/>
                <a:cs typeface="Calibri"/>
              </a:rPr>
              <a:t>structures</a:t>
            </a:r>
            <a:endParaRPr sz="3600">
              <a:latin typeface="Calibri"/>
              <a:cs typeface="Calibri"/>
            </a:endParaRPr>
          </a:p>
          <a:p>
            <a:pPr marL="241300" marR="1607185" indent="-229235">
              <a:lnSpc>
                <a:spcPts val="3890"/>
              </a:lnSpc>
              <a:spcBef>
                <a:spcPts val="570"/>
              </a:spcBef>
              <a:buFont typeface="Arial"/>
              <a:buChar char="•"/>
              <a:tabLst>
                <a:tab pos="241300" algn="l"/>
              </a:tabLst>
            </a:pPr>
            <a:r>
              <a:rPr sz="3600" spc="160" dirty="0">
                <a:latin typeface="Calibri"/>
                <a:cs typeface="Calibri"/>
              </a:rPr>
              <a:t>Challenges</a:t>
            </a:r>
            <a:r>
              <a:rPr sz="3600" spc="90" dirty="0">
                <a:latin typeface="Calibri"/>
                <a:cs typeface="Calibri"/>
              </a:rPr>
              <a:t> </a:t>
            </a:r>
            <a:r>
              <a:rPr sz="3600" dirty="0">
                <a:latin typeface="Calibri"/>
                <a:cs typeface="Calibri"/>
              </a:rPr>
              <a:t>to</a:t>
            </a:r>
            <a:r>
              <a:rPr sz="3600" spc="65" dirty="0">
                <a:latin typeface="Calibri"/>
                <a:cs typeface="Calibri"/>
              </a:rPr>
              <a:t> institutional</a:t>
            </a:r>
            <a:r>
              <a:rPr sz="3600" spc="30" dirty="0">
                <a:latin typeface="Calibri"/>
                <a:cs typeface="Calibri"/>
              </a:rPr>
              <a:t> </a:t>
            </a:r>
            <a:r>
              <a:rPr sz="3600" dirty="0">
                <a:latin typeface="Calibri"/>
                <a:cs typeface="Calibri"/>
              </a:rPr>
              <a:t>differentiation</a:t>
            </a:r>
            <a:r>
              <a:rPr sz="3600" spc="70" dirty="0">
                <a:latin typeface="Calibri"/>
                <a:cs typeface="Calibri"/>
              </a:rPr>
              <a:t> </a:t>
            </a:r>
            <a:r>
              <a:rPr sz="3600" spc="-50" dirty="0">
                <a:latin typeface="Calibri"/>
                <a:cs typeface="Calibri"/>
              </a:rPr>
              <a:t>/ </a:t>
            </a:r>
            <a:r>
              <a:rPr sz="3600" spc="75" dirty="0">
                <a:latin typeface="Calibri"/>
                <a:cs typeface="Calibri"/>
              </a:rPr>
              <a:t>competition</a:t>
            </a:r>
            <a:endParaRPr sz="3600">
              <a:latin typeface="Calibri"/>
              <a:cs typeface="Calibri"/>
            </a:endParaRPr>
          </a:p>
        </p:txBody>
      </p:sp>
      <p:sp>
        <p:nvSpPr>
          <p:cNvPr id="4" name="object 4" descr="Slide footer: meeting name, date and page number"/>
          <p:cNvSpPr txBox="1">
            <a:spLocks noGrp="1"/>
          </p:cNvSpPr>
          <p:nvPr>
            <p:ph type="sldNum" sz="quarter" idx="7"/>
          </p:nvPr>
        </p:nvSpPr>
        <p:spPr>
          <a:prstGeom prst="rect">
            <a:avLst/>
          </a:prstGeom>
        </p:spPr>
        <p:txBody>
          <a:bodyPr vert="horz" wrap="square" lIns="0" tIns="3175" rIns="0" bIns="0" rtlCol="0">
            <a:spAutoFit/>
          </a:bodyPr>
          <a:lstStyle/>
          <a:p>
            <a:pPr marL="369570" marR="5080" indent="-357505">
              <a:lnSpc>
                <a:spcPct val="100000"/>
              </a:lnSpc>
              <a:spcBef>
                <a:spcPts val="25"/>
              </a:spcBef>
            </a:pPr>
            <a:r>
              <a:rPr dirty="0"/>
              <a:t>Full</a:t>
            </a:r>
            <a:r>
              <a:rPr spc="-20" dirty="0"/>
              <a:t> </a:t>
            </a:r>
            <a:r>
              <a:rPr dirty="0"/>
              <a:t>Board</a:t>
            </a:r>
            <a:r>
              <a:rPr spc="-20" dirty="0"/>
              <a:t> </a:t>
            </a:r>
            <a:r>
              <a:rPr dirty="0"/>
              <a:t>of</a:t>
            </a:r>
            <a:r>
              <a:rPr spc="-20" dirty="0"/>
              <a:t> </a:t>
            </a:r>
            <a:r>
              <a:rPr dirty="0"/>
              <a:t>Trustees</a:t>
            </a:r>
            <a:r>
              <a:rPr spc="-25" dirty="0"/>
              <a:t> </a:t>
            </a:r>
            <a:r>
              <a:rPr spc="-10" dirty="0"/>
              <a:t>Meeting</a:t>
            </a:r>
            <a:r>
              <a:rPr spc="-15" dirty="0"/>
              <a:t> </a:t>
            </a:r>
            <a:r>
              <a:rPr spc="-10" dirty="0"/>
              <a:t>Materials </a:t>
            </a:r>
            <a:r>
              <a:rPr dirty="0"/>
              <a:t>22</a:t>
            </a:r>
            <a:r>
              <a:rPr spc="-30" dirty="0"/>
              <a:t> </a:t>
            </a:r>
            <a:r>
              <a:rPr dirty="0"/>
              <a:t>October</a:t>
            </a:r>
            <a:r>
              <a:rPr spc="-30" dirty="0"/>
              <a:t> </a:t>
            </a:r>
            <a:r>
              <a:rPr dirty="0"/>
              <a:t>2026</a:t>
            </a:r>
            <a:r>
              <a:rPr spc="-25" dirty="0"/>
              <a:t> </a:t>
            </a:r>
            <a:r>
              <a:rPr dirty="0"/>
              <a:t>|</a:t>
            </a:r>
            <a:r>
              <a:rPr spc="-30" dirty="0"/>
              <a:t> </a:t>
            </a:r>
            <a:r>
              <a:rPr dirty="0"/>
              <a:t>Page</a:t>
            </a:r>
            <a:r>
              <a:rPr spc="-25" dirty="0"/>
              <a:t> </a:t>
            </a:r>
            <a:r>
              <a:rPr dirty="0"/>
              <a:t>23</a:t>
            </a:r>
            <a:r>
              <a:rPr spc="-30" dirty="0"/>
              <a:t> </a:t>
            </a:r>
            <a:r>
              <a:rPr dirty="0"/>
              <a:t>of</a:t>
            </a:r>
            <a:r>
              <a:rPr spc="-30" dirty="0"/>
              <a:t> </a:t>
            </a:r>
            <a:r>
              <a:rPr spc="-25" dirty="0"/>
              <a:t>24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277241" rIns="0" bIns="0" rtlCol="0">
            <a:spAutoFit/>
          </a:bodyPr>
          <a:lstStyle/>
          <a:p>
            <a:pPr marL="12700">
              <a:lnSpc>
                <a:spcPct val="100000"/>
              </a:lnSpc>
              <a:spcBef>
                <a:spcPts val="130"/>
              </a:spcBef>
            </a:pPr>
            <a:r>
              <a:rPr dirty="0"/>
              <a:t>Our</a:t>
            </a:r>
            <a:r>
              <a:rPr spc="-185" dirty="0"/>
              <a:t> </a:t>
            </a:r>
            <a:r>
              <a:rPr spc="114" dirty="0"/>
              <a:t>Goals:</a:t>
            </a:r>
          </a:p>
        </p:txBody>
      </p:sp>
      <p:sp>
        <p:nvSpPr>
          <p:cNvPr id="3" name="object 3"/>
          <p:cNvSpPr txBox="1">
            <a:spLocks noGrp="1"/>
          </p:cNvSpPr>
          <p:nvPr>
            <p:ph type="body" idx="1"/>
          </p:nvPr>
        </p:nvSpPr>
        <p:spPr>
          <a:prstGeom prst="rect">
            <a:avLst/>
          </a:prstGeom>
        </p:spPr>
        <p:txBody>
          <a:bodyPr vert="horz" wrap="square" lIns="0" tIns="64135" rIns="0" bIns="0" rtlCol="0">
            <a:spAutoFit/>
          </a:bodyPr>
          <a:lstStyle/>
          <a:p>
            <a:pPr marL="241300" marR="2605405" indent="-228600">
              <a:lnSpc>
                <a:spcPts val="3460"/>
              </a:lnSpc>
              <a:spcBef>
                <a:spcPts val="505"/>
              </a:spcBef>
              <a:buFont typeface="Arial"/>
              <a:buChar char="•"/>
              <a:tabLst>
                <a:tab pos="241300" algn="l"/>
              </a:tabLst>
            </a:pPr>
            <a:r>
              <a:rPr spc="70" dirty="0"/>
              <a:t>Allow</a:t>
            </a:r>
            <a:r>
              <a:rPr spc="-45" dirty="0"/>
              <a:t> </a:t>
            </a:r>
            <a:r>
              <a:rPr spc="60" dirty="0"/>
              <a:t>the</a:t>
            </a:r>
            <a:r>
              <a:rPr spc="-70" dirty="0"/>
              <a:t> </a:t>
            </a:r>
            <a:r>
              <a:rPr spc="170" dirty="0"/>
              <a:t>process</a:t>
            </a:r>
            <a:r>
              <a:rPr spc="-10" dirty="0"/>
              <a:t> </a:t>
            </a:r>
            <a:r>
              <a:rPr dirty="0"/>
              <a:t>to</a:t>
            </a:r>
            <a:r>
              <a:rPr spc="-75" dirty="0"/>
              <a:t> </a:t>
            </a:r>
            <a:r>
              <a:rPr spc="125" dirty="0"/>
              <a:t>produce</a:t>
            </a:r>
            <a:r>
              <a:rPr spc="-5" dirty="0"/>
              <a:t> </a:t>
            </a:r>
            <a:r>
              <a:rPr spc="65" dirty="0"/>
              <a:t>well</a:t>
            </a:r>
            <a:r>
              <a:rPr spc="-20" dirty="0"/>
              <a:t> </a:t>
            </a:r>
            <a:r>
              <a:rPr spc="70" dirty="0"/>
              <a:t>tested </a:t>
            </a:r>
            <a:r>
              <a:rPr spc="110" dirty="0"/>
              <a:t>recommendations</a:t>
            </a:r>
          </a:p>
          <a:p>
            <a:pPr marL="241300" marR="602615" indent="-228600">
              <a:lnSpc>
                <a:spcPts val="3460"/>
              </a:lnSpc>
              <a:spcBef>
                <a:spcPts val="1010"/>
              </a:spcBef>
              <a:buFont typeface="Arial"/>
              <a:buChar char="•"/>
              <a:tabLst>
                <a:tab pos="241300" algn="l"/>
              </a:tabLst>
            </a:pPr>
            <a:r>
              <a:rPr spc="85" dirty="0"/>
              <a:t>Require</a:t>
            </a:r>
            <a:r>
              <a:rPr dirty="0"/>
              <a:t> </a:t>
            </a:r>
            <a:r>
              <a:rPr spc="114" dirty="0"/>
              <a:t>evidence</a:t>
            </a:r>
            <a:r>
              <a:rPr spc="-75" dirty="0"/>
              <a:t> </a:t>
            </a:r>
            <a:r>
              <a:rPr spc="50" dirty="0"/>
              <a:t>that</a:t>
            </a:r>
            <a:r>
              <a:rPr dirty="0"/>
              <a:t> </a:t>
            </a:r>
            <a:r>
              <a:rPr spc="110" dirty="0"/>
              <a:t>proposed</a:t>
            </a:r>
            <a:r>
              <a:rPr spc="-35" dirty="0"/>
              <a:t> </a:t>
            </a:r>
            <a:r>
              <a:rPr spc="160" dirty="0"/>
              <a:t>changes</a:t>
            </a:r>
            <a:r>
              <a:rPr spc="-20" dirty="0"/>
              <a:t> </a:t>
            </a:r>
            <a:r>
              <a:rPr spc="60" dirty="0"/>
              <a:t>will</a:t>
            </a:r>
            <a:r>
              <a:rPr spc="-20" dirty="0"/>
              <a:t> </a:t>
            </a:r>
            <a:r>
              <a:rPr spc="50" dirty="0"/>
              <a:t>deliver </a:t>
            </a:r>
            <a:r>
              <a:rPr spc="85" dirty="0"/>
              <a:t>benefits</a:t>
            </a:r>
          </a:p>
          <a:p>
            <a:pPr marL="240665" indent="-227965">
              <a:lnSpc>
                <a:spcPct val="100000"/>
              </a:lnSpc>
              <a:spcBef>
                <a:spcPts val="630"/>
              </a:spcBef>
              <a:buFont typeface="Arial"/>
              <a:buChar char="•"/>
              <a:tabLst>
                <a:tab pos="240665" algn="l"/>
              </a:tabLst>
            </a:pPr>
            <a:r>
              <a:rPr spc="114" dirty="0"/>
              <a:t>Build</a:t>
            </a:r>
            <a:r>
              <a:rPr spc="-25" dirty="0"/>
              <a:t> </a:t>
            </a:r>
            <a:r>
              <a:rPr spc="90" dirty="0"/>
              <a:t>collaboration</a:t>
            </a:r>
            <a:r>
              <a:rPr spc="5" dirty="0"/>
              <a:t> </a:t>
            </a:r>
            <a:r>
              <a:rPr spc="80" dirty="0"/>
              <a:t>around</a:t>
            </a:r>
            <a:r>
              <a:rPr spc="55" dirty="0"/>
              <a:t> </a:t>
            </a:r>
            <a:r>
              <a:rPr spc="60" dirty="0"/>
              <a:t>strong</a:t>
            </a:r>
            <a:r>
              <a:rPr dirty="0"/>
              <a:t> </a:t>
            </a:r>
            <a:r>
              <a:rPr spc="75" dirty="0"/>
              <a:t>institutional</a:t>
            </a:r>
            <a:r>
              <a:rPr spc="-10" dirty="0"/>
              <a:t> </a:t>
            </a:r>
            <a:r>
              <a:rPr spc="155" dirty="0"/>
              <a:t>missions</a:t>
            </a:r>
          </a:p>
          <a:p>
            <a:pPr marL="240665" indent="-227965">
              <a:lnSpc>
                <a:spcPct val="100000"/>
              </a:lnSpc>
              <a:spcBef>
                <a:spcPts val="695"/>
              </a:spcBef>
              <a:buFont typeface="Arial"/>
              <a:buChar char="•"/>
              <a:tabLst>
                <a:tab pos="240665" algn="l"/>
              </a:tabLst>
            </a:pPr>
            <a:r>
              <a:rPr spc="105" dirty="0"/>
              <a:t>Keep</a:t>
            </a:r>
            <a:r>
              <a:rPr spc="-20" dirty="0"/>
              <a:t> </a:t>
            </a:r>
            <a:r>
              <a:rPr spc="105" dirty="0"/>
              <a:t>student</a:t>
            </a:r>
            <a:r>
              <a:rPr spc="-55" dirty="0"/>
              <a:t> </a:t>
            </a:r>
            <a:r>
              <a:rPr spc="60" dirty="0"/>
              <a:t>opportunity</a:t>
            </a:r>
            <a:r>
              <a:rPr spc="-25" dirty="0"/>
              <a:t> </a:t>
            </a:r>
            <a:r>
              <a:rPr spc="50" dirty="0"/>
              <a:t>at</a:t>
            </a:r>
            <a:r>
              <a:rPr spc="20" dirty="0"/>
              <a:t> </a:t>
            </a:r>
            <a:r>
              <a:rPr dirty="0"/>
              <a:t>the</a:t>
            </a:r>
            <a:r>
              <a:rPr spc="20" dirty="0"/>
              <a:t> </a:t>
            </a:r>
            <a:r>
              <a:rPr spc="90" dirty="0"/>
              <a:t>center</a:t>
            </a:r>
          </a:p>
          <a:p>
            <a:pPr marL="241300" marR="2170430" indent="-228600">
              <a:lnSpc>
                <a:spcPts val="3460"/>
              </a:lnSpc>
              <a:spcBef>
                <a:spcPts val="1070"/>
              </a:spcBef>
              <a:buFont typeface="Arial"/>
              <a:buChar char="•"/>
              <a:tabLst>
                <a:tab pos="241300" algn="l"/>
              </a:tabLst>
            </a:pPr>
            <a:r>
              <a:rPr dirty="0"/>
              <a:t>Make</a:t>
            </a:r>
            <a:r>
              <a:rPr spc="30" dirty="0"/>
              <a:t> </a:t>
            </a:r>
            <a:r>
              <a:rPr spc="130" dirty="0"/>
              <a:t>sustainable</a:t>
            </a:r>
            <a:r>
              <a:rPr spc="30" dirty="0"/>
              <a:t> </a:t>
            </a:r>
            <a:r>
              <a:rPr spc="80" dirty="0"/>
              <a:t>investment</a:t>
            </a:r>
            <a:r>
              <a:rPr spc="30" dirty="0"/>
              <a:t> </a:t>
            </a:r>
            <a:r>
              <a:rPr spc="100" dirty="0"/>
              <a:t>central</a:t>
            </a:r>
            <a:r>
              <a:rPr spc="-65" dirty="0"/>
              <a:t> </a:t>
            </a:r>
            <a:r>
              <a:rPr dirty="0"/>
              <a:t>to</a:t>
            </a:r>
            <a:r>
              <a:rPr spc="30" dirty="0"/>
              <a:t> </a:t>
            </a:r>
            <a:r>
              <a:rPr spc="35" dirty="0"/>
              <a:t>the </a:t>
            </a:r>
            <a:r>
              <a:rPr spc="110" dirty="0"/>
              <a:t>recommendations</a:t>
            </a:r>
          </a:p>
        </p:txBody>
      </p:sp>
      <p:sp>
        <p:nvSpPr>
          <p:cNvPr id="4" name="object 4" descr="Slide footer: meeting name, date and page number"/>
          <p:cNvSpPr txBox="1">
            <a:spLocks noGrp="1"/>
          </p:cNvSpPr>
          <p:nvPr>
            <p:ph type="sldNum" sz="quarter" idx="7"/>
          </p:nvPr>
        </p:nvSpPr>
        <p:spPr>
          <a:prstGeom prst="rect">
            <a:avLst/>
          </a:prstGeom>
        </p:spPr>
        <p:txBody>
          <a:bodyPr vert="horz" wrap="square" lIns="0" tIns="3175" rIns="0" bIns="0" rtlCol="0">
            <a:spAutoFit/>
          </a:bodyPr>
          <a:lstStyle/>
          <a:p>
            <a:pPr marL="369570" marR="5080" indent="-357505">
              <a:lnSpc>
                <a:spcPct val="100000"/>
              </a:lnSpc>
              <a:spcBef>
                <a:spcPts val="25"/>
              </a:spcBef>
            </a:pPr>
            <a:r>
              <a:rPr dirty="0"/>
              <a:t>Full</a:t>
            </a:r>
            <a:r>
              <a:rPr spc="-20" dirty="0"/>
              <a:t> </a:t>
            </a:r>
            <a:r>
              <a:rPr dirty="0"/>
              <a:t>Board</a:t>
            </a:r>
            <a:r>
              <a:rPr spc="-20" dirty="0"/>
              <a:t> </a:t>
            </a:r>
            <a:r>
              <a:rPr dirty="0"/>
              <a:t>of</a:t>
            </a:r>
            <a:r>
              <a:rPr spc="-20" dirty="0"/>
              <a:t> </a:t>
            </a:r>
            <a:r>
              <a:rPr dirty="0"/>
              <a:t>Trustees</a:t>
            </a:r>
            <a:r>
              <a:rPr spc="-25" dirty="0"/>
              <a:t> </a:t>
            </a:r>
            <a:r>
              <a:rPr spc="-10" dirty="0"/>
              <a:t>Meeting</a:t>
            </a:r>
            <a:r>
              <a:rPr spc="-15" dirty="0"/>
              <a:t> </a:t>
            </a:r>
            <a:r>
              <a:rPr spc="-10" dirty="0"/>
              <a:t>Materials </a:t>
            </a:r>
            <a:r>
              <a:rPr dirty="0"/>
              <a:t>22</a:t>
            </a:r>
            <a:r>
              <a:rPr spc="-30" dirty="0"/>
              <a:t> </a:t>
            </a:r>
            <a:r>
              <a:rPr dirty="0"/>
              <a:t>October</a:t>
            </a:r>
            <a:r>
              <a:rPr spc="-30" dirty="0"/>
              <a:t> </a:t>
            </a:r>
            <a:r>
              <a:rPr dirty="0"/>
              <a:t>2026</a:t>
            </a:r>
            <a:r>
              <a:rPr spc="-25" dirty="0"/>
              <a:t> </a:t>
            </a:r>
            <a:r>
              <a:rPr dirty="0"/>
              <a:t>|</a:t>
            </a:r>
            <a:r>
              <a:rPr spc="-30" dirty="0"/>
              <a:t> </a:t>
            </a:r>
            <a:r>
              <a:rPr dirty="0"/>
              <a:t>Page</a:t>
            </a:r>
            <a:r>
              <a:rPr spc="-25" dirty="0"/>
              <a:t> </a:t>
            </a:r>
            <a:r>
              <a:rPr dirty="0"/>
              <a:t>24</a:t>
            </a:r>
            <a:r>
              <a:rPr spc="-30" dirty="0"/>
              <a:t> </a:t>
            </a:r>
            <a:r>
              <a:rPr dirty="0"/>
              <a:t>of</a:t>
            </a:r>
            <a:r>
              <a:rPr spc="-30" dirty="0"/>
              <a:t> </a:t>
            </a:r>
            <a:r>
              <a:rPr spc="-25" dirty="0"/>
              <a:t>24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93</TotalTime>
  <Words>2104</Words>
  <Application>Microsoft Office PowerPoint</Application>
  <PresentationFormat>Widescreen</PresentationFormat>
  <Paragraphs>347</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Source Sans Pro</vt:lpstr>
      <vt:lpstr>Source Sans Pro SemiBold</vt:lpstr>
      <vt:lpstr>Office Theme</vt:lpstr>
      <vt:lpstr>HB 4124 Higher Education Study Update for Board of Trustees</vt:lpstr>
      <vt:lpstr>History of HB 4124</vt:lpstr>
      <vt:lpstr>How HECC Defines the Work:</vt:lpstr>
      <vt:lpstr>Three Principle Goals:</vt:lpstr>
      <vt:lpstr>HB 4124 Support:</vt:lpstr>
      <vt:lpstr>PowerPoint Presentation</vt:lpstr>
      <vt:lpstr>PowerPoint Presentation</vt:lpstr>
      <vt:lpstr>HB 4124 – Opportunities</vt:lpstr>
      <vt:lpstr>Oregon state approtph riations at 4-year institutions lag most of the</vt:lpstr>
      <vt:lpstr>Context for State Funding Figures for Four Year Universities</vt:lpstr>
      <vt:lpstr>Oregon’s 2-year colleges receive similar state and local</vt:lpstr>
      <vt:lpstr>Oregon’s public universities and colleges face fringe rates that</vt:lpstr>
      <vt:lpstr>Context for Fringe Benefits Cost for Four Year Universities</vt:lpstr>
      <vt:lpstr>Overall Summary</vt:lpstr>
      <vt:lpstr>Chapter 3: Summary</vt:lpstr>
      <vt:lpstr>Student outcomes vary widely across Oregon institutions, with</vt:lpstr>
      <vt:lpstr>HB 4124 Next Steps</vt:lpstr>
      <vt:lpstr>PowerPoint Presentation</vt:lpstr>
      <vt:lpstr>HB 4124 Technical Working Groups</vt:lpstr>
      <vt:lpstr>HB 4124 – Risks</vt:lpstr>
      <vt:lpstr>Our Goals: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Jennifer LaBelle</dc:creator>
  <cp:lastModifiedBy>Jennifer LaBelle</cp:lastModifiedBy>
  <cp:revision>10</cp:revision>
  <dcterms:created xsi:type="dcterms:W3CDTF">2026-10-26T17:14:29Z</dcterms:created>
  <dcterms:modified xsi:type="dcterms:W3CDTF">2026-10-27T00:15:30Z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2026-10-26T00:00:00Z</vt:filetime>
  </property>
  <property fmtid="{D5CDD505-2E9C-101B-9397-08002B2CF9AE}" pid="3" name="Creator">
    <vt:lpwstr>Acrobat Pro 23.3.20269</vt:lpwstr>
  </property>
  <property fmtid="{D5CDD505-2E9C-101B-9397-08002B2CF9AE}" pid="4" name="LastSaved">
    <vt:filetime>2026-10-26T00:00:00Z</vt:filetime>
  </property>
  <property fmtid="{D5CDD505-2E9C-101B-9397-08002B2CF9AE}" pid="5" name="Producer">
    <vt:lpwstr>Acrobat PDFMaker 15 for Word</vt:lpwstr>
  </property>
</Properties>
</file>